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7.xml" ContentType="application/vnd.openxmlformats-officedocument.presentationml.notesSlide+xml"/>
  <Override PartName="/ppt/tags/tag97.xml" ContentType="application/vnd.openxmlformats-officedocument.presentationml.tags+xml"/>
  <Override PartName="/ppt/notesSlides/notesSlide8.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9.xml" ContentType="application/vnd.openxmlformats-officedocument.presentationml.notesSlide+xml"/>
  <Override PartName="/ppt/tags/tag100.xml" ContentType="application/vnd.openxmlformats-officedocument.presentationml.tags+xml"/>
  <Override PartName="/ppt/notesSlides/notesSlide10.xml" ContentType="application/vnd.openxmlformats-officedocument.presentationml.notesSlide+xml"/>
  <Override PartName="/ppt/tags/tag101.xml" ContentType="application/vnd.openxmlformats-officedocument.presentationml.tags+xml"/>
  <Override PartName="/ppt/notesSlides/notesSlide1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1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1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4.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15.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16.xml" ContentType="application/vnd.openxmlformats-officedocument.presentationml.notesSlide+xml"/>
  <Override PartName="/ppt/tags/tag152.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3.xml" ContentType="application/vnd.openxmlformats-officedocument.presentationml.tags+xml"/>
  <Override PartName="/ppt/tags/tag154.xml" ContentType="application/vnd.openxmlformats-officedocument.presentationml.tags+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9.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notesSlides/notesSlide20.xml" ContentType="application/vnd.openxmlformats-officedocument.presentationml.notesSlide+xml"/>
  <Override PartName="/ppt/charts/chart1.xml" ContentType="application/vnd.openxmlformats-officedocument.drawingml.chart+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53"/>
  </p:notesMasterIdLst>
  <p:handoutMasterIdLst>
    <p:handoutMasterId r:id="rId54"/>
  </p:handoutMasterIdLst>
  <p:sldIdLst>
    <p:sldId id="560" r:id="rId3"/>
    <p:sldId id="271" r:id="rId4"/>
    <p:sldId id="664" r:id="rId5"/>
    <p:sldId id="663" r:id="rId6"/>
    <p:sldId id="545" r:id="rId7"/>
    <p:sldId id="608" r:id="rId8"/>
    <p:sldId id="609" r:id="rId9"/>
    <p:sldId id="610" r:id="rId10"/>
    <p:sldId id="607" r:id="rId11"/>
    <p:sldId id="668" r:id="rId12"/>
    <p:sldId id="669" r:id="rId13"/>
    <p:sldId id="665" r:id="rId14"/>
    <p:sldId id="522" r:id="rId15"/>
    <p:sldId id="523" r:id="rId16"/>
    <p:sldId id="524" r:id="rId17"/>
    <p:sldId id="525" r:id="rId18"/>
    <p:sldId id="526" r:id="rId19"/>
    <p:sldId id="527" r:id="rId20"/>
    <p:sldId id="528" r:id="rId21"/>
    <p:sldId id="529" r:id="rId22"/>
    <p:sldId id="530" r:id="rId23"/>
    <p:sldId id="531" r:id="rId24"/>
    <p:sldId id="532" r:id="rId25"/>
    <p:sldId id="535" r:id="rId26"/>
    <p:sldId id="536" r:id="rId27"/>
    <p:sldId id="476" r:id="rId28"/>
    <p:sldId id="667" r:id="rId29"/>
    <p:sldId id="489" r:id="rId30"/>
    <p:sldId id="490" r:id="rId31"/>
    <p:sldId id="519" r:id="rId32"/>
    <p:sldId id="495" r:id="rId33"/>
    <p:sldId id="496" r:id="rId34"/>
    <p:sldId id="497" r:id="rId35"/>
    <p:sldId id="498" r:id="rId36"/>
    <p:sldId id="499" r:id="rId37"/>
    <p:sldId id="500" r:id="rId38"/>
    <p:sldId id="501" r:id="rId39"/>
    <p:sldId id="494" r:id="rId40"/>
    <p:sldId id="493" r:id="rId41"/>
    <p:sldId id="502" r:id="rId42"/>
    <p:sldId id="503" r:id="rId43"/>
    <p:sldId id="504" r:id="rId44"/>
    <p:sldId id="505" r:id="rId45"/>
    <p:sldId id="507" r:id="rId46"/>
    <p:sldId id="543" r:id="rId47"/>
    <p:sldId id="508" r:id="rId48"/>
    <p:sldId id="509" r:id="rId49"/>
    <p:sldId id="510" r:id="rId50"/>
    <p:sldId id="475" r:id="rId51"/>
    <p:sldId id="555" r:id="rId52"/>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7">
          <p15:clr>
            <a:srgbClr val="A4A3A4"/>
          </p15:clr>
        </p15:guide>
        <p15:guide id="2" pos="3840">
          <p15:clr>
            <a:srgbClr val="A4A3A4"/>
          </p15:clr>
        </p15:guide>
      </p15:sldGuideLst>
    </p:ext>
    <p:ext uri="{2D200454-40CA-4A62-9FC3-DE9A4176ACB9}">
      <p15:notesGuideLst xmlns:p15="http://schemas.microsoft.com/office/powerpoint/2012/main">
        <p15:guide id="1" orient="horz" pos="3234">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oft" initials="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383"/>
    <a:srgbClr val="FFCBCB"/>
    <a:srgbClr val="FFFFFF"/>
    <a:srgbClr val="FD0101"/>
    <a:srgbClr val="CE6444"/>
    <a:srgbClr val="FF6600"/>
    <a:srgbClr val="FF9966"/>
    <a:srgbClr val="B6B2B0"/>
    <a:srgbClr val="FBE99D"/>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4" autoAdjust="0"/>
    <p:restoredTop sz="94660"/>
  </p:normalViewPr>
  <p:slideViewPr>
    <p:cSldViewPr snapToGrid="0">
      <p:cViewPr varScale="1">
        <p:scale>
          <a:sx n="90" d="100"/>
          <a:sy n="90" d="100"/>
        </p:scale>
        <p:origin x="120" y="78"/>
      </p:cViewPr>
      <p:guideLst>
        <p:guide orient="horz" pos="2167"/>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922" y="-96"/>
      </p:cViewPr>
      <p:guideLst>
        <p:guide orient="horz" pos="323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iqi.zhao\Desktop\&#24037;&#20316;&#31807;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zh-CN" altLang="en-US" sz="1800" b="1" dirty="0" smtClean="0"/>
              <a:t>国内期刊</a:t>
            </a:r>
            <a:r>
              <a:rPr lang="zh-CN" sz="1800" b="1" dirty="0" smtClean="0"/>
              <a:t>引用</a:t>
            </a:r>
            <a:r>
              <a:rPr lang="en-US" sz="1800" b="1" dirty="0"/>
              <a:t>CSMAR</a:t>
            </a:r>
            <a:r>
              <a:rPr lang="zh-CN" sz="1800" b="1" dirty="0"/>
              <a:t>的情况</a:t>
            </a:r>
          </a:p>
        </c:rich>
      </c:tx>
      <c:layout>
        <c:manualLayout>
          <c:xMode val="edge"/>
          <c:yMode val="edge"/>
          <c:x val="0.305867251910453"/>
          <c:y val="0"/>
        </c:manualLayout>
      </c:layout>
      <c:overlay val="0"/>
      <c:spPr>
        <a:noFill/>
        <a:ln>
          <a:noFill/>
        </a:ln>
        <a:effectLst/>
      </c:spPr>
    </c:title>
    <c:autoTitleDeleted val="0"/>
    <c:plotArea>
      <c:layout>
        <c:manualLayout>
          <c:layoutTarget val="inner"/>
          <c:xMode val="edge"/>
          <c:yMode val="edge"/>
          <c:x val="6.3355841536961194E-2"/>
          <c:y val="0.10150325539185"/>
          <c:w val="0.91889525325413501"/>
          <c:h val="0.77590283841293595"/>
        </c:manualLayout>
      </c:layout>
      <c:barChart>
        <c:barDir val="col"/>
        <c:grouping val="clustered"/>
        <c:varyColors val="0"/>
        <c:ser>
          <c:idx val="0"/>
          <c:order val="0"/>
          <c:tx>
            <c:strRef>
              <c:f>Sheet2!$B$1</c:f>
              <c:strCache>
                <c:ptCount val="1"/>
                <c:pt idx="0">
                  <c:v>篇数</c:v>
                </c:pt>
              </c:strCache>
            </c:strRef>
          </c:tx>
          <c:spPr>
            <a:solidFill>
              <a:srgbClr val="5C307D"/>
            </a:solidFill>
            <a:ln>
              <a:noFill/>
            </a:ln>
            <a:effectLst/>
          </c:spPr>
          <c:invertIfNegative val="0"/>
          <c:dLbls>
            <c:dLbl>
              <c:idx val="7"/>
              <c:layout/>
              <c:tx>
                <c:rich>
                  <a:bodyPr/>
                  <a:lstStyle/>
                  <a:p>
                    <a:r>
                      <a:rPr lang="en-US" altLang="en-US" smtClean="0"/>
                      <a:t>34056</a:t>
                    </a:r>
                    <a:endParaRPr lang="en-US" alt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trendline>
            <c:spPr>
              <a:ln w="19050" cap="rnd" cmpd="sng" algn="ctr">
                <a:solidFill>
                  <a:schemeClr val="accent1"/>
                </a:solidFill>
                <a:prstDash val="sysDot"/>
                <a:round/>
              </a:ln>
              <a:effectLst/>
            </c:spPr>
            <c:trendlineType val="linear"/>
            <c:dispRSqr val="0"/>
            <c:dispEq val="0"/>
          </c:trendline>
          <c:cat>
            <c:numRef>
              <c:f>Sheet2!$A$2:$A$9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Sheet2!$B$2:$B$9</c:f>
              <c:numCache>
                <c:formatCode>General</c:formatCode>
                <c:ptCount val="8"/>
                <c:pt idx="0">
                  <c:v>7557</c:v>
                </c:pt>
                <c:pt idx="1">
                  <c:v>10190</c:v>
                </c:pt>
                <c:pt idx="2">
                  <c:v>13528</c:v>
                </c:pt>
                <c:pt idx="3">
                  <c:v>17544</c:v>
                </c:pt>
                <c:pt idx="4">
                  <c:v>22081</c:v>
                </c:pt>
                <c:pt idx="5">
                  <c:v>26434</c:v>
                </c:pt>
                <c:pt idx="6">
                  <c:v>30611</c:v>
                </c:pt>
                <c:pt idx="7">
                  <c:v>32563</c:v>
                </c:pt>
              </c:numCache>
            </c:numRef>
          </c:val>
        </c:ser>
        <c:dLbls>
          <c:showLegendKey val="0"/>
          <c:showVal val="1"/>
          <c:showCatName val="0"/>
          <c:showSerName val="0"/>
          <c:showPercent val="0"/>
          <c:showBubbleSize val="0"/>
        </c:dLbls>
        <c:gapWidth val="219"/>
        <c:overlap val="-27"/>
        <c:axId val="176144720"/>
        <c:axId val="176145280"/>
      </c:barChart>
      <c:catAx>
        <c:axId val="17614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76145280"/>
        <c:crosses val="autoZero"/>
        <c:auto val="1"/>
        <c:lblAlgn val="ctr"/>
        <c:lblOffset val="100"/>
        <c:noMultiLvlLbl val="0"/>
      </c:catAx>
      <c:valAx>
        <c:axId val="17614528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76144720"/>
        <c:crosses val="autoZero"/>
        <c:crossBetween val="between"/>
      </c:valAx>
      <c:spPr>
        <a:noFill/>
        <a:ln>
          <a:noFill/>
        </a:ln>
        <a:effectLst/>
      </c:spPr>
    </c:plotArea>
    <c:legend>
      <c:legendPos val="b"/>
      <c:layout>
        <c:manualLayout>
          <c:xMode val="edge"/>
          <c:yMode val="edge"/>
          <c:x val="0.475536367595708"/>
          <c:y val="0.93012380458023602"/>
          <c:w val="0.117216463462665"/>
          <c:h val="6.9876288249714993E-2"/>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lang="zh-CN"/>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041B0ED-B6EE-46BB-97F7-6C04FC530C34}" type="doc">
      <dgm:prSet loTypeId="urn:microsoft.com/office/officeart/2005/8/layout/hList6" loCatId="list" qsTypeId="urn:microsoft.com/office/officeart/2005/8/quickstyle/simple1#1" qsCatId="simple" csTypeId="urn:microsoft.com/office/officeart/2005/8/colors/colorful5#1" csCatId="colorful" phldr="1"/>
      <dgm:spPr/>
      <dgm:t>
        <a:bodyPr/>
        <a:lstStyle/>
        <a:p>
          <a:endParaRPr lang="zh-CN" altLang="en-US"/>
        </a:p>
      </dgm:t>
    </dgm:pt>
    <dgm:pt modelId="{08F98060-619B-4DA1-A6CC-A618534BC770}">
      <dgm:prSet phldrT="[文本]" custT="1"/>
      <dgm:spPr/>
      <dgm:t>
        <a:bodyPr/>
        <a:lstStyle/>
        <a:p>
          <a:pPr algn="l"/>
          <a:endParaRPr lang="en-US" altLang="zh-CN" sz="1600" b="1" dirty="0" smtClean="0"/>
        </a:p>
        <a:p>
          <a:pPr algn="l"/>
          <a:r>
            <a:rPr lang="zh-CN" altLang="en-US" sz="1400" b="1" dirty="0" smtClean="0">
              <a:latin typeface="微软雅黑" panose="020B0503020204020204" pitchFamily="34" charset="-122"/>
              <a:ea typeface="微软雅黑" panose="020B0503020204020204" pitchFamily="34" charset="-122"/>
            </a:rPr>
            <a:t>上市公司治理结构数据库</a:t>
          </a:r>
        </a:p>
        <a:p>
          <a:pPr algn="l"/>
          <a:r>
            <a:rPr lang="zh-CN" altLang="en-US" sz="1400" b="1" dirty="0" smtClean="0">
              <a:latin typeface="微软雅黑" panose="020B0503020204020204" pitchFamily="34" charset="-122"/>
              <a:ea typeface="微软雅黑" panose="020B0503020204020204" pitchFamily="34" charset="-122"/>
            </a:rPr>
            <a:t>上市公司并购重组数据库</a:t>
          </a:r>
          <a:endParaRPr lang="en-US" altLang="zh-CN" sz="1400" b="1" dirty="0" smtClean="0">
            <a:latin typeface="微软雅黑" panose="020B0503020204020204" pitchFamily="34" charset="-122"/>
            <a:ea typeface="微软雅黑" panose="020B0503020204020204" pitchFamily="34" charset="-122"/>
          </a:endParaRPr>
        </a:p>
        <a:p>
          <a:pPr algn="l"/>
          <a:r>
            <a:rPr lang="zh-CN" sz="1400" b="1" i="0" u="none" dirty="0" smtClean="0">
              <a:latin typeface="微软雅黑" panose="020B0503020204020204" pitchFamily="34" charset="-122"/>
              <a:ea typeface="微软雅黑" panose="020B0503020204020204" pitchFamily="34" charset="-122"/>
            </a:rPr>
            <a:t>上市公司银行贷款数据库</a:t>
          </a:r>
          <a:endParaRPr lang="zh-CN" altLang="en-US" sz="1400" b="1" dirty="0" smtClean="0">
            <a:latin typeface="微软雅黑" panose="020B0503020204020204" pitchFamily="34" charset="-122"/>
            <a:ea typeface="微软雅黑" panose="020B0503020204020204" pitchFamily="34" charset="-122"/>
          </a:endParaRPr>
        </a:p>
        <a:p>
          <a:pPr algn="l" rtl="0"/>
          <a:r>
            <a:rPr lang="zh-CN" altLang="en-US" sz="1400" b="1" dirty="0" smtClean="0">
              <a:latin typeface="微软雅黑" panose="020B0503020204020204" pitchFamily="34" charset="-122"/>
              <a:ea typeface="微软雅黑" panose="020B0503020204020204" pitchFamily="34" charset="-122"/>
            </a:rPr>
            <a:t>上市公司对外投资数据库</a:t>
          </a:r>
          <a:endParaRPr lang="en-US" altLang="zh-CN" sz="1400" b="1" i="0" u="none" dirty="0" smtClean="0">
            <a:latin typeface="微软雅黑" panose="020B0503020204020204" pitchFamily="34" charset="-122"/>
            <a:ea typeface="微软雅黑" panose="020B0503020204020204" pitchFamily="34" charset="-122"/>
          </a:endParaRPr>
        </a:p>
        <a:p>
          <a:pPr algn="l" rtl="0"/>
          <a:r>
            <a:rPr lang="zh-CN" sz="1400" b="1" dirty="0" smtClean="0">
              <a:latin typeface="微软雅黑" panose="020B0503020204020204" pitchFamily="34" charset="-122"/>
              <a:ea typeface="微软雅黑" panose="020B0503020204020204" pitchFamily="34" charset="-122"/>
            </a:rPr>
            <a:t>上市公司人物特征数据库</a:t>
          </a:r>
          <a:endParaRPr lang="zh-CN" altLang="en-US" sz="1400" b="1" dirty="0" smtClean="0">
            <a:latin typeface="微软雅黑" panose="020B0503020204020204" pitchFamily="34" charset="-122"/>
            <a:ea typeface="微软雅黑" panose="020B0503020204020204" pitchFamily="34" charset="-122"/>
          </a:endParaRPr>
        </a:p>
        <a:p>
          <a:pPr algn="l" rtl="0"/>
          <a:r>
            <a:rPr lang="zh-CN" sz="1400" b="1" i="0" u="none" dirty="0" smtClean="0">
              <a:latin typeface="微软雅黑" panose="020B0503020204020204" pitchFamily="34" charset="-122"/>
              <a:ea typeface="微软雅黑" panose="020B0503020204020204" pitchFamily="34" charset="-122"/>
            </a:rPr>
            <a:t>上市公司内部控制数据库</a:t>
          </a:r>
          <a:endParaRPr lang="zh-CN" altLang="en-US" sz="1400" b="1" dirty="0" smtClean="0">
            <a:latin typeface="微软雅黑" panose="020B0503020204020204" pitchFamily="34" charset="-122"/>
            <a:ea typeface="微软雅黑" panose="020B0503020204020204" pitchFamily="34" charset="-122"/>
          </a:endParaRPr>
        </a:p>
        <a:p>
          <a:pPr algn="l"/>
          <a:r>
            <a:rPr lang="zh-CN" sz="1400" b="1" i="0" u="none" dirty="0" smtClean="0">
              <a:latin typeface="微软雅黑" panose="020B0503020204020204" pitchFamily="34" charset="-122"/>
              <a:ea typeface="微软雅黑" panose="020B0503020204020204" pitchFamily="34" charset="-122"/>
            </a:rPr>
            <a:t>上市公司社会责任数据库</a:t>
          </a:r>
          <a:endParaRPr lang="en-US" altLang="zh-CN" sz="1400" b="1" i="0" u="none" dirty="0" smtClean="0">
            <a:latin typeface="微软雅黑" panose="020B0503020204020204" pitchFamily="34" charset="-122"/>
            <a:ea typeface="微软雅黑" panose="020B0503020204020204" pitchFamily="34" charset="-122"/>
          </a:endParaRPr>
        </a:p>
        <a:p>
          <a:pPr algn="l"/>
          <a:r>
            <a:rPr lang="zh-CN" altLang="en-US" sz="1400" b="1" dirty="0" smtClean="0">
              <a:latin typeface="微软雅黑" panose="020B0503020204020204" pitchFamily="34" charset="-122"/>
              <a:ea typeface="微软雅黑" panose="020B0503020204020204" pitchFamily="34" charset="-122"/>
            </a:rPr>
            <a:t>上市公司产业资本数据库</a:t>
          </a:r>
          <a:endParaRPr lang="en-US" altLang="zh-CN" sz="1400" b="1" dirty="0" smtClean="0">
            <a:latin typeface="微软雅黑" panose="020B0503020204020204" pitchFamily="34" charset="-122"/>
            <a:ea typeface="微软雅黑" panose="020B0503020204020204" pitchFamily="34" charset="-122"/>
          </a:endParaRPr>
        </a:p>
        <a:p>
          <a:pPr algn="l" rtl="0"/>
          <a:r>
            <a:rPr lang="zh-CN" altLang="en-US" sz="1400" b="1" dirty="0" smtClean="0">
              <a:latin typeface="微软雅黑" panose="020B0503020204020204" pitchFamily="34" charset="-122"/>
              <a:ea typeface="微软雅黑" panose="020B0503020204020204" pitchFamily="34" charset="-122"/>
            </a:rPr>
            <a:t>上市公司资产评估数据库  </a:t>
          </a:r>
          <a:endParaRPr lang="en-US" altLang="zh-CN" sz="1400" b="1" i="0" u="none" dirty="0" smtClean="0">
            <a:latin typeface="微软雅黑" panose="020B0503020204020204" pitchFamily="34" charset="-122"/>
            <a:ea typeface="微软雅黑" panose="020B0503020204020204" pitchFamily="34" charset="-122"/>
          </a:endParaRPr>
        </a:p>
        <a:p>
          <a:pPr algn="ctr" rtl="0"/>
          <a:endParaRPr lang="zh-CN" altLang="en-US" sz="1800" b="0" dirty="0"/>
        </a:p>
      </dgm:t>
    </dgm:pt>
    <dgm:pt modelId="{7EFBE8AD-68A1-4CA5-9535-5BEE2F706389}" type="parTrans" cxnId="{3B8CB8F6-1285-447E-B52A-4DC57269E4C7}">
      <dgm:prSet/>
      <dgm:spPr/>
      <dgm:t>
        <a:bodyPr/>
        <a:lstStyle/>
        <a:p>
          <a:endParaRPr lang="zh-CN" altLang="en-US"/>
        </a:p>
      </dgm:t>
    </dgm:pt>
    <dgm:pt modelId="{53156222-871F-469A-9F23-F4BE659CE637}" type="sibTrans" cxnId="{3B8CB8F6-1285-447E-B52A-4DC57269E4C7}">
      <dgm:prSet/>
      <dgm:spPr/>
      <dgm:t>
        <a:bodyPr/>
        <a:lstStyle/>
        <a:p>
          <a:endParaRPr lang="zh-CN" altLang="en-US"/>
        </a:p>
      </dgm:t>
    </dgm:pt>
    <dgm:pt modelId="{8ACD8D83-BD48-4383-B20D-D7E0F9CE7A97}">
      <dgm:prSet phldrT="[文本]" custT="1"/>
      <dgm:spPr/>
      <dgm:t>
        <a:bodyPr/>
        <a:lstStyle/>
        <a:p>
          <a:pPr algn="l" rtl="0"/>
          <a:r>
            <a:rPr lang="zh-CN" altLang="en-US" sz="1400" b="1" dirty="0" smtClean="0">
              <a:latin typeface="微软雅黑" panose="020B0503020204020204" pitchFamily="34" charset="-122"/>
              <a:ea typeface="微软雅黑" panose="020B0503020204020204" pitchFamily="34" charset="-122"/>
            </a:rPr>
            <a:t>上市公司机构股票池数据库</a:t>
          </a:r>
          <a:endParaRPr lang="en-US" altLang="zh-CN" sz="1400" b="1" dirty="0" smtClean="0">
            <a:latin typeface="微软雅黑" panose="020B0503020204020204" pitchFamily="34" charset="-122"/>
            <a:ea typeface="微软雅黑" panose="020B0503020204020204" pitchFamily="34" charset="-122"/>
          </a:endParaRPr>
        </a:p>
        <a:p>
          <a:pPr algn="l" rtl="0"/>
          <a:r>
            <a:rPr lang="zh-CN" sz="1400" b="1" i="0" u="none" dirty="0" smtClean="0">
              <a:latin typeface="微软雅黑" panose="020B0503020204020204" pitchFamily="34" charset="-122"/>
              <a:ea typeface="微软雅黑" panose="020B0503020204020204" pitchFamily="34" charset="-122"/>
            </a:rPr>
            <a:t>国有股拍卖与转让数据库</a:t>
          </a:r>
          <a:endParaRPr lang="en-US" altLang="zh-CN" sz="1400" b="1" i="0" u="none" dirty="0" smtClean="0">
            <a:latin typeface="微软雅黑" panose="020B0503020204020204" pitchFamily="34" charset="-122"/>
            <a:ea typeface="微软雅黑" panose="020B0503020204020204" pitchFamily="34" charset="-122"/>
          </a:endParaRPr>
        </a:p>
        <a:p>
          <a:pPr algn="l" rtl="0"/>
          <a:r>
            <a:rPr lang="zh-CN" sz="1400" b="1" i="0" u="none" dirty="0" smtClean="0">
              <a:latin typeface="微软雅黑" panose="020B0503020204020204" pitchFamily="34" charset="-122"/>
              <a:ea typeface="微软雅黑" panose="020B0503020204020204" pitchFamily="34" charset="-122"/>
            </a:rPr>
            <a:t>中国民营上市公司数据库</a:t>
          </a:r>
          <a:endParaRPr lang="en-US" altLang="zh-CN" sz="1400" b="1" i="0" u="none" dirty="0" smtClean="0">
            <a:latin typeface="微软雅黑" panose="020B0503020204020204" pitchFamily="34" charset="-122"/>
            <a:ea typeface="微软雅黑" panose="020B0503020204020204" pitchFamily="34" charset="-122"/>
          </a:endParaRPr>
        </a:p>
        <a:p>
          <a:pPr algn="l" rtl="0"/>
          <a:r>
            <a:rPr lang="zh-CN" altLang="en-US" sz="1400" b="1" dirty="0" smtClean="0">
              <a:latin typeface="微软雅黑" panose="020B0503020204020204" pitchFamily="34" charset="-122"/>
              <a:ea typeface="微软雅黑" panose="020B0503020204020204" pitchFamily="34" charset="-122"/>
            </a:rPr>
            <a:t>新三板并购重组</a:t>
          </a:r>
          <a:endParaRPr lang="en-US" altLang="zh-CN" sz="1400" b="1" dirty="0" smtClean="0">
            <a:latin typeface="微软雅黑" panose="020B0503020204020204" pitchFamily="34" charset="-122"/>
            <a:ea typeface="微软雅黑" panose="020B0503020204020204" pitchFamily="34" charset="-122"/>
          </a:endParaRPr>
        </a:p>
        <a:p>
          <a:pPr algn="l" rtl="0"/>
          <a:r>
            <a:rPr lang="zh-CN" sz="1400" b="1" dirty="0" smtClean="0">
              <a:latin typeface="微软雅黑" panose="020B0503020204020204" pitchFamily="34" charset="-122"/>
              <a:ea typeface="微软雅黑" panose="020B0503020204020204" pitchFamily="34" charset="-122"/>
            </a:rPr>
            <a:t>影子银行研究数据库</a:t>
          </a:r>
          <a:endParaRPr lang="zh-CN" altLang="en-US" sz="1400" b="1" dirty="0" smtClean="0">
            <a:latin typeface="微软雅黑" panose="020B0503020204020204" pitchFamily="34" charset="-122"/>
            <a:ea typeface="微软雅黑" panose="020B0503020204020204" pitchFamily="34" charset="-122"/>
          </a:endParaRPr>
        </a:p>
        <a:p>
          <a:pPr algn="l" rtl="0"/>
          <a:r>
            <a:rPr lang="zh-CN" sz="1400" b="1" dirty="0" smtClean="0">
              <a:latin typeface="微软雅黑" panose="020B0503020204020204" pitchFamily="34" charset="-122"/>
              <a:ea typeface="微软雅黑" panose="020B0503020204020204" pitchFamily="34" charset="-122"/>
            </a:rPr>
            <a:t>投资者情绪数据库</a:t>
          </a:r>
          <a:endParaRPr lang="zh-CN" altLang="en-US" sz="1400" b="1" dirty="0" smtClean="0">
            <a:latin typeface="微软雅黑" panose="020B0503020204020204" pitchFamily="34" charset="-122"/>
            <a:ea typeface="微软雅黑" panose="020B0503020204020204" pitchFamily="34" charset="-122"/>
          </a:endParaRPr>
        </a:p>
        <a:p>
          <a:pPr algn="l" rtl="0"/>
          <a:r>
            <a:rPr lang="zh-CN" sz="1400" b="1" dirty="0" smtClean="0">
              <a:latin typeface="微软雅黑" panose="020B0503020204020204" pitchFamily="34" charset="-122"/>
              <a:ea typeface="微软雅黑" panose="020B0503020204020204" pitchFamily="34" charset="-122"/>
            </a:rPr>
            <a:t>电影评价研究数据库</a:t>
          </a:r>
        </a:p>
        <a:p>
          <a:pPr algn="l" rtl="0"/>
          <a:r>
            <a:rPr lang="zh-CN" sz="1400" b="1" dirty="0" smtClean="0">
              <a:latin typeface="微软雅黑" panose="020B0503020204020204" pitchFamily="34" charset="-122"/>
              <a:ea typeface="微软雅黑" panose="020B0503020204020204" pitchFamily="34" charset="-122"/>
            </a:rPr>
            <a:t>一带一路研究数据库</a:t>
          </a:r>
          <a:endParaRPr lang="zh-CN" altLang="en-US" sz="1400" b="1" dirty="0">
            <a:latin typeface="微软雅黑" panose="020B0503020204020204" pitchFamily="34" charset="-122"/>
            <a:ea typeface="微软雅黑" panose="020B0503020204020204" pitchFamily="34" charset="-122"/>
          </a:endParaRPr>
        </a:p>
      </dgm:t>
    </dgm:pt>
    <dgm:pt modelId="{8553E409-809D-4DA4-BED9-0E8358D8153C}" type="parTrans" cxnId="{C4CE7258-8CD7-4EED-824D-B636007C5B07}">
      <dgm:prSet/>
      <dgm:spPr/>
      <dgm:t>
        <a:bodyPr/>
        <a:lstStyle/>
        <a:p>
          <a:endParaRPr lang="zh-CN" altLang="en-US"/>
        </a:p>
      </dgm:t>
    </dgm:pt>
    <dgm:pt modelId="{F9A3DAB4-4DE8-4E14-BF5A-AE4CB969743B}" type="sibTrans" cxnId="{C4CE7258-8CD7-4EED-824D-B636007C5B07}">
      <dgm:prSet/>
      <dgm:spPr/>
      <dgm:t>
        <a:bodyPr/>
        <a:lstStyle/>
        <a:p>
          <a:endParaRPr lang="zh-CN" altLang="en-US"/>
        </a:p>
      </dgm:t>
    </dgm:pt>
    <dgm:pt modelId="{D57FF39D-D7BB-41E7-8120-49A8654FCFD5}">
      <dgm:prSet phldrT="[文本]" custT="1"/>
      <dgm:spPr/>
      <dgm:t>
        <a:bodyPr/>
        <a:lstStyle/>
        <a:p>
          <a:pPr algn="l" rtl="0"/>
          <a:r>
            <a:rPr lang="en-US" sz="1400" b="1" dirty="0" smtClean="0">
              <a:latin typeface="微软雅黑" panose="020B0503020204020204" pitchFamily="34" charset="-122"/>
              <a:ea typeface="微软雅黑" panose="020B0503020204020204" pitchFamily="34" charset="-122"/>
            </a:rPr>
            <a:t>Fama-French</a:t>
          </a:r>
          <a:r>
            <a:rPr lang="zh-CN" sz="1400" b="1" dirty="0" smtClean="0">
              <a:latin typeface="微软雅黑" panose="020B0503020204020204" pitchFamily="34" charset="-122"/>
              <a:ea typeface="微软雅黑" panose="020B0503020204020204" pitchFamily="34" charset="-122"/>
            </a:rPr>
            <a:t>因子数据库</a:t>
          </a:r>
          <a:endParaRPr lang="zh-CN" altLang="en-US" sz="1400" b="1" dirty="0" smtClean="0">
            <a:latin typeface="微软雅黑" panose="020B0503020204020204" pitchFamily="34" charset="-122"/>
            <a:ea typeface="微软雅黑" panose="020B0503020204020204" pitchFamily="34" charset="-122"/>
          </a:endParaRPr>
        </a:p>
        <a:p>
          <a:pPr algn="l" rtl="0"/>
          <a:r>
            <a:rPr lang="zh-CN" sz="1400" b="1" dirty="0" smtClean="0">
              <a:latin typeface="微软雅黑" panose="020B0503020204020204" pitchFamily="34" charset="-122"/>
              <a:ea typeface="微软雅黑" panose="020B0503020204020204" pitchFamily="34" charset="-122"/>
            </a:rPr>
            <a:t>动量因子数据库</a:t>
          </a:r>
          <a:endParaRPr lang="zh-CN" altLang="en-US" sz="1400" b="1" dirty="0" smtClean="0">
            <a:latin typeface="微软雅黑" panose="020B0503020204020204" pitchFamily="34" charset="-122"/>
            <a:ea typeface="微软雅黑" panose="020B0503020204020204" pitchFamily="34" charset="-122"/>
          </a:endParaRPr>
        </a:p>
        <a:p>
          <a:pPr algn="l" rtl="0"/>
          <a:r>
            <a:rPr lang="en-US" sz="1400" b="1" dirty="0" smtClean="0">
              <a:latin typeface="微软雅黑" panose="020B0503020204020204" pitchFamily="34" charset="-122"/>
              <a:ea typeface="微软雅黑" panose="020B0503020204020204" pitchFamily="34" charset="-122"/>
            </a:rPr>
            <a:t>DGTW</a:t>
          </a:r>
          <a:r>
            <a:rPr lang="zh-CN" sz="1400" b="1" dirty="0" smtClean="0">
              <a:latin typeface="微软雅黑" panose="020B0503020204020204" pitchFamily="34" charset="-122"/>
              <a:ea typeface="微软雅黑" panose="020B0503020204020204" pitchFamily="34" charset="-122"/>
            </a:rPr>
            <a:t>股票特征基准数据库</a:t>
          </a:r>
          <a:endParaRPr lang="en-US" altLang="zh-CN" sz="1400" b="1" dirty="0" smtClean="0">
            <a:latin typeface="微软雅黑" panose="020B0503020204020204" pitchFamily="34" charset="-122"/>
            <a:ea typeface="微软雅黑" panose="020B0503020204020204" pitchFamily="34" charset="-122"/>
          </a:endParaRPr>
        </a:p>
        <a:p>
          <a:pPr algn="l" rtl="0"/>
          <a:r>
            <a:rPr lang="zh-CN" sz="1400" b="1" dirty="0" smtClean="0">
              <a:latin typeface="微软雅黑" panose="020B0503020204020204" pitchFamily="34" charset="-122"/>
              <a:ea typeface="微软雅黑" panose="020B0503020204020204" pitchFamily="34" charset="-122"/>
            </a:rPr>
            <a:t>中国互联网理财研究数据库</a:t>
          </a:r>
          <a:endParaRPr lang="en-US" altLang="zh-CN" sz="1400" b="1" dirty="0" smtClean="0">
            <a:latin typeface="微软雅黑" panose="020B0503020204020204" pitchFamily="34" charset="-122"/>
            <a:ea typeface="微软雅黑" panose="020B0503020204020204" pitchFamily="34" charset="-122"/>
          </a:endParaRPr>
        </a:p>
        <a:p>
          <a:pPr algn="l" rtl="0"/>
          <a:r>
            <a:rPr lang="zh-CN" sz="1400" b="1" dirty="0" smtClean="0">
              <a:latin typeface="微软雅黑" panose="020B0503020204020204" pitchFamily="34" charset="-122"/>
              <a:ea typeface="微软雅黑" panose="020B0503020204020204" pitchFamily="34" charset="-122"/>
            </a:rPr>
            <a:t>中国省市领导人研究数据库</a:t>
          </a:r>
          <a:endParaRPr lang="en-US" altLang="zh-CN" sz="1400" b="1" dirty="0" smtClean="0">
            <a:latin typeface="微软雅黑" panose="020B0503020204020204" pitchFamily="34" charset="-122"/>
            <a:ea typeface="微软雅黑" panose="020B0503020204020204" pitchFamily="34" charset="-122"/>
          </a:endParaRPr>
        </a:p>
        <a:p>
          <a:pPr algn="l" rtl="0"/>
          <a:r>
            <a:rPr lang="zh-CN" altLang="en-US" sz="1400" b="1" dirty="0" smtClean="0">
              <a:latin typeface="微软雅黑" panose="020B0503020204020204" pitchFamily="34" charset="-122"/>
              <a:ea typeface="微软雅黑" panose="020B0503020204020204" pitchFamily="34" charset="-122"/>
            </a:rPr>
            <a:t>中国农村金融经济数据库</a:t>
          </a:r>
          <a:endParaRPr lang="en-US" altLang="zh-CN" sz="1400" b="1" dirty="0" smtClean="0">
            <a:latin typeface="微软雅黑" panose="020B0503020204020204" pitchFamily="34" charset="-122"/>
            <a:ea typeface="微软雅黑" panose="020B0503020204020204" pitchFamily="34" charset="-122"/>
          </a:endParaRPr>
        </a:p>
        <a:p>
          <a:pPr algn="l" rtl="0"/>
          <a:r>
            <a:rPr lang="zh-CN" sz="1400" b="1" dirty="0" smtClean="0">
              <a:latin typeface="微软雅黑" panose="020B0503020204020204" pitchFamily="34" charset="-122"/>
              <a:ea typeface="微软雅黑" panose="020B0503020204020204" pitchFamily="34" charset="-122"/>
            </a:rPr>
            <a:t>国家财富与贫富差距数据库</a:t>
          </a:r>
          <a:endParaRPr lang="zh-CN" altLang="en-US" sz="1400" b="1" dirty="0" smtClean="0">
            <a:latin typeface="微软雅黑" panose="020B0503020204020204" pitchFamily="34" charset="-122"/>
            <a:ea typeface="微软雅黑" panose="020B0503020204020204" pitchFamily="34" charset="-122"/>
          </a:endParaRPr>
        </a:p>
      </dgm:t>
    </dgm:pt>
    <dgm:pt modelId="{24A1D622-0C47-4272-86E4-055300C2116F}" type="parTrans" cxnId="{05145BD3-BDA8-4A37-9768-9A28FD7192E9}">
      <dgm:prSet/>
      <dgm:spPr/>
      <dgm:t>
        <a:bodyPr/>
        <a:lstStyle/>
        <a:p>
          <a:endParaRPr lang="zh-CN" altLang="en-US"/>
        </a:p>
      </dgm:t>
    </dgm:pt>
    <dgm:pt modelId="{15ACCD85-A3C8-4573-9FC0-0C9F3590FF2F}" type="sibTrans" cxnId="{05145BD3-BDA8-4A37-9768-9A28FD7192E9}">
      <dgm:prSet/>
      <dgm:spPr/>
      <dgm:t>
        <a:bodyPr/>
        <a:lstStyle/>
        <a:p>
          <a:endParaRPr lang="zh-CN" altLang="en-US"/>
        </a:p>
      </dgm:t>
    </dgm:pt>
    <dgm:pt modelId="{322F9AA8-A58C-424B-A05F-637F549A3DBB}" type="pres">
      <dgm:prSet presAssocID="{5041B0ED-B6EE-46BB-97F7-6C04FC530C34}" presName="Name0" presStyleCnt="0">
        <dgm:presLayoutVars>
          <dgm:dir/>
          <dgm:resizeHandles val="exact"/>
        </dgm:presLayoutVars>
      </dgm:prSet>
      <dgm:spPr/>
      <dgm:t>
        <a:bodyPr/>
        <a:lstStyle/>
        <a:p>
          <a:endParaRPr lang="zh-CN" altLang="en-US"/>
        </a:p>
      </dgm:t>
    </dgm:pt>
    <dgm:pt modelId="{D01B6481-9E78-4C56-AB71-B6DDA3971C3E}" type="pres">
      <dgm:prSet presAssocID="{08F98060-619B-4DA1-A6CC-A618534BC770}" presName="node" presStyleLbl="node1" presStyleIdx="0" presStyleCnt="3" custLinFactNeighborX="5421" custLinFactNeighborY="-2516">
        <dgm:presLayoutVars>
          <dgm:bulletEnabled val="1"/>
        </dgm:presLayoutVars>
      </dgm:prSet>
      <dgm:spPr/>
      <dgm:t>
        <a:bodyPr/>
        <a:lstStyle/>
        <a:p>
          <a:endParaRPr lang="zh-CN" altLang="en-US"/>
        </a:p>
      </dgm:t>
    </dgm:pt>
    <dgm:pt modelId="{A66E1C7E-6891-407D-BCA4-B1A8A34C3F2D}" type="pres">
      <dgm:prSet presAssocID="{53156222-871F-469A-9F23-F4BE659CE637}" presName="sibTrans" presStyleCnt="0"/>
      <dgm:spPr/>
    </dgm:pt>
    <dgm:pt modelId="{AC82B164-20E1-41CA-92EF-70E87148C542}" type="pres">
      <dgm:prSet presAssocID="{8ACD8D83-BD48-4383-B20D-D7E0F9CE7A97}" presName="node" presStyleLbl="node1" presStyleIdx="1" presStyleCnt="3" custScaleX="87503" custLinFactNeighborX="0" custLinFactNeighborY="2838">
        <dgm:presLayoutVars>
          <dgm:bulletEnabled val="1"/>
        </dgm:presLayoutVars>
      </dgm:prSet>
      <dgm:spPr/>
      <dgm:t>
        <a:bodyPr/>
        <a:lstStyle/>
        <a:p>
          <a:endParaRPr lang="zh-CN" altLang="en-US"/>
        </a:p>
      </dgm:t>
    </dgm:pt>
    <dgm:pt modelId="{AD0B382F-F3C3-4786-8C4A-990B791BB5EE}" type="pres">
      <dgm:prSet presAssocID="{F9A3DAB4-4DE8-4E14-BF5A-AE4CB969743B}" presName="sibTrans" presStyleCnt="0"/>
      <dgm:spPr/>
    </dgm:pt>
    <dgm:pt modelId="{99F923BA-6DF9-4BA1-A5B3-F251ECCCE5E1}" type="pres">
      <dgm:prSet presAssocID="{D57FF39D-D7BB-41E7-8120-49A8654FCFD5}" presName="node" presStyleLbl="node1" presStyleIdx="2" presStyleCnt="3">
        <dgm:presLayoutVars>
          <dgm:bulletEnabled val="1"/>
        </dgm:presLayoutVars>
      </dgm:prSet>
      <dgm:spPr/>
      <dgm:t>
        <a:bodyPr/>
        <a:lstStyle/>
        <a:p>
          <a:endParaRPr lang="zh-CN" altLang="en-US"/>
        </a:p>
      </dgm:t>
    </dgm:pt>
  </dgm:ptLst>
  <dgm:cxnLst>
    <dgm:cxn modelId="{1AEE8864-3F6F-4C7C-B305-FEA77126367E}" type="presOf" srcId="{5041B0ED-B6EE-46BB-97F7-6C04FC530C34}" destId="{322F9AA8-A58C-424B-A05F-637F549A3DBB}" srcOrd="0" destOrd="0" presId="urn:microsoft.com/office/officeart/2005/8/layout/hList6"/>
    <dgm:cxn modelId="{C4CE7258-8CD7-4EED-824D-B636007C5B07}" srcId="{5041B0ED-B6EE-46BB-97F7-6C04FC530C34}" destId="{8ACD8D83-BD48-4383-B20D-D7E0F9CE7A97}" srcOrd="1" destOrd="0" parTransId="{8553E409-809D-4DA4-BED9-0E8358D8153C}" sibTransId="{F9A3DAB4-4DE8-4E14-BF5A-AE4CB969743B}"/>
    <dgm:cxn modelId="{3B8CB8F6-1285-447E-B52A-4DC57269E4C7}" srcId="{5041B0ED-B6EE-46BB-97F7-6C04FC530C34}" destId="{08F98060-619B-4DA1-A6CC-A618534BC770}" srcOrd="0" destOrd="0" parTransId="{7EFBE8AD-68A1-4CA5-9535-5BEE2F706389}" sibTransId="{53156222-871F-469A-9F23-F4BE659CE637}"/>
    <dgm:cxn modelId="{B97EC435-04A0-4778-BE94-8845CECD8B05}" type="presOf" srcId="{8ACD8D83-BD48-4383-B20D-D7E0F9CE7A97}" destId="{AC82B164-20E1-41CA-92EF-70E87148C542}" srcOrd="0" destOrd="0" presId="urn:microsoft.com/office/officeart/2005/8/layout/hList6"/>
    <dgm:cxn modelId="{0727A338-9B8B-4F67-BEED-12871E21A085}" type="presOf" srcId="{D57FF39D-D7BB-41E7-8120-49A8654FCFD5}" destId="{99F923BA-6DF9-4BA1-A5B3-F251ECCCE5E1}" srcOrd="0" destOrd="0" presId="urn:microsoft.com/office/officeart/2005/8/layout/hList6"/>
    <dgm:cxn modelId="{24D86A49-0570-4F74-91F8-AD8734C1441C}" type="presOf" srcId="{08F98060-619B-4DA1-A6CC-A618534BC770}" destId="{D01B6481-9E78-4C56-AB71-B6DDA3971C3E}" srcOrd="0" destOrd="0" presId="urn:microsoft.com/office/officeart/2005/8/layout/hList6"/>
    <dgm:cxn modelId="{05145BD3-BDA8-4A37-9768-9A28FD7192E9}" srcId="{5041B0ED-B6EE-46BB-97F7-6C04FC530C34}" destId="{D57FF39D-D7BB-41E7-8120-49A8654FCFD5}" srcOrd="2" destOrd="0" parTransId="{24A1D622-0C47-4272-86E4-055300C2116F}" sibTransId="{15ACCD85-A3C8-4573-9FC0-0C9F3590FF2F}"/>
    <dgm:cxn modelId="{EBB423B3-DA0F-4D3F-A721-C597B7DC5BA2}" type="presParOf" srcId="{322F9AA8-A58C-424B-A05F-637F549A3DBB}" destId="{D01B6481-9E78-4C56-AB71-B6DDA3971C3E}" srcOrd="0" destOrd="0" presId="urn:microsoft.com/office/officeart/2005/8/layout/hList6"/>
    <dgm:cxn modelId="{CB650E77-3B9A-4E2F-8FF8-FF538B59BAEF}" type="presParOf" srcId="{322F9AA8-A58C-424B-A05F-637F549A3DBB}" destId="{A66E1C7E-6891-407D-BCA4-B1A8A34C3F2D}" srcOrd="1" destOrd="0" presId="urn:microsoft.com/office/officeart/2005/8/layout/hList6"/>
    <dgm:cxn modelId="{A855C3A5-42B8-49D1-9990-7C81EC4BD3DC}" type="presParOf" srcId="{322F9AA8-A58C-424B-A05F-637F549A3DBB}" destId="{AC82B164-20E1-41CA-92EF-70E87148C542}" srcOrd="2" destOrd="0" presId="urn:microsoft.com/office/officeart/2005/8/layout/hList6"/>
    <dgm:cxn modelId="{1E8AFF8B-D9AB-457A-80B8-14D6EEFBFC17}" type="presParOf" srcId="{322F9AA8-A58C-424B-A05F-637F549A3DBB}" destId="{AD0B382F-F3C3-4786-8C4A-990B791BB5EE}" srcOrd="3" destOrd="0" presId="urn:microsoft.com/office/officeart/2005/8/layout/hList6"/>
    <dgm:cxn modelId="{94C08E3A-26DE-4E87-81FB-35472DBE4A3B}" type="presParOf" srcId="{322F9AA8-A58C-424B-A05F-637F549A3DBB}" destId="{99F923BA-6DF9-4BA1-A5B3-F251ECCCE5E1}"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4D2C68-73BD-40A9-A013-561D497B8B97}" type="doc">
      <dgm:prSet loTypeId="urn:microsoft.com/office/officeart/2005/8/layout/vList5" loCatId="list" qsTypeId="urn:microsoft.com/office/officeart/2005/8/quickstyle/simple1#2" qsCatId="simple" csTypeId="urn:microsoft.com/office/officeart/2005/8/colors/colorful1#1" csCatId="colorful" phldr="1"/>
      <dgm:spPr/>
      <dgm:t>
        <a:bodyPr/>
        <a:lstStyle/>
        <a:p>
          <a:endParaRPr lang="zh-CN" altLang="en-US"/>
        </a:p>
      </dgm:t>
    </dgm:pt>
    <dgm:pt modelId="{2FEE9C22-81E4-43C6-AE12-B615834DF921}">
      <dgm:prSet phldrT="[文本]" custT="1"/>
      <dgm:spPr/>
      <dgm:t>
        <a:bodyPr/>
        <a:lstStyle/>
        <a:p>
          <a:r>
            <a:rPr lang="zh-CN" altLang="en-US" sz="1800" dirty="0" smtClean="0">
              <a:latin typeface="微软雅黑" panose="020B0503020204020204" pitchFamily="34" charset="-122"/>
              <a:ea typeface="微软雅黑" panose="020B0503020204020204" pitchFamily="34" charset="-122"/>
            </a:rPr>
            <a:t>智能化采集数据</a:t>
          </a:r>
          <a:endParaRPr lang="zh-CN" altLang="en-US" sz="1800" dirty="0"/>
        </a:p>
      </dgm:t>
    </dgm:pt>
    <dgm:pt modelId="{D649EC4A-CE63-4603-B51C-F36DF16B00F1}" type="parTrans" cxnId="{C11A70F6-16CA-4DF1-A0E1-AB9664CDEC3F}">
      <dgm:prSet/>
      <dgm:spPr/>
      <dgm:t>
        <a:bodyPr/>
        <a:lstStyle/>
        <a:p>
          <a:endParaRPr lang="zh-CN" altLang="en-US"/>
        </a:p>
      </dgm:t>
    </dgm:pt>
    <dgm:pt modelId="{164D476D-E960-499E-8348-6DF3059B1296}" type="sibTrans" cxnId="{C11A70F6-16CA-4DF1-A0E1-AB9664CDEC3F}">
      <dgm:prSet/>
      <dgm:spPr/>
      <dgm:t>
        <a:bodyPr/>
        <a:lstStyle/>
        <a:p>
          <a:endParaRPr lang="zh-CN" altLang="en-US"/>
        </a:p>
      </dgm:t>
    </dgm:pt>
    <dgm:pt modelId="{663223FF-D587-4109-9584-5537DBEBCA63}">
      <dgm:prSet phldrT="[文本]" custT="1"/>
      <dgm:spPr/>
      <dgm:t>
        <a:bodyPr/>
        <a:lstStyle/>
        <a:p>
          <a:r>
            <a:rPr lang="zh-CN" altLang="en-US" sz="1200" dirty="0" smtClean="0">
              <a:latin typeface="微软雅黑" panose="020B0503020204020204" pitchFamily="34" charset="-122"/>
              <a:ea typeface="微软雅黑" panose="020B0503020204020204" pitchFamily="34" charset="-122"/>
            </a:rPr>
            <a:t>网页数据实现自动化采集，文件类公告实现自动化解析入库，重要数据设置高频率抓取解析，以保障数据及时性</a:t>
          </a:r>
          <a:endParaRPr lang="zh-CN" altLang="en-US" sz="1200" dirty="0"/>
        </a:p>
      </dgm:t>
    </dgm:pt>
    <dgm:pt modelId="{551633AF-107C-4F15-AF5B-6F84E1A88F87}" type="parTrans" cxnId="{AD7A0525-15D2-43F3-A4C7-B2224FF52986}">
      <dgm:prSet/>
      <dgm:spPr/>
      <dgm:t>
        <a:bodyPr/>
        <a:lstStyle/>
        <a:p>
          <a:endParaRPr lang="zh-CN" altLang="en-US"/>
        </a:p>
      </dgm:t>
    </dgm:pt>
    <dgm:pt modelId="{4D8E6944-8EA3-408F-8FC0-13ECC0902B4A}" type="sibTrans" cxnId="{AD7A0525-15D2-43F3-A4C7-B2224FF52986}">
      <dgm:prSet/>
      <dgm:spPr/>
      <dgm:t>
        <a:bodyPr/>
        <a:lstStyle/>
        <a:p>
          <a:endParaRPr lang="zh-CN" altLang="en-US"/>
        </a:p>
      </dgm:t>
    </dgm:pt>
    <dgm:pt modelId="{707EF3D7-DBEE-44B9-9A3A-6FEDB0A3908E}">
      <dgm:prSet phldrT="[文本]" custT="1"/>
      <dgm:spPr>
        <a:solidFill>
          <a:schemeClr val="bg2">
            <a:lumMod val="75000"/>
          </a:schemeClr>
        </a:solidFill>
      </dgm:spPr>
      <dgm:t>
        <a:bodyPr/>
        <a:lstStyle/>
        <a:p>
          <a:r>
            <a:rPr lang="en-US" altLang="zh-CN" sz="1800" dirty="0" smtClean="0">
              <a:latin typeface="微软雅黑" panose="020B0503020204020204" pitchFamily="34" charset="-122"/>
              <a:ea typeface="微软雅黑" panose="020B0503020204020204" pitchFamily="34" charset="-122"/>
            </a:rPr>
            <a:t>24</a:t>
          </a:r>
          <a:r>
            <a:rPr lang="zh-CN" altLang="en-US" sz="1800" dirty="0" smtClean="0">
              <a:latin typeface="微软雅黑" panose="020B0503020204020204" pitchFamily="34" charset="-122"/>
              <a:ea typeface="微软雅黑" panose="020B0503020204020204" pitchFamily="34" charset="-122"/>
            </a:rPr>
            <a:t>小时采集数据</a:t>
          </a:r>
          <a:endParaRPr lang="zh-CN" altLang="en-US" sz="1800" dirty="0"/>
        </a:p>
      </dgm:t>
    </dgm:pt>
    <dgm:pt modelId="{F5F5159F-2F80-4283-B526-3D8474AA6519}" type="parTrans" cxnId="{F289D7BE-50F3-4ECA-88D5-610861548CB8}">
      <dgm:prSet/>
      <dgm:spPr/>
      <dgm:t>
        <a:bodyPr/>
        <a:lstStyle/>
        <a:p>
          <a:endParaRPr lang="zh-CN" altLang="en-US"/>
        </a:p>
      </dgm:t>
    </dgm:pt>
    <dgm:pt modelId="{F1A571DD-FDFD-458E-8F1F-0173CC884A9E}" type="sibTrans" cxnId="{F289D7BE-50F3-4ECA-88D5-610861548CB8}">
      <dgm:prSet/>
      <dgm:spPr/>
      <dgm:t>
        <a:bodyPr/>
        <a:lstStyle/>
        <a:p>
          <a:endParaRPr lang="zh-CN" altLang="en-US"/>
        </a:p>
      </dgm:t>
    </dgm:pt>
    <dgm:pt modelId="{7699CADD-E108-46BE-8EDC-60296CEE3E22}">
      <dgm:prSet phldrT="[文本]" custT="1"/>
      <dgm:spPr/>
      <dgm:t>
        <a:bodyPr/>
        <a:lstStyle/>
        <a:p>
          <a:r>
            <a:rPr lang="zh-CN" altLang="en-US" sz="1200" dirty="0" smtClean="0">
              <a:latin typeface="微软雅黑" panose="020B0503020204020204" pitchFamily="34" charset="-122"/>
              <a:ea typeface="微软雅黑" panose="020B0503020204020204" pitchFamily="34" charset="-122"/>
            </a:rPr>
            <a:t>实行白、中、夜班制度，尤其是定期报告披露期间，对于夜间及凌晨披露的财务、分红、股东股本等核心数据，次日</a:t>
          </a:r>
          <a:r>
            <a:rPr lang="en-US" altLang="zh-CN" sz="1200" dirty="0" smtClean="0">
              <a:latin typeface="微软雅黑" panose="020B0503020204020204" pitchFamily="34" charset="-122"/>
              <a:ea typeface="微软雅黑" panose="020B0503020204020204" pitchFamily="34" charset="-122"/>
            </a:rPr>
            <a:t>8</a:t>
          </a:r>
          <a:r>
            <a:rPr lang="zh-CN" altLang="en-US" sz="1200" dirty="0" smtClean="0">
              <a:latin typeface="微软雅黑" panose="020B0503020204020204" pitchFamily="34" charset="-122"/>
              <a:ea typeface="微软雅黑" panose="020B0503020204020204" pitchFamily="34" charset="-122"/>
            </a:rPr>
            <a:t>点前即可完成并发布。</a:t>
          </a:r>
          <a:endParaRPr lang="zh-CN" altLang="en-US" sz="1200" dirty="0"/>
        </a:p>
      </dgm:t>
    </dgm:pt>
    <dgm:pt modelId="{9EC61076-E603-431F-BCD9-27A6D0058B57}" type="parTrans" cxnId="{7A3B8A6B-C004-436C-9555-6A7AC4762445}">
      <dgm:prSet/>
      <dgm:spPr/>
      <dgm:t>
        <a:bodyPr/>
        <a:lstStyle/>
        <a:p>
          <a:endParaRPr lang="zh-CN" altLang="en-US"/>
        </a:p>
      </dgm:t>
    </dgm:pt>
    <dgm:pt modelId="{2BE93957-7CAC-4415-9A7E-296CA428CDE3}" type="sibTrans" cxnId="{7A3B8A6B-C004-436C-9555-6A7AC4762445}">
      <dgm:prSet/>
      <dgm:spPr/>
      <dgm:t>
        <a:bodyPr/>
        <a:lstStyle/>
        <a:p>
          <a:endParaRPr lang="zh-CN" altLang="en-US"/>
        </a:p>
      </dgm:t>
    </dgm:pt>
    <dgm:pt modelId="{4C330BDD-E5A3-4B21-90D4-7A76E1779C9D}">
      <dgm:prSet phldrT="[文本]" custT="1"/>
      <dgm:spPr/>
      <dgm:t>
        <a:bodyPr/>
        <a:lstStyle/>
        <a:p>
          <a:r>
            <a:rPr lang="zh-CN" altLang="en-US" sz="1800" dirty="0" smtClean="0">
              <a:latin typeface="微软雅黑" panose="020B0503020204020204" pitchFamily="34" charset="-122"/>
              <a:ea typeface="微软雅黑" panose="020B0503020204020204" pitchFamily="34" charset="-122"/>
            </a:rPr>
            <a:t>实时数据更新</a:t>
          </a:r>
          <a:endParaRPr lang="zh-CN" altLang="en-US" sz="1800" dirty="0"/>
        </a:p>
      </dgm:t>
    </dgm:pt>
    <dgm:pt modelId="{2C6F7033-C88C-4A32-B758-264F3C9C4C3F}" type="parTrans" cxnId="{5A0AFD11-4D43-4512-A6BF-B0C1559E92AD}">
      <dgm:prSet/>
      <dgm:spPr/>
      <dgm:t>
        <a:bodyPr/>
        <a:lstStyle/>
        <a:p>
          <a:endParaRPr lang="zh-CN" altLang="en-US"/>
        </a:p>
      </dgm:t>
    </dgm:pt>
    <dgm:pt modelId="{89704C2D-E7AF-4FF6-8741-2B77BA44159C}" type="sibTrans" cxnId="{5A0AFD11-4D43-4512-A6BF-B0C1559E92AD}">
      <dgm:prSet/>
      <dgm:spPr/>
      <dgm:t>
        <a:bodyPr/>
        <a:lstStyle/>
        <a:p>
          <a:endParaRPr lang="zh-CN" altLang="en-US"/>
        </a:p>
      </dgm:t>
    </dgm:pt>
    <dgm:pt modelId="{C1A2853C-34BA-495F-A8BF-38753952047C}">
      <dgm:prSet phldrT="[文本]" custT="1"/>
      <dgm:spPr/>
      <dgm:t>
        <a:bodyPr/>
        <a:lstStyle/>
        <a:p>
          <a:r>
            <a:rPr lang="en-US" altLang="zh-CN" sz="1200" dirty="0" smtClean="0">
              <a:latin typeface="微软雅黑" panose="020B0503020204020204" pitchFamily="34" charset="-122"/>
              <a:ea typeface="微软雅黑" panose="020B0503020204020204" pitchFamily="34" charset="-122"/>
            </a:rPr>
            <a:t>UTS</a:t>
          </a:r>
          <a:r>
            <a:rPr lang="zh-CN" altLang="en-US" sz="1200" dirty="0" smtClean="0">
              <a:latin typeface="微软雅黑" panose="020B0503020204020204" pitchFamily="34" charset="-122"/>
              <a:ea typeface="微软雅黑" panose="020B0503020204020204" pitchFamily="34" charset="-122"/>
            </a:rPr>
            <a:t>实时通讯系统，保障数据</a:t>
          </a:r>
          <a:r>
            <a:rPr lang="en-US" altLang="zh-CN" sz="1200" dirty="0" smtClean="0">
              <a:latin typeface="微软雅黑" panose="020B0503020204020204" pitchFamily="34" charset="-122"/>
              <a:ea typeface="微软雅黑" panose="020B0503020204020204" pitchFamily="34" charset="-122"/>
            </a:rPr>
            <a:t>7*24</a:t>
          </a:r>
          <a:r>
            <a:rPr lang="zh-CN" altLang="en-US" sz="1200" dirty="0" smtClean="0">
              <a:latin typeface="微软雅黑" panose="020B0503020204020204" pitchFamily="34" charset="-122"/>
              <a:ea typeface="微软雅黑" panose="020B0503020204020204" pitchFamily="34" charset="-122"/>
            </a:rPr>
            <a:t>不间断更新、发布，关键数据优先发布至产品库。</a:t>
          </a:r>
          <a:endParaRPr lang="zh-CN" altLang="en-US" sz="1200" dirty="0"/>
        </a:p>
      </dgm:t>
    </dgm:pt>
    <dgm:pt modelId="{798786F7-7321-4706-B06A-7715967F9D72}" type="parTrans" cxnId="{D6FC7359-5F31-46EC-80B6-AE572E9A5262}">
      <dgm:prSet/>
      <dgm:spPr/>
      <dgm:t>
        <a:bodyPr/>
        <a:lstStyle/>
        <a:p>
          <a:endParaRPr lang="zh-CN" altLang="en-US"/>
        </a:p>
      </dgm:t>
    </dgm:pt>
    <dgm:pt modelId="{C82D7568-C990-4D03-9F96-2F51BBC89821}" type="sibTrans" cxnId="{D6FC7359-5F31-46EC-80B6-AE572E9A5262}">
      <dgm:prSet/>
      <dgm:spPr/>
      <dgm:t>
        <a:bodyPr/>
        <a:lstStyle/>
        <a:p>
          <a:endParaRPr lang="zh-CN" altLang="en-US"/>
        </a:p>
      </dgm:t>
    </dgm:pt>
    <dgm:pt modelId="{D9B5F8F0-0493-4B8D-BA97-6963E38E3E05}">
      <dgm:prSet custT="1"/>
      <dgm:spPr/>
      <dgm:t>
        <a:bodyPr/>
        <a:lstStyle/>
        <a:p>
          <a:r>
            <a:rPr lang="zh-CN" altLang="en-US" sz="1800" dirty="0" smtClean="0">
              <a:latin typeface="微软雅黑" panose="020B0503020204020204" pitchFamily="34" charset="-122"/>
              <a:ea typeface="微软雅黑" panose="020B0503020204020204" pitchFamily="34" charset="-122"/>
            </a:rPr>
            <a:t>数据来源权威、真实</a:t>
          </a:r>
          <a:endParaRPr lang="zh-CN" altLang="en-US" sz="1800" dirty="0">
            <a:latin typeface="微软雅黑" panose="020B0503020204020204" pitchFamily="34" charset="-122"/>
            <a:ea typeface="微软雅黑" panose="020B0503020204020204" pitchFamily="34" charset="-122"/>
          </a:endParaRPr>
        </a:p>
      </dgm:t>
    </dgm:pt>
    <dgm:pt modelId="{F1CE49DF-EDA3-4549-ADB8-F245CC3B4A73}" type="parTrans" cxnId="{5BCAB557-342F-4E4F-A259-F25F14CF9804}">
      <dgm:prSet/>
      <dgm:spPr/>
      <dgm:t>
        <a:bodyPr/>
        <a:lstStyle/>
        <a:p>
          <a:endParaRPr lang="zh-CN" altLang="en-US"/>
        </a:p>
      </dgm:t>
    </dgm:pt>
    <dgm:pt modelId="{4D8402D9-D85F-4B48-82C6-B6A34C0FFA86}" type="sibTrans" cxnId="{5BCAB557-342F-4E4F-A259-F25F14CF9804}">
      <dgm:prSet/>
      <dgm:spPr/>
      <dgm:t>
        <a:bodyPr/>
        <a:lstStyle/>
        <a:p>
          <a:endParaRPr lang="zh-CN" altLang="en-US"/>
        </a:p>
      </dgm:t>
    </dgm:pt>
    <dgm:pt modelId="{6224CA74-17C3-4EF4-8954-AF5386A40C84}">
      <dgm:prSet custT="1"/>
      <dgm:spPr/>
      <dgm:t>
        <a:bodyPr/>
        <a:lstStyle/>
        <a:p>
          <a:r>
            <a:rPr lang="zh-CN" altLang="en-US" sz="1800" dirty="0" smtClean="0">
              <a:latin typeface="微软雅黑" panose="020B0503020204020204" pitchFamily="34" charset="-122"/>
              <a:ea typeface="微软雅黑" panose="020B0503020204020204" pitchFamily="34" charset="-122"/>
            </a:rPr>
            <a:t>采集流程专业、标准</a:t>
          </a:r>
          <a:endParaRPr lang="zh-CN" altLang="en-US" sz="1800" dirty="0">
            <a:latin typeface="微软雅黑" panose="020B0503020204020204" pitchFamily="34" charset="-122"/>
            <a:ea typeface="微软雅黑" panose="020B0503020204020204" pitchFamily="34" charset="-122"/>
          </a:endParaRPr>
        </a:p>
      </dgm:t>
    </dgm:pt>
    <dgm:pt modelId="{BE158738-51BB-48AA-A449-FA783985D858}" type="parTrans" cxnId="{B7E16CE3-E6EA-4818-9088-7AC201B30849}">
      <dgm:prSet/>
      <dgm:spPr/>
      <dgm:t>
        <a:bodyPr/>
        <a:lstStyle/>
        <a:p>
          <a:endParaRPr lang="zh-CN" altLang="en-US"/>
        </a:p>
      </dgm:t>
    </dgm:pt>
    <dgm:pt modelId="{B925A5E0-FA9F-4D00-8F7A-1996EA9AEBBF}" type="sibTrans" cxnId="{B7E16CE3-E6EA-4818-9088-7AC201B30849}">
      <dgm:prSet/>
      <dgm:spPr/>
      <dgm:t>
        <a:bodyPr/>
        <a:lstStyle/>
        <a:p>
          <a:endParaRPr lang="zh-CN" altLang="en-US"/>
        </a:p>
      </dgm:t>
    </dgm:pt>
    <dgm:pt modelId="{AF2F70F3-8D88-4F02-A34E-DA2D5889A2DC}">
      <dgm:prSet custT="1"/>
      <dgm:spPr/>
      <dgm:t>
        <a:bodyPr/>
        <a:lstStyle/>
        <a:p>
          <a:r>
            <a:rPr lang="zh-CN" altLang="en-US" sz="1800" dirty="0" smtClean="0">
              <a:latin typeface="微软雅黑" panose="020B0503020204020204" pitchFamily="34" charset="-122"/>
              <a:ea typeface="微软雅黑" panose="020B0503020204020204" pitchFamily="34" charset="-122"/>
            </a:rPr>
            <a:t>质检过程完善、有效</a:t>
          </a:r>
          <a:endParaRPr lang="zh-CN" altLang="en-US" sz="1800" dirty="0">
            <a:latin typeface="微软雅黑" panose="020B0503020204020204" pitchFamily="34" charset="-122"/>
            <a:ea typeface="微软雅黑" panose="020B0503020204020204" pitchFamily="34" charset="-122"/>
          </a:endParaRPr>
        </a:p>
      </dgm:t>
    </dgm:pt>
    <dgm:pt modelId="{ABAD8490-BC3B-42A3-A340-DBA42C016933}" type="parTrans" cxnId="{31573605-4056-4F40-B3AE-0DAF33C241AC}">
      <dgm:prSet/>
      <dgm:spPr/>
      <dgm:t>
        <a:bodyPr/>
        <a:lstStyle/>
        <a:p>
          <a:endParaRPr lang="zh-CN" altLang="en-US"/>
        </a:p>
      </dgm:t>
    </dgm:pt>
    <dgm:pt modelId="{3AFA95BD-8C4C-48D2-898F-B8D094F249FD}" type="sibTrans" cxnId="{31573605-4056-4F40-B3AE-0DAF33C241AC}">
      <dgm:prSet/>
      <dgm:spPr/>
      <dgm:t>
        <a:bodyPr/>
        <a:lstStyle/>
        <a:p>
          <a:endParaRPr lang="zh-CN" altLang="en-US"/>
        </a:p>
      </dgm:t>
    </dgm:pt>
    <dgm:pt modelId="{CCBAD0EE-4BD8-4349-A354-D4F3FE8E73DE}">
      <dgm:prSet custT="1"/>
      <dgm:spPr>
        <a:solidFill>
          <a:schemeClr val="bg2">
            <a:lumMod val="75000"/>
          </a:schemeClr>
        </a:solidFill>
      </dgm:spPr>
      <dgm:t>
        <a:bodyPr/>
        <a:lstStyle/>
        <a:p>
          <a:r>
            <a:rPr lang="zh-CN" altLang="en-US" sz="1800" dirty="0" smtClean="0">
              <a:latin typeface="微软雅黑" panose="020B0503020204020204" pitchFamily="34" charset="-122"/>
              <a:ea typeface="微软雅黑" panose="020B0503020204020204" pitchFamily="34" charset="-122"/>
            </a:rPr>
            <a:t>配套制度有效、保障</a:t>
          </a:r>
          <a:endParaRPr lang="zh-CN" altLang="en-US" sz="1800" dirty="0">
            <a:latin typeface="微软雅黑" panose="020B0503020204020204" pitchFamily="34" charset="-122"/>
            <a:ea typeface="微软雅黑" panose="020B0503020204020204" pitchFamily="34" charset="-122"/>
          </a:endParaRPr>
        </a:p>
      </dgm:t>
    </dgm:pt>
    <dgm:pt modelId="{8B0A6813-D029-4923-B4CA-8F57351D6DFC}" type="parTrans" cxnId="{84915A4B-31C1-4E74-89DC-ED5B56E5C54C}">
      <dgm:prSet/>
      <dgm:spPr/>
      <dgm:t>
        <a:bodyPr/>
        <a:lstStyle/>
        <a:p>
          <a:endParaRPr lang="zh-CN" altLang="en-US"/>
        </a:p>
      </dgm:t>
    </dgm:pt>
    <dgm:pt modelId="{EBAFD3F9-DE21-4E26-BE98-C2D8D78FC17F}" type="sibTrans" cxnId="{84915A4B-31C1-4E74-89DC-ED5B56E5C54C}">
      <dgm:prSet/>
      <dgm:spPr/>
      <dgm:t>
        <a:bodyPr/>
        <a:lstStyle/>
        <a:p>
          <a:endParaRPr lang="zh-CN" altLang="en-US"/>
        </a:p>
      </dgm:t>
    </dgm:pt>
    <dgm:pt modelId="{E71532A3-82D4-4EE4-9C3C-77C343F8E282}">
      <dgm:prSet custT="1"/>
      <dgm:spPr/>
      <dgm:t>
        <a:bodyPr/>
        <a:lstStyle/>
        <a:p>
          <a:r>
            <a:rPr lang="zh-CN" altLang="en-US" sz="1200" smtClean="0">
              <a:latin typeface="微软雅黑" panose="020B0503020204020204" pitchFamily="34" charset="-122"/>
              <a:ea typeface="微软雅黑" panose="020B0503020204020204" pitchFamily="34" charset="-122"/>
            </a:rPr>
            <a:t>数据源均来自信息披露官网及证券交易所等合法、权威网站，从源头上保证数据准确性。</a:t>
          </a:r>
          <a:endParaRPr lang="zh-CN" altLang="en-US" sz="1200"/>
        </a:p>
      </dgm:t>
    </dgm:pt>
    <dgm:pt modelId="{53FCD603-4D29-403E-9629-93FB1C9E4455}" type="parTrans" cxnId="{94917329-07F5-4E82-B8BA-9284D1A758FF}">
      <dgm:prSet/>
      <dgm:spPr/>
      <dgm:t>
        <a:bodyPr/>
        <a:lstStyle/>
        <a:p>
          <a:endParaRPr lang="zh-CN" altLang="en-US"/>
        </a:p>
      </dgm:t>
    </dgm:pt>
    <dgm:pt modelId="{DE3F25E3-5194-4CED-876F-6C96429BC648}" type="sibTrans" cxnId="{94917329-07F5-4E82-B8BA-9284D1A758FF}">
      <dgm:prSet/>
      <dgm:spPr/>
      <dgm:t>
        <a:bodyPr/>
        <a:lstStyle/>
        <a:p>
          <a:endParaRPr lang="zh-CN" altLang="en-US"/>
        </a:p>
      </dgm:t>
    </dgm:pt>
    <dgm:pt modelId="{874CDFDB-9173-4085-B599-07AF22A18705}">
      <dgm:prSet custT="1"/>
      <dgm:spPr/>
      <dgm:t>
        <a:bodyPr/>
        <a:lstStyle/>
        <a:p>
          <a:r>
            <a:rPr lang="zh-CN" altLang="en-US" sz="1200" dirty="0" smtClean="0">
              <a:latin typeface="微软雅黑" panose="020B0503020204020204" pitchFamily="34" charset="-122"/>
              <a:ea typeface="微软雅黑" panose="020B0503020204020204" pitchFamily="34" charset="-122"/>
            </a:rPr>
            <a:t>规范专业的数据产品设计和数据处理流程，为数据库的准确性、一致性提供了坚实的保障。</a:t>
          </a:r>
          <a:endParaRPr lang="zh-CN" altLang="en-US" sz="1200" dirty="0"/>
        </a:p>
      </dgm:t>
    </dgm:pt>
    <dgm:pt modelId="{434B5B36-E741-4FCC-9268-8ECC1273C0BE}" type="parTrans" cxnId="{4BA410A6-2B68-4792-96B6-7DAFC5F89CF4}">
      <dgm:prSet/>
      <dgm:spPr/>
      <dgm:t>
        <a:bodyPr/>
        <a:lstStyle/>
        <a:p>
          <a:endParaRPr lang="zh-CN" altLang="en-US"/>
        </a:p>
      </dgm:t>
    </dgm:pt>
    <dgm:pt modelId="{201AD285-D8D1-4F38-85B1-B9F377D10A5A}" type="sibTrans" cxnId="{4BA410A6-2B68-4792-96B6-7DAFC5F89CF4}">
      <dgm:prSet/>
      <dgm:spPr/>
      <dgm:t>
        <a:bodyPr/>
        <a:lstStyle/>
        <a:p>
          <a:endParaRPr lang="zh-CN" altLang="en-US"/>
        </a:p>
      </dgm:t>
    </dgm:pt>
    <dgm:pt modelId="{50784779-3CAD-4EA8-BB1F-C62DDB118262}">
      <dgm:prSet custT="1"/>
      <dgm:spPr/>
      <dgm:t>
        <a:bodyPr/>
        <a:lstStyle/>
        <a:p>
          <a:r>
            <a:rPr lang="zh-CN" altLang="en-US" sz="1200" smtClean="0">
              <a:latin typeface="微软雅黑" panose="020B0503020204020204" pitchFamily="34" charset="-122"/>
              <a:ea typeface="微软雅黑" panose="020B0503020204020204" pitchFamily="34" charset="-122"/>
            </a:rPr>
            <a:t>不断升级的智能采集工具形成一整套规范的程序抓取、人工采集、程序质检流程，保障数据处理的标准化。</a:t>
          </a:r>
          <a:endParaRPr lang="zh-CN" altLang="en-US" sz="1200" dirty="0">
            <a:latin typeface="微软雅黑" panose="020B0503020204020204" pitchFamily="34" charset="-122"/>
            <a:ea typeface="微软雅黑" panose="020B0503020204020204" pitchFamily="34" charset="-122"/>
          </a:endParaRPr>
        </a:p>
      </dgm:t>
    </dgm:pt>
    <dgm:pt modelId="{D29872FF-DB0F-4DAF-A01A-A6C504E9AD86}" type="parTrans" cxnId="{79C0DE0E-0128-4F6E-A5F2-19589C297285}">
      <dgm:prSet/>
      <dgm:spPr/>
      <dgm:t>
        <a:bodyPr/>
        <a:lstStyle/>
        <a:p>
          <a:endParaRPr lang="zh-CN" altLang="en-US"/>
        </a:p>
      </dgm:t>
    </dgm:pt>
    <dgm:pt modelId="{3B0B012D-1C08-431A-ACCD-62C847DA3AE6}" type="sibTrans" cxnId="{79C0DE0E-0128-4F6E-A5F2-19589C297285}">
      <dgm:prSet/>
      <dgm:spPr/>
      <dgm:t>
        <a:bodyPr/>
        <a:lstStyle/>
        <a:p>
          <a:endParaRPr lang="zh-CN" altLang="en-US"/>
        </a:p>
      </dgm:t>
    </dgm:pt>
    <dgm:pt modelId="{DCAE6B4A-B3E3-47F5-9706-4E96301299E6}">
      <dgm:prSet custT="1"/>
      <dgm:spPr/>
      <dgm:t>
        <a:bodyPr/>
        <a:lstStyle/>
        <a:p>
          <a:r>
            <a:rPr lang="zh-CN" altLang="en-US" sz="1200" dirty="0" smtClean="0">
              <a:latin typeface="微软雅黑" panose="020B0503020204020204" pitchFamily="34" charset="-122"/>
              <a:ea typeface="微软雅黑" panose="020B0503020204020204" pitchFamily="34" charset="-122"/>
            </a:rPr>
            <a:t>数据质检工序：</a:t>
          </a:r>
          <a:r>
            <a:rPr lang="zh-CN" altLang="en-US" sz="1200" b="1" dirty="0" smtClean="0">
              <a:latin typeface="微软雅黑" panose="020B0503020204020204" pitchFamily="34" charset="-122"/>
              <a:ea typeface="微软雅黑" panose="020B0503020204020204" pitchFamily="34" charset="-122"/>
            </a:rPr>
            <a:t>入库前人工审核；数据库约束；质检语句拦截；核心数据</a:t>
          </a:r>
          <a:r>
            <a:rPr lang="en-US" altLang="zh-CN" sz="1200" b="1" dirty="0" smtClean="0">
              <a:latin typeface="微软雅黑" panose="020B0503020204020204" pitchFamily="34" charset="-122"/>
              <a:ea typeface="微软雅黑" panose="020B0503020204020204" pitchFamily="34" charset="-122"/>
            </a:rPr>
            <a:t>AB</a:t>
          </a:r>
          <a:r>
            <a:rPr lang="zh-CN" altLang="en-US" sz="1200" b="1" dirty="0" smtClean="0">
              <a:latin typeface="微软雅黑" panose="020B0503020204020204" pitchFamily="34" charset="-122"/>
              <a:ea typeface="微软雅黑" panose="020B0503020204020204" pitchFamily="34" charset="-122"/>
            </a:rPr>
            <a:t>交叉录入；第三方数据比对；科学抽样检查；权威专家对数据质量体验与评估</a:t>
          </a:r>
          <a:r>
            <a:rPr lang="zh-CN" altLang="en-US" sz="1200" dirty="0" smtClean="0">
              <a:latin typeface="微软雅黑" panose="020B0503020204020204" pitchFamily="34" charset="-122"/>
              <a:ea typeface="微软雅黑" panose="020B0503020204020204" pitchFamily="34" charset="-122"/>
            </a:rPr>
            <a:t>等，多环节避免数据质量问题。</a:t>
          </a:r>
          <a:endParaRPr lang="zh-CN" altLang="en-US" sz="1200" dirty="0"/>
        </a:p>
      </dgm:t>
    </dgm:pt>
    <dgm:pt modelId="{E0965C98-E578-40B7-BBBD-AC2F5E8246D3}" type="parTrans" cxnId="{CEFBEF79-9DA2-47AF-9F1C-2084B10CFC2B}">
      <dgm:prSet/>
      <dgm:spPr/>
      <dgm:t>
        <a:bodyPr/>
        <a:lstStyle/>
        <a:p>
          <a:endParaRPr lang="zh-CN" altLang="en-US"/>
        </a:p>
      </dgm:t>
    </dgm:pt>
    <dgm:pt modelId="{B035C57A-1BBA-448B-ACC9-EAAB2D7E72EE}" type="sibTrans" cxnId="{CEFBEF79-9DA2-47AF-9F1C-2084B10CFC2B}">
      <dgm:prSet/>
      <dgm:spPr/>
      <dgm:t>
        <a:bodyPr/>
        <a:lstStyle/>
        <a:p>
          <a:endParaRPr lang="zh-CN" altLang="en-US"/>
        </a:p>
      </dgm:t>
    </dgm:pt>
    <dgm:pt modelId="{17F628BA-E059-436D-92ED-67456E7359E3}">
      <dgm:prSet custT="1"/>
      <dgm:spPr/>
      <dgm:t>
        <a:bodyPr/>
        <a:lstStyle/>
        <a:p>
          <a:r>
            <a:rPr lang="zh-CN" altLang="en-US" sz="1200" dirty="0" smtClean="0">
              <a:latin typeface="微软雅黑" panose="020B0503020204020204" pitchFamily="34" charset="-122"/>
              <a:ea typeface="微软雅黑" panose="020B0503020204020204" pitchFamily="34" charset="-122"/>
            </a:rPr>
            <a:t>智能质检系统实现自动化任务及手动任务相结合的重点校验表间逻辑关系，提高数据质量</a:t>
          </a:r>
          <a:endParaRPr lang="zh-CN" altLang="en-US" sz="1200" dirty="0"/>
        </a:p>
      </dgm:t>
    </dgm:pt>
    <dgm:pt modelId="{40AB6897-A409-4D3E-BEA4-8631DCFF7F2D}" type="parTrans" cxnId="{F260560C-AB7B-4FE8-B70A-DE0FBEE3F88A}">
      <dgm:prSet/>
      <dgm:spPr/>
      <dgm:t>
        <a:bodyPr/>
        <a:lstStyle/>
        <a:p>
          <a:endParaRPr lang="zh-CN" altLang="en-US"/>
        </a:p>
      </dgm:t>
    </dgm:pt>
    <dgm:pt modelId="{3FD40413-1288-49DE-8C76-9E49C3CA3655}" type="sibTrans" cxnId="{F260560C-AB7B-4FE8-B70A-DE0FBEE3F88A}">
      <dgm:prSet/>
      <dgm:spPr/>
      <dgm:t>
        <a:bodyPr/>
        <a:lstStyle/>
        <a:p>
          <a:endParaRPr lang="zh-CN" altLang="en-US"/>
        </a:p>
      </dgm:t>
    </dgm:pt>
    <dgm:pt modelId="{3DE412A8-B396-411F-9FC1-7B4264D507F8}">
      <dgm:prSet custT="1"/>
      <dgm:spPr/>
      <dgm:t>
        <a:bodyPr/>
        <a:lstStyle/>
        <a:p>
          <a:r>
            <a:rPr lang="zh-CN" altLang="en-US" sz="1200" dirty="0" smtClean="0">
              <a:latin typeface="微软雅黑" panose="020B0503020204020204" pitchFamily="34" charset="-122"/>
              <a:ea typeface="微软雅黑" panose="020B0503020204020204" pitchFamily="34" charset="-122"/>
            </a:rPr>
            <a:t>按照业务类别设专门的采编部门，由专业采编负责对基础信息、财务、治理、公司研究、经济行业等数据进行加工、清洗。</a:t>
          </a:r>
          <a:endParaRPr lang="zh-CN" altLang="en-US" sz="1200" dirty="0"/>
        </a:p>
      </dgm:t>
    </dgm:pt>
    <dgm:pt modelId="{A7EA9C7C-ADCB-45FD-BC14-6689DB8F5B94}" type="parTrans" cxnId="{7D6CF313-FD25-48AD-ADF0-3A13A8010D59}">
      <dgm:prSet/>
      <dgm:spPr/>
      <dgm:t>
        <a:bodyPr/>
        <a:lstStyle/>
        <a:p>
          <a:endParaRPr lang="zh-CN" altLang="en-US"/>
        </a:p>
      </dgm:t>
    </dgm:pt>
    <dgm:pt modelId="{33244804-4829-499E-8CBD-E1263943852E}" type="sibTrans" cxnId="{7D6CF313-FD25-48AD-ADF0-3A13A8010D59}">
      <dgm:prSet/>
      <dgm:spPr/>
      <dgm:t>
        <a:bodyPr/>
        <a:lstStyle/>
        <a:p>
          <a:endParaRPr lang="zh-CN" altLang="en-US"/>
        </a:p>
      </dgm:t>
    </dgm:pt>
    <dgm:pt modelId="{A3C032A6-DACD-45F2-BB60-A6F72EE4BEA4}">
      <dgm:prSet custT="1"/>
      <dgm:spPr/>
      <dgm:t>
        <a:bodyPr/>
        <a:lstStyle/>
        <a:p>
          <a:r>
            <a:rPr lang="zh-CN" altLang="en-US" sz="1200" dirty="0" smtClean="0">
              <a:latin typeface="微软雅黑" panose="020B0503020204020204" pitchFamily="34" charset="-122"/>
              <a:ea typeface="微软雅黑" panose="020B0503020204020204" pitchFamily="34" charset="-122"/>
            </a:rPr>
            <a:t>部门考核以数据质量、效率与采编人员考核挂钩，更进一步保障数据质量。</a:t>
          </a:r>
          <a:endParaRPr lang="zh-CN" altLang="en-US" sz="1200" dirty="0">
            <a:latin typeface="微软雅黑" panose="020B0503020204020204" pitchFamily="34" charset="-122"/>
            <a:ea typeface="微软雅黑" panose="020B0503020204020204" pitchFamily="34" charset="-122"/>
          </a:endParaRPr>
        </a:p>
      </dgm:t>
    </dgm:pt>
    <dgm:pt modelId="{6FC1D248-8D1A-4FD4-9C0C-4DF28B0F41BD}" type="parTrans" cxnId="{29247B9B-5C0C-44ED-87F2-7C52786C8536}">
      <dgm:prSet/>
      <dgm:spPr/>
      <dgm:t>
        <a:bodyPr/>
        <a:lstStyle/>
        <a:p>
          <a:endParaRPr lang="zh-CN" altLang="en-US"/>
        </a:p>
      </dgm:t>
    </dgm:pt>
    <dgm:pt modelId="{56953FC6-E029-468A-B807-85FFB02CC30E}" type="sibTrans" cxnId="{29247B9B-5C0C-44ED-87F2-7C52786C8536}">
      <dgm:prSet/>
      <dgm:spPr/>
      <dgm:t>
        <a:bodyPr/>
        <a:lstStyle/>
        <a:p>
          <a:endParaRPr lang="zh-CN" altLang="en-US"/>
        </a:p>
      </dgm:t>
    </dgm:pt>
    <dgm:pt modelId="{A3428086-ACEE-4B1C-9B82-F79D6F342E59}" type="pres">
      <dgm:prSet presAssocID="{3E4D2C68-73BD-40A9-A013-561D497B8B97}" presName="Name0" presStyleCnt="0">
        <dgm:presLayoutVars>
          <dgm:dir/>
          <dgm:animLvl val="lvl"/>
          <dgm:resizeHandles val="exact"/>
        </dgm:presLayoutVars>
      </dgm:prSet>
      <dgm:spPr/>
      <dgm:t>
        <a:bodyPr/>
        <a:lstStyle/>
        <a:p>
          <a:endParaRPr lang="zh-CN" altLang="en-US"/>
        </a:p>
      </dgm:t>
    </dgm:pt>
    <dgm:pt modelId="{6FCA64F0-C34B-46E5-9C10-0F33F2F89729}" type="pres">
      <dgm:prSet presAssocID="{2FEE9C22-81E4-43C6-AE12-B615834DF921}" presName="linNode" presStyleCnt="0"/>
      <dgm:spPr/>
    </dgm:pt>
    <dgm:pt modelId="{048A0641-CBFB-479E-8C49-4CECB3729594}" type="pres">
      <dgm:prSet presAssocID="{2FEE9C22-81E4-43C6-AE12-B615834DF921}" presName="parentText" presStyleLbl="node1" presStyleIdx="0" presStyleCnt="7" custScaleX="62208" custLinFactNeighborX="249" custLinFactNeighborY="-3404">
        <dgm:presLayoutVars>
          <dgm:chMax val="1"/>
          <dgm:bulletEnabled val="1"/>
        </dgm:presLayoutVars>
      </dgm:prSet>
      <dgm:spPr/>
      <dgm:t>
        <a:bodyPr/>
        <a:lstStyle/>
        <a:p>
          <a:endParaRPr lang="zh-CN" altLang="en-US"/>
        </a:p>
      </dgm:t>
    </dgm:pt>
    <dgm:pt modelId="{48BE1158-D059-4817-B53E-87BF41712970}" type="pres">
      <dgm:prSet presAssocID="{2FEE9C22-81E4-43C6-AE12-B615834DF921}" presName="descendantText" presStyleLbl="alignAccFollowNode1" presStyleIdx="0" presStyleCnt="7" custScaleX="117773" custScaleY="117460">
        <dgm:presLayoutVars>
          <dgm:bulletEnabled val="1"/>
        </dgm:presLayoutVars>
      </dgm:prSet>
      <dgm:spPr/>
      <dgm:t>
        <a:bodyPr/>
        <a:lstStyle/>
        <a:p>
          <a:endParaRPr lang="zh-CN" altLang="en-US"/>
        </a:p>
      </dgm:t>
    </dgm:pt>
    <dgm:pt modelId="{FF94F960-C925-48CA-93C3-6C8F5B7F25FB}" type="pres">
      <dgm:prSet presAssocID="{164D476D-E960-499E-8348-6DF3059B1296}" presName="sp" presStyleCnt="0"/>
      <dgm:spPr/>
    </dgm:pt>
    <dgm:pt modelId="{4061A813-A642-4ADC-AB35-ABCE27226FD7}" type="pres">
      <dgm:prSet presAssocID="{707EF3D7-DBEE-44B9-9A3A-6FEDB0A3908E}" presName="linNode" presStyleCnt="0"/>
      <dgm:spPr/>
    </dgm:pt>
    <dgm:pt modelId="{9AD9A6B3-E4CF-4C89-8C2B-7CDD599D8199}" type="pres">
      <dgm:prSet presAssocID="{707EF3D7-DBEE-44B9-9A3A-6FEDB0A3908E}" presName="parentText" presStyleLbl="node1" presStyleIdx="1" presStyleCnt="7" custScaleX="62208">
        <dgm:presLayoutVars>
          <dgm:chMax val="1"/>
          <dgm:bulletEnabled val="1"/>
        </dgm:presLayoutVars>
      </dgm:prSet>
      <dgm:spPr/>
      <dgm:t>
        <a:bodyPr/>
        <a:lstStyle/>
        <a:p>
          <a:endParaRPr lang="zh-CN" altLang="en-US"/>
        </a:p>
      </dgm:t>
    </dgm:pt>
    <dgm:pt modelId="{8EA65C19-9DE0-4EA0-A13D-6792BFC6CA78}" type="pres">
      <dgm:prSet presAssocID="{707EF3D7-DBEE-44B9-9A3A-6FEDB0A3908E}" presName="descendantText" presStyleLbl="alignAccFollowNode1" presStyleIdx="1" presStyleCnt="7" custScaleX="117773" custScaleY="118054">
        <dgm:presLayoutVars>
          <dgm:bulletEnabled val="1"/>
        </dgm:presLayoutVars>
      </dgm:prSet>
      <dgm:spPr/>
      <dgm:t>
        <a:bodyPr/>
        <a:lstStyle/>
        <a:p>
          <a:endParaRPr lang="zh-CN" altLang="en-US"/>
        </a:p>
      </dgm:t>
    </dgm:pt>
    <dgm:pt modelId="{788369C6-DDC1-402F-92F3-C2692953ACFA}" type="pres">
      <dgm:prSet presAssocID="{F1A571DD-FDFD-458E-8F1F-0173CC884A9E}" presName="sp" presStyleCnt="0"/>
      <dgm:spPr/>
    </dgm:pt>
    <dgm:pt modelId="{86F75E7B-8FDF-4AF3-9C12-C26C31F268F0}" type="pres">
      <dgm:prSet presAssocID="{4C330BDD-E5A3-4B21-90D4-7A76E1779C9D}" presName="linNode" presStyleCnt="0"/>
      <dgm:spPr/>
    </dgm:pt>
    <dgm:pt modelId="{7FE07769-4ECB-49AE-B01F-DF4F92A212DC}" type="pres">
      <dgm:prSet presAssocID="{4C330BDD-E5A3-4B21-90D4-7A76E1779C9D}" presName="parentText" presStyleLbl="node1" presStyleIdx="2" presStyleCnt="7" custScaleX="62208">
        <dgm:presLayoutVars>
          <dgm:chMax val="1"/>
          <dgm:bulletEnabled val="1"/>
        </dgm:presLayoutVars>
      </dgm:prSet>
      <dgm:spPr/>
      <dgm:t>
        <a:bodyPr/>
        <a:lstStyle/>
        <a:p>
          <a:endParaRPr lang="zh-CN" altLang="en-US"/>
        </a:p>
      </dgm:t>
    </dgm:pt>
    <dgm:pt modelId="{59D8D3F8-350B-4766-9629-6F53625A8811}" type="pres">
      <dgm:prSet presAssocID="{4C330BDD-E5A3-4B21-90D4-7A76E1779C9D}" presName="descendantText" presStyleLbl="alignAccFollowNode1" presStyleIdx="2" presStyleCnt="7" custScaleX="117773" custScaleY="118649">
        <dgm:presLayoutVars>
          <dgm:bulletEnabled val="1"/>
        </dgm:presLayoutVars>
      </dgm:prSet>
      <dgm:spPr/>
      <dgm:t>
        <a:bodyPr/>
        <a:lstStyle/>
        <a:p>
          <a:endParaRPr lang="zh-CN" altLang="en-US"/>
        </a:p>
      </dgm:t>
    </dgm:pt>
    <dgm:pt modelId="{53C03564-9EB8-4B3A-B73E-433B79F0BF54}" type="pres">
      <dgm:prSet presAssocID="{89704C2D-E7AF-4FF6-8741-2B77BA44159C}" presName="sp" presStyleCnt="0"/>
      <dgm:spPr/>
    </dgm:pt>
    <dgm:pt modelId="{C03D025A-5A8D-4EEE-92BE-E7A8474B4B64}" type="pres">
      <dgm:prSet presAssocID="{D9B5F8F0-0493-4B8D-BA97-6963E38E3E05}" presName="linNode" presStyleCnt="0"/>
      <dgm:spPr/>
    </dgm:pt>
    <dgm:pt modelId="{11A7F692-3695-4E75-A658-DED1C3A2982A}" type="pres">
      <dgm:prSet presAssocID="{D9B5F8F0-0493-4B8D-BA97-6963E38E3E05}" presName="parentText" presStyleLbl="node1" presStyleIdx="3" presStyleCnt="7" custScaleX="62208">
        <dgm:presLayoutVars>
          <dgm:chMax val="1"/>
          <dgm:bulletEnabled val="1"/>
        </dgm:presLayoutVars>
      </dgm:prSet>
      <dgm:spPr/>
      <dgm:t>
        <a:bodyPr/>
        <a:lstStyle/>
        <a:p>
          <a:endParaRPr lang="zh-CN" altLang="en-US"/>
        </a:p>
      </dgm:t>
    </dgm:pt>
    <dgm:pt modelId="{936E6353-D7CA-462D-91A6-BD15AD801675}" type="pres">
      <dgm:prSet presAssocID="{D9B5F8F0-0493-4B8D-BA97-6963E38E3E05}" presName="descendantText" presStyleLbl="alignAccFollowNode1" presStyleIdx="3" presStyleCnt="7" custScaleX="117773" custScaleY="124402">
        <dgm:presLayoutVars>
          <dgm:bulletEnabled val="1"/>
        </dgm:presLayoutVars>
      </dgm:prSet>
      <dgm:spPr/>
      <dgm:t>
        <a:bodyPr/>
        <a:lstStyle/>
        <a:p>
          <a:endParaRPr lang="zh-CN" altLang="en-US"/>
        </a:p>
      </dgm:t>
    </dgm:pt>
    <dgm:pt modelId="{33207844-6169-4CA2-A246-6A55859D96D8}" type="pres">
      <dgm:prSet presAssocID="{4D8402D9-D85F-4B48-82C6-B6A34C0FFA86}" presName="sp" presStyleCnt="0"/>
      <dgm:spPr/>
    </dgm:pt>
    <dgm:pt modelId="{9CB33543-7B32-48E4-91A0-2BB1758B0D4B}" type="pres">
      <dgm:prSet presAssocID="{6224CA74-17C3-4EF4-8954-AF5386A40C84}" presName="linNode" presStyleCnt="0"/>
      <dgm:spPr/>
    </dgm:pt>
    <dgm:pt modelId="{9FD3911A-DCC3-4672-9CEF-DDF78205866A}" type="pres">
      <dgm:prSet presAssocID="{6224CA74-17C3-4EF4-8954-AF5386A40C84}" presName="parentText" presStyleLbl="node1" presStyleIdx="4" presStyleCnt="7" custScaleX="62208">
        <dgm:presLayoutVars>
          <dgm:chMax val="1"/>
          <dgm:bulletEnabled val="1"/>
        </dgm:presLayoutVars>
      </dgm:prSet>
      <dgm:spPr/>
      <dgm:t>
        <a:bodyPr/>
        <a:lstStyle/>
        <a:p>
          <a:endParaRPr lang="zh-CN" altLang="en-US"/>
        </a:p>
      </dgm:t>
    </dgm:pt>
    <dgm:pt modelId="{78531504-85C1-4BB0-9AE1-5053DDD884D6}" type="pres">
      <dgm:prSet presAssocID="{6224CA74-17C3-4EF4-8954-AF5386A40C84}" presName="descendantText" presStyleLbl="alignAccFollowNode1" presStyleIdx="4" presStyleCnt="7" custScaleX="117773" custScaleY="114678">
        <dgm:presLayoutVars>
          <dgm:bulletEnabled val="1"/>
        </dgm:presLayoutVars>
      </dgm:prSet>
      <dgm:spPr/>
      <dgm:t>
        <a:bodyPr/>
        <a:lstStyle/>
        <a:p>
          <a:endParaRPr lang="zh-CN" altLang="en-US"/>
        </a:p>
      </dgm:t>
    </dgm:pt>
    <dgm:pt modelId="{4624FC60-E310-4BA1-BF15-6C5858D35D21}" type="pres">
      <dgm:prSet presAssocID="{B925A5E0-FA9F-4D00-8F7A-1996EA9AEBBF}" presName="sp" presStyleCnt="0"/>
      <dgm:spPr/>
    </dgm:pt>
    <dgm:pt modelId="{47B78C27-D56D-44B3-9C2E-89E1F7AC2BC6}" type="pres">
      <dgm:prSet presAssocID="{AF2F70F3-8D88-4F02-A34E-DA2D5889A2DC}" presName="linNode" presStyleCnt="0"/>
      <dgm:spPr/>
    </dgm:pt>
    <dgm:pt modelId="{3B5D060E-E604-4135-9D14-327C9F3EFE90}" type="pres">
      <dgm:prSet presAssocID="{AF2F70F3-8D88-4F02-A34E-DA2D5889A2DC}" presName="parentText" presStyleLbl="node1" presStyleIdx="5" presStyleCnt="7" custScaleX="62208" custScaleY="126440">
        <dgm:presLayoutVars>
          <dgm:chMax val="1"/>
          <dgm:bulletEnabled val="1"/>
        </dgm:presLayoutVars>
      </dgm:prSet>
      <dgm:spPr/>
      <dgm:t>
        <a:bodyPr/>
        <a:lstStyle/>
        <a:p>
          <a:endParaRPr lang="zh-CN" altLang="en-US"/>
        </a:p>
      </dgm:t>
    </dgm:pt>
    <dgm:pt modelId="{54F19B14-6C98-452A-90DE-317145CF1B51}" type="pres">
      <dgm:prSet presAssocID="{AF2F70F3-8D88-4F02-A34E-DA2D5889A2DC}" presName="descendantText" presStyleLbl="alignAccFollowNode1" presStyleIdx="5" presStyleCnt="7" custScaleX="117773" custScaleY="159067">
        <dgm:presLayoutVars>
          <dgm:bulletEnabled val="1"/>
        </dgm:presLayoutVars>
      </dgm:prSet>
      <dgm:spPr/>
      <dgm:t>
        <a:bodyPr/>
        <a:lstStyle/>
        <a:p>
          <a:endParaRPr lang="zh-CN" altLang="en-US"/>
        </a:p>
      </dgm:t>
    </dgm:pt>
    <dgm:pt modelId="{96877F2F-51AE-4682-959F-52E22C22242D}" type="pres">
      <dgm:prSet presAssocID="{3AFA95BD-8C4C-48D2-898F-B8D094F249FD}" presName="sp" presStyleCnt="0"/>
      <dgm:spPr/>
    </dgm:pt>
    <dgm:pt modelId="{EF8E4C0A-3138-4097-ACB8-99327C5B2DE1}" type="pres">
      <dgm:prSet presAssocID="{CCBAD0EE-4BD8-4349-A354-D4F3FE8E73DE}" presName="linNode" presStyleCnt="0"/>
      <dgm:spPr/>
    </dgm:pt>
    <dgm:pt modelId="{80663401-E229-443B-B939-B4F5E2D4CAD2}" type="pres">
      <dgm:prSet presAssocID="{CCBAD0EE-4BD8-4349-A354-D4F3FE8E73DE}" presName="parentText" presStyleLbl="node1" presStyleIdx="6" presStyleCnt="7" custScaleX="62208" custScaleY="137547" custLinFactNeighborX="249" custLinFactNeighborY="3851">
        <dgm:presLayoutVars>
          <dgm:chMax val="1"/>
          <dgm:bulletEnabled val="1"/>
        </dgm:presLayoutVars>
      </dgm:prSet>
      <dgm:spPr/>
      <dgm:t>
        <a:bodyPr/>
        <a:lstStyle/>
        <a:p>
          <a:endParaRPr lang="zh-CN" altLang="en-US"/>
        </a:p>
      </dgm:t>
    </dgm:pt>
    <dgm:pt modelId="{1E3952EE-0E29-4EA2-9907-EE60D10E5C83}" type="pres">
      <dgm:prSet presAssocID="{CCBAD0EE-4BD8-4349-A354-D4F3FE8E73DE}" presName="descendantText" presStyleLbl="alignAccFollowNode1" presStyleIdx="6" presStyleCnt="7" custScaleX="117773" custScaleY="159122">
        <dgm:presLayoutVars>
          <dgm:bulletEnabled val="1"/>
        </dgm:presLayoutVars>
      </dgm:prSet>
      <dgm:spPr/>
      <dgm:t>
        <a:bodyPr/>
        <a:lstStyle/>
        <a:p>
          <a:endParaRPr lang="zh-CN" altLang="en-US"/>
        </a:p>
      </dgm:t>
    </dgm:pt>
  </dgm:ptLst>
  <dgm:cxnLst>
    <dgm:cxn modelId="{75BAF6CF-A281-4648-A0C4-75F2F8350434}" type="presOf" srcId="{3DE412A8-B396-411F-9FC1-7B4264D507F8}" destId="{1E3952EE-0E29-4EA2-9907-EE60D10E5C83}" srcOrd="0" destOrd="0" presId="urn:microsoft.com/office/officeart/2005/8/layout/vList5"/>
    <dgm:cxn modelId="{B3189E05-2D51-4AD5-AB71-AB688B68B217}" type="presOf" srcId="{4C330BDD-E5A3-4B21-90D4-7A76E1779C9D}" destId="{7FE07769-4ECB-49AE-B01F-DF4F92A212DC}" srcOrd="0" destOrd="0" presId="urn:microsoft.com/office/officeart/2005/8/layout/vList5"/>
    <dgm:cxn modelId="{CF3FEECC-183A-4C1A-BA9B-D6BF442A7183}" type="presOf" srcId="{17F628BA-E059-436D-92ED-67456E7359E3}" destId="{54F19B14-6C98-452A-90DE-317145CF1B51}" srcOrd="0" destOrd="1" presId="urn:microsoft.com/office/officeart/2005/8/layout/vList5"/>
    <dgm:cxn modelId="{0E766462-D409-40AC-A198-C7EFDAC6C20C}" type="presOf" srcId="{2FEE9C22-81E4-43C6-AE12-B615834DF921}" destId="{048A0641-CBFB-479E-8C49-4CECB3729594}" srcOrd="0" destOrd="0" presId="urn:microsoft.com/office/officeart/2005/8/layout/vList5"/>
    <dgm:cxn modelId="{7D6CF313-FD25-48AD-ADF0-3A13A8010D59}" srcId="{CCBAD0EE-4BD8-4349-A354-D4F3FE8E73DE}" destId="{3DE412A8-B396-411F-9FC1-7B4264D507F8}" srcOrd="0" destOrd="0" parTransId="{A7EA9C7C-ADCB-45FD-BC14-6689DB8F5B94}" sibTransId="{33244804-4829-499E-8CBD-E1263943852E}"/>
    <dgm:cxn modelId="{4BA410A6-2B68-4792-96B6-7DAFC5F89CF4}" srcId="{6224CA74-17C3-4EF4-8954-AF5386A40C84}" destId="{874CDFDB-9173-4085-B599-07AF22A18705}" srcOrd="0" destOrd="0" parTransId="{434B5B36-E741-4FCC-9268-8ECC1273C0BE}" sibTransId="{201AD285-D8D1-4F38-85B1-B9F377D10A5A}"/>
    <dgm:cxn modelId="{EECFCE96-B64F-440F-BAD9-AD1E71CA184F}" type="presOf" srcId="{707EF3D7-DBEE-44B9-9A3A-6FEDB0A3908E}" destId="{9AD9A6B3-E4CF-4C89-8C2B-7CDD599D8199}" srcOrd="0" destOrd="0" presId="urn:microsoft.com/office/officeart/2005/8/layout/vList5"/>
    <dgm:cxn modelId="{CFBF4577-C606-4667-8536-0BA568325ECA}" type="presOf" srcId="{D9B5F8F0-0493-4B8D-BA97-6963E38E3E05}" destId="{11A7F692-3695-4E75-A658-DED1C3A2982A}" srcOrd="0" destOrd="0" presId="urn:microsoft.com/office/officeart/2005/8/layout/vList5"/>
    <dgm:cxn modelId="{F289D7BE-50F3-4ECA-88D5-610861548CB8}" srcId="{3E4D2C68-73BD-40A9-A013-561D497B8B97}" destId="{707EF3D7-DBEE-44B9-9A3A-6FEDB0A3908E}" srcOrd="1" destOrd="0" parTransId="{F5F5159F-2F80-4283-B526-3D8474AA6519}" sibTransId="{F1A571DD-FDFD-458E-8F1F-0173CC884A9E}"/>
    <dgm:cxn modelId="{402B9A55-95C0-4151-8A5C-12A63D55BE55}" type="presOf" srcId="{DCAE6B4A-B3E3-47F5-9706-4E96301299E6}" destId="{54F19B14-6C98-452A-90DE-317145CF1B51}" srcOrd="0" destOrd="0" presId="urn:microsoft.com/office/officeart/2005/8/layout/vList5"/>
    <dgm:cxn modelId="{157F92D2-995F-4D69-95EA-7D00D30567FE}" type="presOf" srcId="{C1A2853C-34BA-495F-A8BF-38753952047C}" destId="{59D8D3F8-350B-4766-9629-6F53625A8811}" srcOrd="0" destOrd="0" presId="urn:microsoft.com/office/officeart/2005/8/layout/vList5"/>
    <dgm:cxn modelId="{9D0C1EAC-2ADF-4701-9310-4C4BEEF76473}" type="presOf" srcId="{A3C032A6-DACD-45F2-BB60-A6F72EE4BEA4}" destId="{1E3952EE-0E29-4EA2-9907-EE60D10E5C83}" srcOrd="0" destOrd="1" presId="urn:microsoft.com/office/officeart/2005/8/layout/vList5"/>
    <dgm:cxn modelId="{D6FC7359-5F31-46EC-80B6-AE572E9A5262}" srcId="{4C330BDD-E5A3-4B21-90D4-7A76E1779C9D}" destId="{C1A2853C-34BA-495F-A8BF-38753952047C}" srcOrd="0" destOrd="0" parTransId="{798786F7-7321-4706-B06A-7715967F9D72}" sibTransId="{C82D7568-C990-4D03-9F96-2F51BBC89821}"/>
    <dgm:cxn modelId="{07960E95-0E3D-4CB1-870A-B8A88D0AE48D}" type="presOf" srcId="{50784779-3CAD-4EA8-BB1F-C62DDB118262}" destId="{78531504-85C1-4BB0-9AE1-5053DDD884D6}" srcOrd="0" destOrd="1" presId="urn:microsoft.com/office/officeart/2005/8/layout/vList5"/>
    <dgm:cxn modelId="{41EDE723-FC25-4114-8F07-B9D5FE51A14A}" type="presOf" srcId="{663223FF-D587-4109-9584-5537DBEBCA63}" destId="{48BE1158-D059-4817-B53E-87BF41712970}" srcOrd="0" destOrd="0" presId="urn:microsoft.com/office/officeart/2005/8/layout/vList5"/>
    <dgm:cxn modelId="{CEFBEF79-9DA2-47AF-9F1C-2084B10CFC2B}" srcId="{AF2F70F3-8D88-4F02-A34E-DA2D5889A2DC}" destId="{DCAE6B4A-B3E3-47F5-9706-4E96301299E6}" srcOrd="0" destOrd="0" parTransId="{E0965C98-E578-40B7-BBBD-AC2F5E8246D3}" sibTransId="{B035C57A-1BBA-448B-ACC9-EAAB2D7E72EE}"/>
    <dgm:cxn modelId="{79C0DE0E-0128-4F6E-A5F2-19589C297285}" srcId="{6224CA74-17C3-4EF4-8954-AF5386A40C84}" destId="{50784779-3CAD-4EA8-BB1F-C62DDB118262}" srcOrd="1" destOrd="0" parTransId="{D29872FF-DB0F-4DAF-A01A-A6C504E9AD86}" sibTransId="{3B0B012D-1C08-431A-ACCD-62C847DA3AE6}"/>
    <dgm:cxn modelId="{AD7A0525-15D2-43F3-A4C7-B2224FF52986}" srcId="{2FEE9C22-81E4-43C6-AE12-B615834DF921}" destId="{663223FF-D587-4109-9584-5537DBEBCA63}" srcOrd="0" destOrd="0" parTransId="{551633AF-107C-4F15-AF5B-6F84E1A88F87}" sibTransId="{4D8E6944-8EA3-408F-8FC0-13ECC0902B4A}"/>
    <dgm:cxn modelId="{7A3B8A6B-C004-436C-9555-6A7AC4762445}" srcId="{707EF3D7-DBEE-44B9-9A3A-6FEDB0A3908E}" destId="{7699CADD-E108-46BE-8EDC-60296CEE3E22}" srcOrd="0" destOrd="0" parTransId="{9EC61076-E603-431F-BCD9-27A6D0058B57}" sibTransId="{2BE93957-7CAC-4415-9A7E-296CA428CDE3}"/>
    <dgm:cxn modelId="{94917329-07F5-4E82-B8BA-9284D1A758FF}" srcId="{D9B5F8F0-0493-4B8D-BA97-6963E38E3E05}" destId="{E71532A3-82D4-4EE4-9C3C-77C343F8E282}" srcOrd="0" destOrd="0" parTransId="{53FCD603-4D29-403E-9629-93FB1C9E4455}" sibTransId="{DE3F25E3-5194-4CED-876F-6C96429BC648}"/>
    <dgm:cxn modelId="{5BCAB557-342F-4E4F-A259-F25F14CF9804}" srcId="{3E4D2C68-73BD-40A9-A013-561D497B8B97}" destId="{D9B5F8F0-0493-4B8D-BA97-6963E38E3E05}" srcOrd="3" destOrd="0" parTransId="{F1CE49DF-EDA3-4549-ADB8-F245CC3B4A73}" sibTransId="{4D8402D9-D85F-4B48-82C6-B6A34C0FFA86}"/>
    <dgm:cxn modelId="{B7E16CE3-E6EA-4818-9088-7AC201B30849}" srcId="{3E4D2C68-73BD-40A9-A013-561D497B8B97}" destId="{6224CA74-17C3-4EF4-8954-AF5386A40C84}" srcOrd="4" destOrd="0" parTransId="{BE158738-51BB-48AA-A449-FA783985D858}" sibTransId="{B925A5E0-FA9F-4D00-8F7A-1996EA9AEBBF}"/>
    <dgm:cxn modelId="{F260560C-AB7B-4FE8-B70A-DE0FBEE3F88A}" srcId="{AF2F70F3-8D88-4F02-A34E-DA2D5889A2DC}" destId="{17F628BA-E059-436D-92ED-67456E7359E3}" srcOrd="1" destOrd="0" parTransId="{40AB6897-A409-4D3E-BEA4-8631DCFF7F2D}" sibTransId="{3FD40413-1288-49DE-8C76-9E49C3CA3655}"/>
    <dgm:cxn modelId="{DA01D88A-2A9B-4BF6-839A-34FFF466D47D}" type="presOf" srcId="{AF2F70F3-8D88-4F02-A34E-DA2D5889A2DC}" destId="{3B5D060E-E604-4135-9D14-327C9F3EFE90}" srcOrd="0" destOrd="0" presId="urn:microsoft.com/office/officeart/2005/8/layout/vList5"/>
    <dgm:cxn modelId="{C11A70F6-16CA-4DF1-A0E1-AB9664CDEC3F}" srcId="{3E4D2C68-73BD-40A9-A013-561D497B8B97}" destId="{2FEE9C22-81E4-43C6-AE12-B615834DF921}" srcOrd="0" destOrd="0" parTransId="{D649EC4A-CE63-4603-B51C-F36DF16B00F1}" sibTransId="{164D476D-E960-499E-8348-6DF3059B1296}"/>
    <dgm:cxn modelId="{7E3A4343-59E2-43E4-8ADA-F4F2B1CA2B51}" type="presOf" srcId="{3E4D2C68-73BD-40A9-A013-561D497B8B97}" destId="{A3428086-ACEE-4B1C-9B82-F79D6F342E59}" srcOrd="0" destOrd="0" presId="urn:microsoft.com/office/officeart/2005/8/layout/vList5"/>
    <dgm:cxn modelId="{364374B0-ED0F-4058-9DDC-61B2F75A1302}" type="presOf" srcId="{7699CADD-E108-46BE-8EDC-60296CEE3E22}" destId="{8EA65C19-9DE0-4EA0-A13D-6792BFC6CA78}" srcOrd="0" destOrd="0" presId="urn:microsoft.com/office/officeart/2005/8/layout/vList5"/>
    <dgm:cxn modelId="{C2EA236F-0BFA-44B9-9DBE-F5E61B666150}" type="presOf" srcId="{E71532A3-82D4-4EE4-9C3C-77C343F8E282}" destId="{936E6353-D7CA-462D-91A6-BD15AD801675}" srcOrd="0" destOrd="0" presId="urn:microsoft.com/office/officeart/2005/8/layout/vList5"/>
    <dgm:cxn modelId="{29247B9B-5C0C-44ED-87F2-7C52786C8536}" srcId="{CCBAD0EE-4BD8-4349-A354-D4F3FE8E73DE}" destId="{A3C032A6-DACD-45F2-BB60-A6F72EE4BEA4}" srcOrd="1" destOrd="0" parTransId="{6FC1D248-8D1A-4FD4-9C0C-4DF28B0F41BD}" sibTransId="{56953FC6-E029-468A-B807-85FFB02CC30E}"/>
    <dgm:cxn modelId="{84915A4B-31C1-4E74-89DC-ED5B56E5C54C}" srcId="{3E4D2C68-73BD-40A9-A013-561D497B8B97}" destId="{CCBAD0EE-4BD8-4349-A354-D4F3FE8E73DE}" srcOrd="6" destOrd="0" parTransId="{8B0A6813-D029-4923-B4CA-8F57351D6DFC}" sibTransId="{EBAFD3F9-DE21-4E26-BE98-C2D8D78FC17F}"/>
    <dgm:cxn modelId="{5A0AFD11-4D43-4512-A6BF-B0C1559E92AD}" srcId="{3E4D2C68-73BD-40A9-A013-561D497B8B97}" destId="{4C330BDD-E5A3-4B21-90D4-7A76E1779C9D}" srcOrd="2" destOrd="0" parTransId="{2C6F7033-C88C-4A32-B758-264F3C9C4C3F}" sibTransId="{89704C2D-E7AF-4FF6-8741-2B77BA44159C}"/>
    <dgm:cxn modelId="{05B02EC0-8FC9-4BC9-9DE0-762A7CDBA292}" type="presOf" srcId="{874CDFDB-9173-4085-B599-07AF22A18705}" destId="{78531504-85C1-4BB0-9AE1-5053DDD884D6}" srcOrd="0" destOrd="0" presId="urn:microsoft.com/office/officeart/2005/8/layout/vList5"/>
    <dgm:cxn modelId="{6BA21260-7673-4D3B-87B6-3957D764B01B}" type="presOf" srcId="{6224CA74-17C3-4EF4-8954-AF5386A40C84}" destId="{9FD3911A-DCC3-4672-9CEF-DDF78205866A}" srcOrd="0" destOrd="0" presId="urn:microsoft.com/office/officeart/2005/8/layout/vList5"/>
    <dgm:cxn modelId="{5F9C8CFE-80F7-4729-9D1C-396FBFD6D122}" type="presOf" srcId="{CCBAD0EE-4BD8-4349-A354-D4F3FE8E73DE}" destId="{80663401-E229-443B-B939-B4F5E2D4CAD2}" srcOrd="0" destOrd="0" presId="urn:microsoft.com/office/officeart/2005/8/layout/vList5"/>
    <dgm:cxn modelId="{31573605-4056-4F40-B3AE-0DAF33C241AC}" srcId="{3E4D2C68-73BD-40A9-A013-561D497B8B97}" destId="{AF2F70F3-8D88-4F02-A34E-DA2D5889A2DC}" srcOrd="5" destOrd="0" parTransId="{ABAD8490-BC3B-42A3-A340-DBA42C016933}" sibTransId="{3AFA95BD-8C4C-48D2-898F-B8D094F249FD}"/>
    <dgm:cxn modelId="{7A13889A-312A-4CEF-91BC-C01FC6D974AF}" type="presParOf" srcId="{A3428086-ACEE-4B1C-9B82-F79D6F342E59}" destId="{6FCA64F0-C34B-46E5-9C10-0F33F2F89729}" srcOrd="0" destOrd="0" presId="urn:microsoft.com/office/officeart/2005/8/layout/vList5"/>
    <dgm:cxn modelId="{0FBE0495-47A3-40D7-9620-7F05EF7EEA86}" type="presParOf" srcId="{6FCA64F0-C34B-46E5-9C10-0F33F2F89729}" destId="{048A0641-CBFB-479E-8C49-4CECB3729594}" srcOrd="0" destOrd="0" presId="urn:microsoft.com/office/officeart/2005/8/layout/vList5"/>
    <dgm:cxn modelId="{F9EBC897-8E71-494A-8DD9-20EEF15B0D0A}" type="presParOf" srcId="{6FCA64F0-C34B-46E5-9C10-0F33F2F89729}" destId="{48BE1158-D059-4817-B53E-87BF41712970}" srcOrd="1" destOrd="0" presId="urn:microsoft.com/office/officeart/2005/8/layout/vList5"/>
    <dgm:cxn modelId="{C8B65FAC-516A-402A-A367-F302759F2945}" type="presParOf" srcId="{A3428086-ACEE-4B1C-9B82-F79D6F342E59}" destId="{FF94F960-C925-48CA-93C3-6C8F5B7F25FB}" srcOrd="1" destOrd="0" presId="urn:microsoft.com/office/officeart/2005/8/layout/vList5"/>
    <dgm:cxn modelId="{51393809-886E-45C3-93F2-3348F73957E1}" type="presParOf" srcId="{A3428086-ACEE-4B1C-9B82-F79D6F342E59}" destId="{4061A813-A642-4ADC-AB35-ABCE27226FD7}" srcOrd="2" destOrd="0" presId="urn:microsoft.com/office/officeart/2005/8/layout/vList5"/>
    <dgm:cxn modelId="{86A473A9-D8DA-4DB5-A8D2-9F400E66A3DD}" type="presParOf" srcId="{4061A813-A642-4ADC-AB35-ABCE27226FD7}" destId="{9AD9A6B3-E4CF-4C89-8C2B-7CDD599D8199}" srcOrd="0" destOrd="0" presId="urn:microsoft.com/office/officeart/2005/8/layout/vList5"/>
    <dgm:cxn modelId="{1D756D8E-EDFB-4826-8F73-51E157DA28A9}" type="presParOf" srcId="{4061A813-A642-4ADC-AB35-ABCE27226FD7}" destId="{8EA65C19-9DE0-4EA0-A13D-6792BFC6CA78}" srcOrd="1" destOrd="0" presId="urn:microsoft.com/office/officeart/2005/8/layout/vList5"/>
    <dgm:cxn modelId="{5DA8BEC9-719F-440E-8783-6DE69C1AA283}" type="presParOf" srcId="{A3428086-ACEE-4B1C-9B82-F79D6F342E59}" destId="{788369C6-DDC1-402F-92F3-C2692953ACFA}" srcOrd="3" destOrd="0" presId="urn:microsoft.com/office/officeart/2005/8/layout/vList5"/>
    <dgm:cxn modelId="{DB4A5DDF-7E07-4764-BAD0-F1A3E7E1CC76}" type="presParOf" srcId="{A3428086-ACEE-4B1C-9B82-F79D6F342E59}" destId="{86F75E7B-8FDF-4AF3-9C12-C26C31F268F0}" srcOrd="4" destOrd="0" presId="urn:microsoft.com/office/officeart/2005/8/layout/vList5"/>
    <dgm:cxn modelId="{B5A72766-CC69-4FFB-9F9F-536B9D61A892}" type="presParOf" srcId="{86F75E7B-8FDF-4AF3-9C12-C26C31F268F0}" destId="{7FE07769-4ECB-49AE-B01F-DF4F92A212DC}" srcOrd="0" destOrd="0" presId="urn:microsoft.com/office/officeart/2005/8/layout/vList5"/>
    <dgm:cxn modelId="{9BDC3FC8-6EF2-4A6B-AAD2-5217A7AD1317}" type="presParOf" srcId="{86F75E7B-8FDF-4AF3-9C12-C26C31F268F0}" destId="{59D8D3F8-350B-4766-9629-6F53625A8811}" srcOrd="1" destOrd="0" presId="urn:microsoft.com/office/officeart/2005/8/layout/vList5"/>
    <dgm:cxn modelId="{0BF00D1C-B0BE-47D6-A788-7CE4BA3A07AB}" type="presParOf" srcId="{A3428086-ACEE-4B1C-9B82-F79D6F342E59}" destId="{53C03564-9EB8-4B3A-B73E-433B79F0BF54}" srcOrd="5" destOrd="0" presId="urn:microsoft.com/office/officeart/2005/8/layout/vList5"/>
    <dgm:cxn modelId="{8D53CCD0-7999-4287-B5CF-C37F0ABF84A1}" type="presParOf" srcId="{A3428086-ACEE-4B1C-9B82-F79D6F342E59}" destId="{C03D025A-5A8D-4EEE-92BE-E7A8474B4B64}" srcOrd="6" destOrd="0" presId="urn:microsoft.com/office/officeart/2005/8/layout/vList5"/>
    <dgm:cxn modelId="{B3713FF1-2A56-4E9A-AB2B-B62381D1A076}" type="presParOf" srcId="{C03D025A-5A8D-4EEE-92BE-E7A8474B4B64}" destId="{11A7F692-3695-4E75-A658-DED1C3A2982A}" srcOrd="0" destOrd="0" presId="urn:microsoft.com/office/officeart/2005/8/layout/vList5"/>
    <dgm:cxn modelId="{6521C6E3-2BF2-4EA1-A81A-C6480228A23A}" type="presParOf" srcId="{C03D025A-5A8D-4EEE-92BE-E7A8474B4B64}" destId="{936E6353-D7CA-462D-91A6-BD15AD801675}" srcOrd="1" destOrd="0" presId="urn:microsoft.com/office/officeart/2005/8/layout/vList5"/>
    <dgm:cxn modelId="{221ECE20-C82E-46DD-85BA-A8964043C708}" type="presParOf" srcId="{A3428086-ACEE-4B1C-9B82-F79D6F342E59}" destId="{33207844-6169-4CA2-A246-6A55859D96D8}" srcOrd="7" destOrd="0" presId="urn:microsoft.com/office/officeart/2005/8/layout/vList5"/>
    <dgm:cxn modelId="{89B2EB04-3380-46C0-B770-60316A7EC2BA}" type="presParOf" srcId="{A3428086-ACEE-4B1C-9B82-F79D6F342E59}" destId="{9CB33543-7B32-48E4-91A0-2BB1758B0D4B}" srcOrd="8" destOrd="0" presId="urn:microsoft.com/office/officeart/2005/8/layout/vList5"/>
    <dgm:cxn modelId="{A0914A19-31DB-4496-9F7E-C782AD784AEE}" type="presParOf" srcId="{9CB33543-7B32-48E4-91A0-2BB1758B0D4B}" destId="{9FD3911A-DCC3-4672-9CEF-DDF78205866A}" srcOrd="0" destOrd="0" presId="urn:microsoft.com/office/officeart/2005/8/layout/vList5"/>
    <dgm:cxn modelId="{B75046BA-C7E2-4066-8C0C-7F67E8A8D70C}" type="presParOf" srcId="{9CB33543-7B32-48E4-91A0-2BB1758B0D4B}" destId="{78531504-85C1-4BB0-9AE1-5053DDD884D6}" srcOrd="1" destOrd="0" presId="urn:microsoft.com/office/officeart/2005/8/layout/vList5"/>
    <dgm:cxn modelId="{A5AA32F2-1E3B-4293-9CAB-CE443A8A84DD}" type="presParOf" srcId="{A3428086-ACEE-4B1C-9B82-F79D6F342E59}" destId="{4624FC60-E310-4BA1-BF15-6C5858D35D21}" srcOrd="9" destOrd="0" presId="urn:microsoft.com/office/officeart/2005/8/layout/vList5"/>
    <dgm:cxn modelId="{1FB9A081-9D01-400A-8D6E-7F80B52C5BA3}" type="presParOf" srcId="{A3428086-ACEE-4B1C-9B82-F79D6F342E59}" destId="{47B78C27-D56D-44B3-9C2E-89E1F7AC2BC6}" srcOrd="10" destOrd="0" presId="urn:microsoft.com/office/officeart/2005/8/layout/vList5"/>
    <dgm:cxn modelId="{9B9E8A02-79F4-4253-BD81-75A60E02E558}" type="presParOf" srcId="{47B78C27-D56D-44B3-9C2E-89E1F7AC2BC6}" destId="{3B5D060E-E604-4135-9D14-327C9F3EFE90}" srcOrd="0" destOrd="0" presId="urn:microsoft.com/office/officeart/2005/8/layout/vList5"/>
    <dgm:cxn modelId="{301BDBF1-1F5A-4904-A8C9-B81762C3ACD7}" type="presParOf" srcId="{47B78C27-D56D-44B3-9C2E-89E1F7AC2BC6}" destId="{54F19B14-6C98-452A-90DE-317145CF1B51}" srcOrd="1" destOrd="0" presId="urn:microsoft.com/office/officeart/2005/8/layout/vList5"/>
    <dgm:cxn modelId="{81C65736-6AEA-411A-8788-0B9007AE1C4F}" type="presParOf" srcId="{A3428086-ACEE-4B1C-9B82-F79D6F342E59}" destId="{96877F2F-51AE-4682-959F-52E22C22242D}" srcOrd="11" destOrd="0" presId="urn:microsoft.com/office/officeart/2005/8/layout/vList5"/>
    <dgm:cxn modelId="{AC0E5986-DDC1-4C4B-BFDE-FC2E6C32047E}" type="presParOf" srcId="{A3428086-ACEE-4B1C-9B82-F79D6F342E59}" destId="{EF8E4C0A-3138-4097-ACB8-99327C5B2DE1}" srcOrd="12" destOrd="0" presId="urn:microsoft.com/office/officeart/2005/8/layout/vList5"/>
    <dgm:cxn modelId="{52789B66-484D-4B9E-AFBD-331BABB0A2C2}" type="presParOf" srcId="{EF8E4C0A-3138-4097-ACB8-99327C5B2DE1}" destId="{80663401-E229-443B-B939-B4F5E2D4CAD2}" srcOrd="0" destOrd="0" presId="urn:microsoft.com/office/officeart/2005/8/layout/vList5"/>
    <dgm:cxn modelId="{158E4DFD-A960-4218-B5CB-E1CF22DC0E50}" type="presParOf" srcId="{EF8E4C0A-3138-4097-ACB8-99327C5B2DE1}" destId="{1E3952EE-0E29-4EA2-9907-EE60D10E5C83}"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20B035-2251-4347-9685-13D6A6988A88}" type="doc">
      <dgm:prSet loTypeId="urn:microsoft.com/office/officeart/2005/8/layout/chevron2" loCatId="process" qsTypeId="urn:microsoft.com/office/officeart/2005/8/quickstyle/simple1#3" qsCatId="simple" csTypeId="urn:microsoft.com/office/officeart/2005/8/colors/accent1_2#1" csCatId="accent1" phldr="1"/>
      <dgm:spPr/>
      <dgm:t>
        <a:bodyPr/>
        <a:lstStyle/>
        <a:p>
          <a:endParaRPr lang="zh-CN" altLang="en-US"/>
        </a:p>
      </dgm:t>
    </dgm:pt>
    <dgm:pt modelId="{689CE5E5-9BA3-4AB2-86A9-86B941CC2774}">
      <dgm:prSet phldrT="[文本]" custT="1"/>
      <dgm:spPr>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600" b="1" smtClean="0">
              <a:solidFill>
                <a:schemeClr val="tx2"/>
              </a:solidFill>
            </a:rPr>
            <a:t>纯粹家族企业</a:t>
          </a:r>
          <a:endParaRPr lang="zh-CN" altLang="en-US" sz="1600" b="1">
            <a:solidFill>
              <a:schemeClr val="tx2"/>
            </a:solidFill>
          </a:endParaRPr>
        </a:p>
      </dgm:t>
    </dgm:pt>
    <dgm:pt modelId="{19310B61-0CB9-4B49-94EF-865272B63709}" type="parTrans" cxnId="{3CAF32A7-EB6B-49F0-9B82-35DA803C36A2}">
      <dgm:prSet/>
      <dgm:spPr/>
      <dgm:t>
        <a:bodyPr/>
        <a:lstStyle/>
        <a:p>
          <a:endParaRPr lang="zh-CN" altLang="en-US"/>
        </a:p>
      </dgm:t>
    </dgm:pt>
    <dgm:pt modelId="{344E912C-5345-4267-97C7-09041FCDC5A6}" type="sibTrans" cxnId="{3CAF32A7-EB6B-49F0-9B82-35DA803C36A2}">
      <dgm:prSet/>
      <dgm:spPr/>
      <dgm:t>
        <a:bodyPr/>
        <a:lstStyle/>
        <a:p>
          <a:endParaRPr lang="zh-CN" altLang="en-US"/>
        </a:p>
      </dgm:t>
    </dgm:pt>
    <dgm:pt modelId="{67C65A16-466F-4D59-9F97-278F7657B34B}">
      <dgm:prSet phldrT="[文本]" custT="1"/>
      <dgm:spPr/>
      <dgm:t>
        <a:bodyPr/>
        <a:lstStyle/>
        <a:p>
          <a:r>
            <a:rPr lang="zh-CN" altLang="en-US" sz="1600" b="0" i="0" dirty="0" smtClean="0">
              <a:solidFill>
                <a:schemeClr val="tx2"/>
              </a:solidFill>
              <a:latin typeface="+mj-ea"/>
              <a:ea typeface="+mj-ea"/>
            </a:rPr>
            <a:t>从老板到管理者再到员工，均为一家人</a:t>
          </a:r>
          <a:endParaRPr lang="zh-CN" altLang="en-US" sz="1600" dirty="0">
            <a:solidFill>
              <a:schemeClr val="tx2"/>
            </a:solidFill>
            <a:latin typeface="+mj-ea"/>
            <a:ea typeface="+mj-ea"/>
          </a:endParaRPr>
        </a:p>
      </dgm:t>
    </dgm:pt>
    <dgm:pt modelId="{756CA4AE-1DF6-42E4-A397-07CFC3CF45B1}" type="parTrans" cxnId="{A3BA2A17-849F-417A-8448-6A612F04969B}">
      <dgm:prSet/>
      <dgm:spPr/>
      <dgm:t>
        <a:bodyPr/>
        <a:lstStyle/>
        <a:p>
          <a:endParaRPr lang="zh-CN" altLang="en-US"/>
        </a:p>
      </dgm:t>
    </dgm:pt>
    <dgm:pt modelId="{1ECEA8E0-4B6F-4116-AAA7-659695BB9460}" type="sibTrans" cxnId="{A3BA2A17-849F-417A-8448-6A612F04969B}">
      <dgm:prSet/>
      <dgm:spPr/>
      <dgm:t>
        <a:bodyPr/>
        <a:lstStyle/>
        <a:p>
          <a:endParaRPr lang="zh-CN" altLang="en-US"/>
        </a:p>
      </dgm:t>
    </dgm:pt>
    <dgm:pt modelId="{55DD54A1-149C-4376-A9E9-71588F423412}">
      <dgm:prSet phldrT="[文本]" custT="1"/>
      <dgm:spPr/>
      <dgm:t>
        <a:bodyPr/>
        <a:lstStyle/>
        <a:p>
          <a:r>
            <a:rPr lang="zh-CN" altLang="en-US" sz="1600" b="0" i="0" smtClean="0">
              <a:solidFill>
                <a:schemeClr val="tx2"/>
              </a:solidFill>
              <a:latin typeface="+mj-ea"/>
              <a:ea typeface="+mj-ea"/>
            </a:rPr>
            <a:t>一般规模非常小</a:t>
          </a:r>
          <a:endParaRPr lang="zh-CN" altLang="en-US" sz="1600">
            <a:solidFill>
              <a:schemeClr val="tx2"/>
            </a:solidFill>
            <a:latin typeface="+mj-ea"/>
            <a:ea typeface="+mj-ea"/>
          </a:endParaRPr>
        </a:p>
      </dgm:t>
    </dgm:pt>
    <dgm:pt modelId="{C3D9C487-DA3A-447D-81A1-2473A7EE15FC}" type="parTrans" cxnId="{EA7EE85B-CED0-4113-82F7-238092982CE8}">
      <dgm:prSet/>
      <dgm:spPr/>
      <dgm:t>
        <a:bodyPr/>
        <a:lstStyle/>
        <a:p>
          <a:endParaRPr lang="zh-CN" altLang="en-US"/>
        </a:p>
      </dgm:t>
    </dgm:pt>
    <dgm:pt modelId="{F4537240-6812-4D79-A166-B670601E388B}" type="sibTrans" cxnId="{EA7EE85B-CED0-4113-82F7-238092982CE8}">
      <dgm:prSet/>
      <dgm:spPr/>
      <dgm:t>
        <a:bodyPr/>
        <a:lstStyle/>
        <a:p>
          <a:endParaRPr lang="zh-CN" altLang="en-US"/>
        </a:p>
      </dgm:t>
    </dgm:pt>
    <dgm:pt modelId="{1E5F01BE-1862-45CC-A171-A4D1812042F4}">
      <dgm:prSet phldrT="[文本]" custT="1"/>
      <dgm:spPr>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600" b="1" i="0" smtClean="0">
              <a:solidFill>
                <a:schemeClr val="tx2"/>
              </a:solidFill>
            </a:rPr>
            <a:t>传统的家族式企业</a:t>
          </a:r>
          <a:endParaRPr lang="zh-CN" altLang="en-US" sz="1600">
            <a:solidFill>
              <a:schemeClr val="tx2"/>
            </a:solidFill>
          </a:endParaRPr>
        </a:p>
      </dgm:t>
    </dgm:pt>
    <dgm:pt modelId="{46D3FEFC-6D82-4375-9316-52980DA149C1}" type="parTrans" cxnId="{FA827AD8-0AA3-41D7-9697-70178EA75DE4}">
      <dgm:prSet/>
      <dgm:spPr/>
      <dgm:t>
        <a:bodyPr/>
        <a:lstStyle/>
        <a:p>
          <a:endParaRPr lang="zh-CN" altLang="en-US"/>
        </a:p>
      </dgm:t>
    </dgm:pt>
    <dgm:pt modelId="{EE1F92D1-DE48-4B6D-9A77-864A10A74DC2}" type="sibTrans" cxnId="{FA827AD8-0AA3-41D7-9697-70178EA75DE4}">
      <dgm:prSet/>
      <dgm:spPr/>
      <dgm:t>
        <a:bodyPr/>
        <a:lstStyle/>
        <a:p>
          <a:endParaRPr lang="zh-CN" altLang="en-US"/>
        </a:p>
      </dgm:t>
    </dgm:pt>
    <dgm:pt modelId="{41DB18AF-3DFC-4D02-BAD3-A2D1FFABD722}">
      <dgm:prSet phldrT="[文本]" custT="1"/>
      <dgm:spPr/>
      <dgm:t>
        <a:bodyPr/>
        <a:lstStyle/>
        <a:p>
          <a:r>
            <a:rPr lang="zh-CN" altLang="en-US" sz="1600" b="0" i="0" smtClean="0">
              <a:solidFill>
                <a:schemeClr val="tx2"/>
              </a:solidFill>
              <a:latin typeface="+mj-ea"/>
              <a:ea typeface="+mj-ea"/>
            </a:rPr>
            <a:t>由家族长来控制大权</a:t>
          </a:r>
          <a:endParaRPr lang="zh-CN" altLang="en-US" sz="1600" b="0" i="0">
            <a:solidFill>
              <a:schemeClr val="tx2"/>
            </a:solidFill>
            <a:latin typeface="+mj-ea"/>
            <a:ea typeface="+mj-ea"/>
          </a:endParaRPr>
        </a:p>
      </dgm:t>
    </dgm:pt>
    <dgm:pt modelId="{299EB7F0-1756-4E0E-86E9-6718318BA166}" type="parTrans" cxnId="{34DA6D9A-F91B-4BDD-B1C2-5C0B14DF6D40}">
      <dgm:prSet/>
      <dgm:spPr/>
      <dgm:t>
        <a:bodyPr/>
        <a:lstStyle/>
        <a:p>
          <a:endParaRPr lang="zh-CN" altLang="en-US"/>
        </a:p>
      </dgm:t>
    </dgm:pt>
    <dgm:pt modelId="{1E6AC176-2029-4B90-A883-46F883D13E85}" type="sibTrans" cxnId="{34DA6D9A-F91B-4BDD-B1C2-5C0B14DF6D40}">
      <dgm:prSet/>
      <dgm:spPr/>
      <dgm:t>
        <a:bodyPr/>
        <a:lstStyle/>
        <a:p>
          <a:endParaRPr lang="zh-CN" altLang="en-US"/>
        </a:p>
      </dgm:t>
    </dgm:pt>
    <dgm:pt modelId="{726A7191-883F-46B4-B5BC-75ED5F2C85D0}">
      <dgm:prSet phldrT="[文本]" custT="1"/>
      <dgm:spPr/>
      <dgm:t>
        <a:bodyPr/>
        <a:lstStyle/>
        <a:p>
          <a:r>
            <a:rPr lang="zh-CN" altLang="en-US" sz="1600" b="0" i="0" dirty="0" smtClean="0">
              <a:solidFill>
                <a:schemeClr val="tx2"/>
              </a:solidFill>
              <a:latin typeface="+mj-ea"/>
              <a:ea typeface="+mj-ea"/>
            </a:rPr>
            <a:t>关键岗位基本都由家族成员担当，外来人员只能担任非重要职务</a:t>
          </a:r>
          <a:endParaRPr lang="zh-CN" altLang="en-US" sz="1600" b="0" i="0" dirty="0">
            <a:solidFill>
              <a:schemeClr val="tx2"/>
            </a:solidFill>
            <a:latin typeface="+mj-ea"/>
            <a:ea typeface="+mj-ea"/>
          </a:endParaRPr>
        </a:p>
      </dgm:t>
    </dgm:pt>
    <dgm:pt modelId="{7AC3655D-4E62-473F-B4E5-C2B11532E2D8}" type="parTrans" cxnId="{0948A6B0-A7AD-45A1-87E2-1948A6F9811D}">
      <dgm:prSet/>
      <dgm:spPr/>
      <dgm:t>
        <a:bodyPr/>
        <a:lstStyle/>
        <a:p>
          <a:endParaRPr lang="zh-CN" altLang="en-US"/>
        </a:p>
      </dgm:t>
    </dgm:pt>
    <dgm:pt modelId="{9F3DAA1D-86A2-4363-BCBE-5181C8EBEACC}" type="sibTrans" cxnId="{0948A6B0-A7AD-45A1-87E2-1948A6F9811D}">
      <dgm:prSet/>
      <dgm:spPr/>
      <dgm:t>
        <a:bodyPr/>
        <a:lstStyle/>
        <a:p>
          <a:endParaRPr lang="zh-CN" altLang="en-US"/>
        </a:p>
      </dgm:t>
    </dgm:pt>
    <dgm:pt modelId="{24ACA238-FCCE-4B7B-A793-A5FF1B326BD8}">
      <dgm:prSet phldrT="[文本]" custT="1"/>
      <dgm:spPr>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600" b="1" i="0" smtClean="0">
              <a:solidFill>
                <a:schemeClr val="accent1"/>
              </a:solidFill>
            </a:rPr>
            <a:t>现代的家族式企业</a:t>
          </a:r>
          <a:endParaRPr lang="zh-CN" altLang="en-US" sz="1600">
            <a:solidFill>
              <a:schemeClr val="accent1"/>
            </a:solidFill>
          </a:endParaRPr>
        </a:p>
      </dgm:t>
    </dgm:pt>
    <dgm:pt modelId="{D6DC48D4-2A51-476E-9BA4-7254CDA0901A}" type="parTrans" cxnId="{4F341D49-DCE2-4902-9638-CAE8626BBF5D}">
      <dgm:prSet/>
      <dgm:spPr/>
      <dgm:t>
        <a:bodyPr/>
        <a:lstStyle/>
        <a:p>
          <a:endParaRPr lang="zh-CN" altLang="en-US"/>
        </a:p>
      </dgm:t>
    </dgm:pt>
    <dgm:pt modelId="{2116078C-5196-4BC7-BE9A-0FD9884F0D8F}" type="sibTrans" cxnId="{4F341D49-DCE2-4902-9638-CAE8626BBF5D}">
      <dgm:prSet/>
      <dgm:spPr/>
      <dgm:t>
        <a:bodyPr/>
        <a:lstStyle/>
        <a:p>
          <a:endParaRPr lang="zh-CN" altLang="en-US"/>
        </a:p>
      </dgm:t>
    </dgm:pt>
    <dgm:pt modelId="{2D01B57B-1606-44F2-A123-2047474D4912}">
      <dgm:prSet phldrT="[文本]" custT="1"/>
      <dgm:spPr/>
      <dgm:t>
        <a:bodyPr/>
        <a:lstStyle/>
        <a:p>
          <a:r>
            <a:rPr lang="zh-CN" altLang="en-US" sz="1600" b="0" i="0" dirty="0" smtClean="0">
              <a:solidFill>
                <a:srgbClr val="FF0000"/>
              </a:solidFill>
              <a:latin typeface="+mj-ea"/>
              <a:ea typeface="+mj-ea"/>
            </a:rPr>
            <a:t>家族持所有权，而将经营权交给有能力的家族或非家族成员</a:t>
          </a:r>
          <a:endParaRPr lang="zh-CN" altLang="en-US" sz="1600" b="0" i="0" dirty="0">
            <a:solidFill>
              <a:srgbClr val="FF0000"/>
            </a:solidFill>
            <a:latin typeface="+mj-ea"/>
            <a:ea typeface="+mj-ea"/>
          </a:endParaRPr>
        </a:p>
      </dgm:t>
    </dgm:pt>
    <dgm:pt modelId="{55D5F94D-9FCB-4253-8632-5A3D4776C250}" type="parTrans" cxnId="{25027FC1-0915-4F23-BA53-BE6EBDD1A188}">
      <dgm:prSet/>
      <dgm:spPr/>
      <dgm:t>
        <a:bodyPr/>
        <a:lstStyle/>
        <a:p>
          <a:endParaRPr lang="zh-CN" altLang="en-US"/>
        </a:p>
      </dgm:t>
    </dgm:pt>
    <dgm:pt modelId="{6691BCFE-52DA-4997-A04F-F3A267D302B2}" type="sibTrans" cxnId="{25027FC1-0915-4F23-BA53-BE6EBDD1A188}">
      <dgm:prSet/>
      <dgm:spPr/>
      <dgm:t>
        <a:bodyPr/>
        <a:lstStyle/>
        <a:p>
          <a:endParaRPr lang="zh-CN" altLang="en-US"/>
        </a:p>
      </dgm:t>
    </dgm:pt>
    <dgm:pt modelId="{D811C634-3ABE-496D-A2CC-280DA77C3D0E}">
      <dgm:prSet phldrT="[文本]" custT="1"/>
      <dgm:spPr/>
      <dgm:t>
        <a:bodyPr/>
        <a:lstStyle/>
        <a:p>
          <a:r>
            <a:rPr lang="zh-CN" altLang="en-US" sz="1600" b="0" i="0" dirty="0" smtClean="0">
              <a:solidFill>
                <a:schemeClr val="tx2"/>
              </a:solidFill>
              <a:latin typeface="+mj-ea"/>
              <a:ea typeface="+mj-ea"/>
            </a:rPr>
            <a:t>现代化家族企业的一种趋势，大型、国际级家族式企业</a:t>
          </a:r>
          <a:endParaRPr lang="zh-CN" altLang="en-US" sz="1600" b="0" i="0" dirty="0">
            <a:solidFill>
              <a:schemeClr val="tx2"/>
            </a:solidFill>
            <a:latin typeface="+mj-ea"/>
            <a:ea typeface="+mj-ea"/>
          </a:endParaRPr>
        </a:p>
      </dgm:t>
    </dgm:pt>
    <dgm:pt modelId="{240E2D4B-A471-4613-95D2-AA406FC8CB8C}" type="parTrans" cxnId="{8E5210A8-B92C-439A-85CB-014E49407B93}">
      <dgm:prSet/>
      <dgm:spPr/>
      <dgm:t>
        <a:bodyPr/>
        <a:lstStyle/>
        <a:p>
          <a:endParaRPr lang="zh-CN" altLang="en-US"/>
        </a:p>
      </dgm:t>
    </dgm:pt>
    <dgm:pt modelId="{57DE8C2B-1284-4358-B362-01B9BD4A9C87}" type="sibTrans" cxnId="{8E5210A8-B92C-439A-85CB-014E49407B93}">
      <dgm:prSet/>
      <dgm:spPr/>
      <dgm:t>
        <a:bodyPr/>
        <a:lstStyle/>
        <a:p>
          <a:endParaRPr lang="zh-CN" altLang="en-US"/>
        </a:p>
      </dgm:t>
    </dgm:pt>
    <dgm:pt modelId="{85545435-7C74-41AE-9595-7486D8B4190C}">
      <dgm:prSet phldrT="[文本]" custT="1"/>
      <dgm:spPr/>
      <dgm:t>
        <a:bodyPr/>
        <a:lstStyle/>
        <a:p>
          <a:r>
            <a:rPr lang="zh-CN" altLang="en-US" sz="1600" b="0" i="0" dirty="0" smtClean="0">
              <a:solidFill>
                <a:schemeClr val="tx2"/>
              </a:solidFill>
              <a:latin typeface="+mj-ea"/>
              <a:ea typeface="+mj-ea"/>
            </a:rPr>
            <a:t>所有权和经营权必须剥离</a:t>
          </a:r>
          <a:endParaRPr lang="zh-CN" altLang="en-US" sz="1600" b="0" i="0" dirty="0">
            <a:solidFill>
              <a:srgbClr val="FF0000"/>
            </a:solidFill>
            <a:latin typeface="+mj-ea"/>
            <a:ea typeface="+mj-ea"/>
          </a:endParaRPr>
        </a:p>
      </dgm:t>
    </dgm:pt>
    <dgm:pt modelId="{A8D75D29-0F83-49A6-B93E-FD85A4B18396}" type="parTrans" cxnId="{326A062A-5FE8-4AAB-A4D8-7776FE7FBEB9}">
      <dgm:prSet/>
      <dgm:spPr/>
      <dgm:t>
        <a:bodyPr/>
        <a:lstStyle/>
        <a:p>
          <a:endParaRPr lang="zh-CN" altLang="en-US"/>
        </a:p>
      </dgm:t>
    </dgm:pt>
    <dgm:pt modelId="{AA3A5560-F9F0-4A84-916B-DFE0D3962C65}" type="sibTrans" cxnId="{326A062A-5FE8-4AAB-A4D8-7776FE7FBEB9}">
      <dgm:prSet/>
      <dgm:spPr/>
      <dgm:t>
        <a:bodyPr/>
        <a:lstStyle/>
        <a:p>
          <a:endParaRPr lang="zh-CN" altLang="en-US"/>
        </a:p>
      </dgm:t>
    </dgm:pt>
    <dgm:pt modelId="{1A026727-E8C5-4C84-BA33-D495A8C506FD}" type="pres">
      <dgm:prSet presAssocID="{F120B035-2251-4347-9685-13D6A6988A88}" presName="linearFlow" presStyleCnt="0">
        <dgm:presLayoutVars>
          <dgm:dir/>
          <dgm:animLvl val="lvl"/>
          <dgm:resizeHandles val="exact"/>
        </dgm:presLayoutVars>
      </dgm:prSet>
      <dgm:spPr/>
      <dgm:t>
        <a:bodyPr/>
        <a:lstStyle/>
        <a:p>
          <a:endParaRPr lang="zh-CN" altLang="en-US"/>
        </a:p>
      </dgm:t>
    </dgm:pt>
    <dgm:pt modelId="{3B1799B9-A9AA-45C0-ADFF-6D2FE70DCB07}" type="pres">
      <dgm:prSet presAssocID="{689CE5E5-9BA3-4AB2-86A9-86B941CC2774}" presName="composite" presStyleCnt="0"/>
      <dgm:spPr/>
    </dgm:pt>
    <dgm:pt modelId="{6F889577-FD00-4597-ADCC-68AB507CBB3F}" type="pres">
      <dgm:prSet presAssocID="{689CE5E5-9BA3-4AB2-86A9-86B941CC2774}" presName="parentText" presStyleLbl="alignNode1" presStyleIdx="0" presStyleCnt="3">
        <dgm:presLayoutVars>
          <dgm:chMax val="1"/>
          <dgm:bulletEnabled val="1"/>
        </dgm:presLayoutVars>
      </dgm:prSet>
      <dgm:spPr/>
      <dgm:t>
        <a:bodyPr/>
        <a:lstStyle/>
        <a:p>
          <a:endParaRPr lang="zh-CN" altLang="en-US"/>
        </a:p>
      </dgm:t>
    </dgm:pt>
    <dgm:pt modelId="{232BD547-C904-4A2C-A116-D7C1360AFC00}" type="pres">
      <dgm:prSet presAssocID="{689CE5E5-9BA3-4AB2-86A9-86B941CC2774}" presName="descendantText" presStyleLbl="alignAcc1" presStyleIdx="0" presStyleCnt="3">
        <dgm:presLayoutVars>
          <dgm:bulletEnabled val="1"/>
        </dgm:presLayoutVars>
      </dgm:prSet>
      <dgm:spPr/>
      <dgm:t>
        <a:bodyPr/>
        <a:lstStyle/>
        <a:p>
          <a:endParaRPr lang="zh-CN" altLang="en-US"/>
        </a:p>
      </dgm:t>
    </dgm:pt>
    <dgm:pt modelId="{3C58F74D-D53D-4E4C-9BFA-559DB4E4ED15}" type="pres">
      <dgm:prSet presAssocID="{344E912C-5345-4267-97C7-09041FCDC5A6}" presName="sp" presStyleCnt="0"/>
      <dgm:spPr/>
    </dgm:pt>
    <dgm:pt modelId="{2967603F-8B4C-4D79-BA77-97D5DEE63BAF}" type="pres">
      <dgm:prSet presAssocID="{1E5F01BE-1862-45CC-A171-A4D1812042F4}" presName="composite" presStyleCnt="0"/>
      <dgm:spPr/>
    </dgm:pt>
    <dgm:pt modelId="{54CB6BB2-A4E8-4C6F-9E32-862A44BB288D}" type="pres">
      <dgm:prSet presAssocID="{1E5F01BE-1862-45CC-A171-A4D1812042F4}" presName="parentText" presStyleLbl="alignNode1" presStyleIdx="1" presStyleCnt="3">
        <dgm:presLayoutVars>
          <dgm:chMax val="1"/>
          <dgm:bulletEnabled val="1"/>
        </dgm:presLayoutVars>
      </dgm:prSet>
      <dgm:spPr/>
      <dgm:t>
        <a:bodyPr/>
        <a:lstStyle/>
        <a:p>
          <a:endParaRPr lang="zh-CN" altLang="en-US"/>
        </a:p>
      </dgm:t>
    </dgm:pt>
    <dgm:pt modelId="{35A741AB-D27F-47A0-ADBC-979AF105BF0E}" type="pres">
      <dgm:prSet presAssocID="{1E5F01BE-1862-45CC-A171-A4D1812042F4}" presName="descendantText" presStyleLbl="alignAcc1" presStyleIdx="1" presStyleCnt="3">
        <dgm:presLayoutVars>
          <dgm:bulletEnabled val="1"/>
        </dgm:presLayoutVars>
      </dgm:prSet>
      <dgm:spPr/>
      <dgm:t>
        <a:bodyPr/>
        <a:lstStyle/>
        <a:p>
          <a:endParaRPr lang="zh-CN" altLang="en-US"/>
        </a:p>
      </dgm:t>
    </dgm:pt>
    <dgm:pt modelId="{13100963-4B52-4A09-9F0C-F7DC2C53AB98}" type="pres">
      <dgm:prSet presAssocID="{EE1F92D1-DE48-4B6D-9A77-864A10A74DC2}" presName="sp" presStyleCnt="0"/>
      <dgm:spPr/>
    </dgm:pt>
    <dgm:pt modelId="{1C590129-77B2-48DB-9B3E-DCD26A07719E}" type="pres">
      <dgm:prSet presAssocID="{24ACA238-FCCE-4B7B-A793-A5FF1B326BD8}" presName="composite" presStyleCnt="0"/>
      <dgm:spPr/>
    </dgm:pt>
    <dgm:pt modelId="{597D3E41-BA7F-403A-A388-9D538551B1B1}" type="pres">
      <dgm:prSet presAssocID="{24ACA238-FCCE-4B7B-A793-A5FF1B326BD8}" presName="parentText" presStyleLbl="alignNode1" presStyleIdx="2" presStyleCnt="3">
        <dgm:presLayoutVars>
          <dgm:chMax val="1"/>
          <dgm:bulletEnabled val="1"/>
        </dgm:presLayoutVars>
      </dgm:prSet>
      <dgm:spPr/>
      <dgm:t>
        <a:bodyPr/>
        <a:lstStyle/>
        <a:p>
          <a:endParaRPr lang="zh-CN" altLang="en-US"/>
        </a:p>
      </dgm:t>
    </dgm:pt>
    <dgm:pt modelId="{5C61CFD2-180C-4641-B01C-D9702C3B65BF}" type="pres">
      <dgm:prSet presAssocID="{24ACA238-FCCE-4B7B-A793-A5FF1B326BD8}" presName="descendantText" presStyleLbl="alignAcc1" presStyleIdx="2" presStyleCnt="3" custScaleY="105840">
        <dgm:presLayoutVars>
          <dgm:bulletEnabled val="1"/>
        </dgm:presLayoutVars>
      </dgm:prSet>
      <dgm:spPr/>
      <dgm:t>
        <a:bodyPr/>
        <a:lstStyle/>
        <a:p>
          <a:endParaRPr lang="zh-CN" altLang="en-US"/>
        </a:p>
      </dgm:t>
    </dgm:pt>
  </dgm:ptLst>
  <dgm:cxnLst>
    <dgm:cxn modelId="{326A062A-5FE8-4AAB-A4D8-7776FE7FBEB9}" srcId="{24ACA238-FCCE-4B7B-A793-A5FF1B326BD8}" destId="{85545435-7C74-41AE-9595-7486D8B4190C}" srcOrd="0" destOrd="0" parTransId="{A8D75D29-0F83-49A6-B93E-FD85A4B18396}" sibTransId="{AA3A5560-F9F0-4A84-916B-DFE0D3962C65}"/>
    <dgm:cxn modelId="{4FA93791-0526-437E-A498-70AC572A1888}" type="presOf" srcId="{41DB18AF-3DFC-4D02-BAD3-A2D1FFABD722}" destId="{35A741AB-D27F-47A0-ADBC-979AF105BF0E}" srcOrd="0" destOrd="0" presId="urn:microsoft.com/office/officeart/2005/8/layout/chevron2"/>
    <dgm:cxn modelId="{07696FFA-1B21-4DED-8D4D-11298E23A46F}" type="presOf" srcId="{F120B035-2251-4347-9685-13D6A6988A88}" destId="{1A026727-E8C5-4C84-BA33-D495A8C506FD}" srcOrd="0" destOrd="0" presId="urn:microsoft.com/office/officeart/2005/8/layout/chevron2"/>
    <dgm:cxn modelId="{B8469CEC-7B36-4873-8AE4-515DF4F400EC}" type="presOf" srcId="{24ACA238-FCCE-4B7B-A793-A5FF1B326BD8}" destId="{597D3E41-BA7F-403A-A388-9D538551B1B1}" srcOrd="0" destOrd="0" presId="urn:microsoft.com/office/officeart/2005/8/layout/chevron2"/>
    <dgm:cxn modelId="{DD46F340-7A90-47B1-A9D1-72A84339246A}" type="presOf" srcId="{85545435-7C74-41AE-9595-7486D8B4190C}" destId="{5C61CFD2-180C-4641-B01C-D9702C3B65BF}" srcOrd="0" destOrd="0" presId="urn:microsoft.com/office/officeart/2005/8/layout/chevron2"/>
    <dgm:cxn modelId="{25027FC1-0915-4F23-BA53-BE6EBDD1A188}" srcId="{24ACA238-FCCE-4B7B-A793-A5FF1B326BD8}" destId="{2D01B57B-1606-44F2-A123-2047474D4912}" srcOrd="1" destOrd="0" parTransId="{55D5F94D-9FCB-4253-8632-5A3D4776C250}" sibTransId="{6691BCFE-52DA-4997-A04F-F3A267D302B2}"/>
    <dgm:cxn modelId="{E9053477-9891-4505-A31D-C3D51884E074}" type="presOf" srcId="{1E5F01BE-1862-45CC-A171-A4D1812042F4}" destId="{54CB6BB2-A4E8-4C6F-9E32-862A44BB288D}" srcOrd="0" destOrd="0" presId="urn:microsoft.com/office/officeart/2005/8/layout/chevron2"/>
    <dgm:cxn modelId="{1D23B864-AC42-4F6B-9F41-7BC96D0C8650}" type="presOf" srcId="{689CE5E5-9BA3-4AB2-86A9-86B941CC2774}" destId="{6F889577-FD00-4597-ADCC-68AB507CBB3F}" srcOrd="0" destOrd="0" presId="urn:microsoft.com/office/officeart/2005/8/layout/chevron2"/>
    <dgm:cxn modelId="{EA7EE85B-CED0-4113-82F7-238092982CE8}" srcId="{689CE5E5-9BA3-4AB2-86A9-86B941CC2774}" destId="{55DD54A1-149C-4376-A9E9-71588F423412}" srcOrd="1" destOrd="0" parTransId="{C3D9C487-DA3A-447D-81A1-2473A7EE15FC}" sibTransId="{F4537240-6812-4D79-A166-B670601E388B}"/>
    <dgm:cxn modelId="{4F341D49-DCE2-4902-9638-CAE8626BBF5D}" srcId="{F120B035-2251-4347-9685-13D6A6988A88}" destId="{24ACA238-FCCE-4B7B-A793-A5FF1B326BD8}" srcOrd="2" destOrd="0" parTransId="{D6DC48D4-2A51-476E-9BA4-7254CDA0901A}" sibTransId="{2116078C-5196-4BC7-BE9A-0FD9884F0D8F}"/>
    <dgm:cxn modelId="{34DA6D9A-F91B-4BDD-B1C2-5C0B14DF6D40}" srcId="{1E5F01BE-1862-45CC-A171-A4D1812042F4}" destId="{41DB18AF-3DFC-4D02-BAD3-A2D1FFABD722}" srcOrd="0" destOrd="0" parTransId="{299EB7F0-1756-4E0E-86E9-6718318BA166}" sibTransId="{1E6AC176-2029-4B90-A883-46F883D13E85}"/>
    <dgm:cxn modelId="{CC1B49EA-EF64-4C22-91CA-E7499386F133}" type="presOf" srcId="{2D01B57B-1606-44F2-A123-2047474D4912}" destId="{5C61CFD2-180C-4641-B01C-D9702C3B65BF}" srcOrd="0" destOrd="1" presId="urn:microsoft.com/office/officeart/2005/8/layout/chevron2"/>
    <dgm:cxn modelId="{FA827AD8-0AA3-41D7-9697-70178EA75DE4}" srcId="{F120B035-2251-4347-9685-13D6A6988A88}" destId="{1E5F01BE-1862-45CC-A171-A4D1812042F4}" srcOrd="1" destOrd="0" parTransId="{46D3FEFC-6D82-4375-9316-52980DA149C1}" sibTransId="{EE1F92D1-DE48-4B6D-9A77-864A10A74DC2}"/>
    <dgm:cxn modelId="{0948A6B0-A7AD-45A1-87E2-1948A6F9811D}" srcId="{1E5F01BE-1862-45CC-A171-A4D1812042F4}" destId="{726A7191-883F-46B4-B5BC-75ED5F2C85D0}" srcOrd="1" destOrd="0" parTransId="{7AC3655D-4E62-473F-B4E5-C2B11532E2D8}" sibTransId="{9F3DAA1D-86A2-4363-BCBE-5181C8EBEACC}"/>
    <dgm:cxn modelId="{67BF2942-443C-4AAB-8B53-549E37E66B7C}" type="presOf" srcId="{67C65A16-466F-4D59-9F97-278F7657B34B}" destId="{232BD547-C904-4A2C-A116-D7C1360AFC00}" srcOrd="0" destOrd="0" presId="urn:microsoft.com/office/officeart/2005/8/layout/chevron2"/>
    <dgm:cxn modelId="{A3BA2A17-849F-417A-8448-6A612F04969B}" srcId="{689CE5E5-9BA3-4AB2-86A9-86B941CC2774}" destId="{67C65A16-466F-4D59-9F97-278F7657B34B}" srcOrd="0" destOrd="0" parTransId="{756CA4AE-1DF6-42E4-A397-07CFC3CF45B1}" sibTransId="{1ECEA8E0-4B6F-4116-AAA7-659695BB9460}"/>
    <dgm:cxn modelId="{8E5210A8-B92C-439A-85CB-014E49407B93}" srcId="{24ACA238-FCCE-4B7B-A793-A5FF1B326BD8}" destId="{D811C634-3ABE-496D-A2CC-280DA77C3D0E}" srcOrd="2" destOrd="0" parTransId="{240E2D4B-A471-4613-95D2-AA406FC8CB8C}" sibTransId="{57DE8C2B-1284-4358-B362-01B9BD4A9C87}"/>
    <dgm:cxn modelId="{D065F179-5A9E-4AC8-911F-C23F0C2B0813}" type="presOf" srcId="{55DD54A1-149C-4376-A9E9-71588F423412}" destId="{232BD547-C904-4A2C-A116-D7C1360AFC00}" srcOrd="0" destOrd="1" presId="urn:microsoft.com/office/officeart/2005/8/layout/chevron2"/>
    <dgm:cxn modelId="{B53EDEB0-E9D1-4994-B8CD-95925079BC3F}" type="presOf" srcId="{D811C634-3ABE-496D-A2CC-280DA77C3D0E}" destId="{5C61CFD2-180C-4641-B01C-D9702C3B65BF}" srcOrd="0" destOrd="2" presId="urn:microsoft.com/office/officeart/2005/8/layout/chevron2"/>
    <dgm:cxn modelId="{3CAF32A7-EB6B-49F0-9B82-35DA803C36A2}" srcId="{F120B035-2251-4347-9685-13D6A6988A88}" destId="{689CE5E5-9BA3-4AB2-86A9-86B941CC2774}" srcOrd="0" destOrd="0" parTransId="{19310B61-0CB9-4B49-94EF-865272B63709}" sibTransId="{344E912C-5345-4267-97C7-09041FCDC5A6}"/>
    <dgm:cxn modelId="{EE7B8499-7526-4FAB-AA9F-B174BEA074AF}" type="presOf" srcId="{726A7191-883F-46B4-B5BC-75ED5F2C85D0}" destId="{35A741AB-D27F-47A0-ADBC-979AF105BF0E}" srcOrd="0" destOrd="1" presId="urn:microsoft.com/office/officeart/2005/8/layout/chevron2"/>
    <dgm:cxn modelId="{0A4603B0-BAA2-4549-934A-D283F180C3CD}" type="presParOf" srcId="{1A026727-E8C5-4C84-BA33-D495A8C506FD}" destId="{3B1799B9-A9AA-45C0-ADFF-6D2FE70DCB07}" srcOrd="0" destOrd="0" presId="urn:microsoft.com/office/officeart/2005/8/layout/chevron2"/>
    <dgm:cxn modelId="{D67AF989-B8F2-42D7-929D-B7EFF5E3AA1D}" type="presParOf" srcId="{3B1799B9-A9AA-45C0-ADFF-6D2FE70DCB07}" destId="{6F889577-FD00-4597-ADCC-68AB507CBB3F}" srcOrd="0" destOrd="0" presId="urn:microsoft.com/office/officeart/2005/8/layout/chevron2"/>
    <dgm:cxn modelId="{8582091F-09C7-4054-A610-0FAF2A12289C}" type="presParOf" srcId="{3B1799B9-A9AA-45C0-ADFF-6D2FE70DCB07}" destId="{232BD547-C904-4A2C-A116-D7C1360AFC00}" srcOrd="1" destOrd="0" presId="urn:microsoft.com/office/officeart/2005/8/layout/chevron2"/>
    <dgm:cxn modelId="{D029A53A-0E66-44D4-8D16-524736194E3B}" type="presParOf" srcId="{1A026727-E8C5-4C84-BA33-D495A8C506FD}" destId="{3C58F74D-D53D-4E4C-9BFA-559DB4E4ED15}" srcOrd="1" destOrd="0" presId="urn:microsoft.com/office/officeart/2005/8/layout/chevron2"/>
    <dgm:cxn modelId="{B402CC65-14AC-4BF2-B97A-E82B00B97D23}" type="presParOf" srcId="{1A026727-E8C5-4C84-BA33-D495A8C506FD}" destId="{2967603F-8B4C-4D79-BA77-97D5DEE63BAF}" srcOrd="2" destOrd="0" presId="urn:microsoft.com/office/officeart/2005/8/layout/chevron2"/>
    <dgm:cxn modelId="{12990385-A879-41B0-8B06-9A9644B9E69F}" type="presParOf" srcId="{2967603F-8B4C-4D79-BA77-97D5DEE63BAF}" destId="{54CB6BB2-A4E8-4C6F-9E32-862A44BB288D}" srcOrd="0" destOrd="0" presId="urn:microsoft.com/office/officeart/2005/8/layout/chevron2"/>
    <dgm:cxn modelId="{B5ABFE60-CCA5-443B-9213-A293A5609ABC}" type="presParOf" srcId="{2967603F-8B4C-4D79-BA77-97D5DEE63BAF}" destId="{35A741AB-D27F-47A0-ADBC-979AF105BF0E}" srcOrd="1" destOrd="0" presId="urn:microsoft.com/office/officeart/2005/8/layout/chevron2"/>
    <dgm:cxn modelId="{AA7548E1-E883-4815-8C46-AC40B5C963FF}" type="presParOf" srcId="{1A026727-E8C5-4C84-BA33-D495A8C506FD}" destId="{13100963-4B52-4A09-9F0C-F7DC2C53AB98}" srcOrd="3" destOrd="0" presId="urn:microsoft.com/office/officeart/2005/8/layout/chevron2"/>
    <dgm:cxn modelId="{99CD21C7-8055-4AB4-BB87-F707DED1048E}" type="presParOf" srcId="{1A026727-E8C5-4C84-BA33-D495A8C506FD}" destId="{1C590129-77B2-48DB-9B3E-DCD26A07719E}" srcOrd="4" destOrd="0" presId="urn:microsoft.com/office/officeart/2005/8/layout/chevron2"/>
    <dgm:cxn modelId="{3D610E5B-BB3E-4788-BB03-F2C8ACF2437E}" type="presParOf" srcId="{1C590129-77B2-48DB-9B3E-DCD26A07719E}" destId="{597D3E41-BA7F-403A-A388-9D538551B1B1}" srcOrd="0" destOrd="0" presId="urn:microsoft.com/office/officeart/2005/8/layout/chevron2"/>
    <dgm:cxn modelId="{E0CA4222-049C-4E24-867B-FE75D94AB9FB}" type="presParOf" srcId="{1C590129-77B2-48DB-9B3E-DCD26A07719E}" destId="{5C61CFD2-180C-4641-B01C-D9702C3B65B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B6481-9E78-4C56-AB71-B6DDA3971C3E}">
      <dsp:nvSpPr>
        <dsp:cNvPr id="0" name=""/>
        <dsp:cNvSpPr/>
      </dsp:nvSpPr>
      <dsp:spPr>
        <a:xfrm rot="16200000">
          <a:off x="-832647" y="845751"/>
          <a:ext cx="4882690" cy="3191187"/>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l" defTabSz="711200">
            <a:lnSpc>
              <a:spcPct val="90000"/>
            </a:lnSpc>
            <a:spcBef>
              <a:spcPct val="0"/>
            </a:spcBef>
            <a:spcAft>
              <a:spcPct val="35000"/>
            </a:spcAft>
          </a:pPr>
          <a:endParaRPr lang="en-US" altLang="zh-CN" sz="1600" b="1" kern="1200" dirty="0" smtClean="0"/>
        </a:p>
        <a:p>
          <a:pPr lvl="0" algn="l" defTabSz="711200">
            <a:lnSpc>
              <a:spcPct val="90000"/>
            </a:lnSpc>
            <a:spcBef>
              <a:spcPct val="0"/>
            </a:spcBef>
            <a:spcAft>
              <a:spcPct val="35000"/>
            </a:spcAft>
          </a:pPr>
          <a:r>
            <a:rPr lang="zh-CN" altLang="en-US" sz="1400" b="1" kern="1200" dirty="0" smtClean="0">
              <a:latin typeface="微软雅黑" panose="020B0503020204020204" pitchFamily="34" charset="-122"/>
              <a:ea typeface="微软雅黑" panose="020B0503020204020204" pitchFamily="34" charset="-122"/>
            </a:rPr>
            <a:t>上市公司治理结构数据库</a:t>
          </a:r>
        </a:p>
        <a:p>
          <a:pPr lvl="0" algn="l" defTabSz="711200">
            <a:lnSpc>
              <a:spcPct val="90000"/>
            </a:lnSpc>
            <a:spcBef>
              <a:spcPct val="0"/>
            </a:spcBef>
            <a:spcAft>
              <a:spcPct val="35000"/>
            </a:spcAft>
          </a:pPr>
          <a:r>
            <a:rPr lang="zh-CN" altLang="en-US" sz="1400" b="1" kern="1200" dirty="0" smtClean="0">
              <a:latin typeface="微软雅黑" panose="020B0503020204020204" pitchFamily="34" charset="-122"/>
              <a:ea typeface="微软雅黑" panose="020B0503020204020204" pitchFamily="34" charset="-122"/>
            </a:rPr>
            <a:t>上市公司并购重组数据库</a:t>
          </a:r>
          <a:endParaRPr lang="en-US" altLang="zh-CN" sz="1400" b="1" kern="1200" dirty="0" smtClean="0">
            <a:latin typeface="微软雅黑" panose="020B0503020204020204" pitchFamily="34" charset="-122"/>
            <a:ea typeface="微软雅黑" panose="020B0503020204020204" pitchFamily="34" charset="-122"/>
          </a:endParaRPr>
        </a:p>
        <a:p>
          <a:pPr lvl="0" algn="l" defTabSz="711200">
            <a:lnSpc>
              <a:spcPct val="90000"/>
            </a:lnSpc>
            <a:spcBef>
              <a:spcPct val="0"/>
            </a:spcBef>
            <a:spcAft>
              <a:spcPct val="35000"/>
            </a:spcAft>
          </a:pPr>
          <a:r>
            <a:rPr lang="zh-CN" sz="1400" b="1" i="0" u="none" kern="1200" dirty="0" smtClean="0">
              <a:latin typeface="微软雅黑" panose="020B0503020204020204" pitchFamily="34" charset="-122"/>
              <a:ea typeface="微软雅黑" panose="020B0503020204020204" pitchFamily="34" charset="-122"/>
            </a:rPr>
            <a:t>上市公司银行贷款数据库</a:t>
          </a:r>
          <a:endParaRPr lang="zh-CN" altLang="en-US" sz="1400" b="1" kern="1200" dirty="0" smtClean="0">
            <a:latin typeface="微软雅黑" panose="020B0503020204020204" pitchFamily="34" charset="-122"/>
            <a:ea typeface="微软雅黑" panose="020B0503020204020204" pitchFamily="34" charset="-122"/>
          </a:endParaRPr>
        </a:p>
        <a:p>
          <a:pPr lvl="0" algn="l" defTabSz="711200" rtl="0">
            <a:lnSpc>
              <a:spcPct val="90000"/>
            </a:lnSpc>
            <a:spcBef>
              <a:spcPct val="0"/>
            </a:spcBef>
            <a:spcAft>
              <a:spcPct val="35000"/>
            </a:spcAft>
          </a:pPr>
          <a:r>
            <a:rPr lang="zh-CN" altLang="en-US" sz="1400" b="1" kern="1200" dirty="0" smtClean="0">
              <a:latin typeface="微软雅黑" panose="020B0503020204020204" pitchFamily="34" charset="-122"/>
              <a:ea typeface="微软雅黑" panose="020B0503020204020204" pitchFamily="34" charset="-122"/>
            </a:rPr>
            <a:t>上市公司对外投资数据库</a:t>
          </a:r>
          <a:endParaRPr lang="en-US" altLang="zh-CN" sz="1400" b="1" i="0" u="none" kern="1200" dirty="0" smtClean="0">
            <a:latin typeface="微软雅黑" panose="020B0503020204020204" pitchFamily="34" charset="-122"/>
            <a:ea typeface="微软雅黑" panose="020B0503020204020204" pitchFamily="34" charset="-122"/>
          </a:endParaRPr>
        </a:p>
        <a:p>
          <a:pPr lvl="0" algn="l" defTabSz="711200" rtl="0">
            <a:lnSpc>
              <a:spcPct val="90000"/>
            </a:lnSpc>
            <a:spcBef>
              <a:spcPct val="0"/>
            </a:spcBef>
            <a:spcAft>
              <a:spcPct val="35000"/>
            </a:spcAft>
          </a:pPr>
          <a:r>
            <a:rPr lang="zh-CN" sz="1400" b="1" kern="1200" dirty="0" smtClean="0">
              <a:latin typeface="微软雅黑" panose="020B0503020204020204" pitchFamily="34" charset="-122"/>
              <a:ea typeface="微软雅黑" panose="020B0503020204020204" pitchFamily="34" charset="-122"/>
            </a:rPr>
            <a:t>上市公司人物特征数据库</a:t>
          </a:r>
          <a:endParaRPr lang="zh-CN" altLang="en-US" sz="1400" b="1" kern="1200" dirty="0" smtClean="0">
            <a:latin typeface="微软雅黑" panose="020B0503020204020204" pitchFamily="34" charset="-122"/>
            <a:ea typeface="微软雅黑" panose="020B0503020204020204" pitchFamily="34" charset="-122"/>
          </a:endParaRPr>
        </a:p>
        <a:p>
          <a:pPr lvl="0" algn="l" defTabSz="711200" rtl="0">
            <a:lnSpc>
              <a:spcPct val="90000"/>
            </a:lnSpc>
            <a:spcBef>
              <a:spcPct val="0"/>
            </a:spcBef>
            <a:spcAft>
              <a:spcPct val="35000"/>
            </a:spcAft>
          </a:pPr>
          <a:r>
            <a:rPr lang="zh-CN" sz="1400" b="1" i="0" u="none" kern="1200" dirty="0" smtClean="0">
              <a:latin typeface="微软雅黑" panose="020B0503020204020204" pitchFamily="34" charset="-122"/>
              <a:ea typeface="微软雅黑" panose="020B0503020204020204" pitchFamily="34" charset="-122"/>
            </a:rPr>
            <a:t>上市公司内部控制数据库</a:t>
          </a:r>
          <a:endParaRPr lang="zh-CN" altLang="en-US" sz="1400" b="1" kern="1200" dirty="0" smtClean="0">
            <a:latin typeface="微软雅黑" panose="020B0503020204020204" pitchFamily="34" charset="-122"/>
            <a:ea typeface="微软雅黑" panose="020B0503020204020204" pitchFamily="34" charset="-122"/>
          </a:endParaRPr>
        </a:p>
        <a:p>
          <a:pPr lvl="0" algn="l" defTabSz="711200">
            <a:lnSpc>
              <a:spcPct val="90000"/>
            </a:lnSpc>
            <a:spcBef>
              <a:spcPct val="0"/>
            </a:spcBef>
            <a:spcAft>
              <a:spcPct val="35000"/>
            </a:spcAft>
          </a:pPr>
          <a:r>
            <a:rPr lang="zh-CN" sz="1400" b="1" i="0" u="none" kern="1200" dirty="0" smtClean="0">
              <a:latin typeface="微软雅黑" panose="020B0503020204020204" pitchFamily="34" charset="-122"/>
              <a:ea typeface="微软雅黑" panose="020B0503020204020204" pitchFamily="34" charset="-122"/>
            </a:rPr>
            <a:t>上市公司社会责任数据库</a:t>
          </a:r>
          <a:endParaRPr lang="en-US" altLang="zh-CN" sz="1400" b="1" i="0" u="none" kern="1200" dirty="0" smtClean="0">
            <a:latin typeface="微软雅黑" panose="020B0503020204020204" pitchFamily="34" charset="-122"/>
            <a:ea typeface="微软雅黑" panose="020B0503020204020204" pitchFamily="34" charset="-122"/>
          </a:endParaRPr>
        </a:p>
        <a:p>
          <a:pPr lvl="0" algn="l" defTabSz="711200">
            <a:lnSpc>
              <a:spcPct val="90000"/>
            </a:lnSpc>
            <a:spcBef>
              <a:spcPct val="0"/>
            </a:spcBef>
            <a:spcAft>
              <a:spcPct val="35000"/>
            </a:spcAft>
          </a:pPr>
          <a:r>
            <a:rPr lang="zh-CN" altLang="en-US" sz="1400" b="1" kern="1200" dirty="0" smtClean="0">
              <a:latin typeface="微软雅黑" panose="020B0503020204020204" pitchFamily="34" charset="-122"/>
              <a:ea typeface="微软雅黑" panose="020B0503020204020204" pitchFamily="34" charset="-122"/>
            </a:rPr>
            <a:t>上市公司产业资本数据库</a:t>
          </a:r>
          <a:endParaRPr lang="en-US" altLang="zh-CN" sz="1400" b="1" kern="1200" dirty="0" smtClean="0">
            <a:latin typeface="微软雅黑" panose="020B0503020204020204" pitchFamily="34" charset="-122"/>
            <a:ea typeface="微软雅黑" panose="020B0503020204020204" pitchFamily="34" charset="-122"/>
          </a:endParaRPr>
        </a:p>
        <a:p>
          <a:pPr lvl="0" algn="l" defTabSz="711200" rtl="0">
            <a:lnSpc>
              <a:spcPct val="90000"/>
            </a:lnSpc>
            <a:spcBef>
              <a:spcPct val="0"/>
            </a:spcBef>
            <a:spcAft>
              <a:spcPct val="35000"/>
            </a:spcAft>
          </a:pPr>
          <a:r>
            <a:rPr lang="zh-CN" altLang="en-US" sz="1400" b="1" kern="1200" dirty="0" smtClean="0">
              <a:latin typeface="微软雅黑" panose="020B0503020204020204" pitchFamily="34" charset="-122"/>
              <a:ea typeface="微软雅黑" panose="020B0503020204020204" pitchFamily="34" charset="-122"/>
            </a:rPr>
            <a:t>上市公司资产评估数据库  </a:t>
          </a:r>
          <a:endParaRPr lang="en-US" altLang="zh-CN" sz="1400" b="1" i="0" u="none" kern="1200" dirty="0" smtClean="0">
            <a:latin typeface="微软雅黑" panose="020B0503020204020204" pitchFamily="34" charset="-122"/>
            <a:ea typeface="微软雅黑" panose="020B0503020204020204" pitchFamily="34" charset="-122"/>
          </a:endParaRPr>
        </a:p>
        <a:p>
          <a:pPr lvl="0" algn="ctr" defTabSz="711200" rtl="0">
            <a:lnSpc>
              <a:spcPct val="90000"/>
            </a:lnSpc>
            <a:spcBef>
              <a:spcPct val="0"/>
            </a:spcBef>
            <a:spcAft>
              <a:spcPct val="35000"/>
            </a:spcAft>
          </a:pPr>
          <a:endParaRPr lang="zh-CN" altLang="en-US" sz="1800" b="0" kern="1200" dirty="0"/>
        </a:p>
      </dsp:txBody>
      <dsp:txXfrm rot="5400000">
        <a:off x="13105" y="976537"/>
        <a:ext cx="3191187" cy="2929614"/>
      </dsp:txXfrm>
    </dsp:sp>
    <dsp:sp modelId="{AC82B164-20E1-41CA-92EF-70E87148C542}">
      <dsp:nvSpPr>
        <dsp:cNvPr id="0" name=""/>
        <dsp:cNvSpPr/>
      </dsp:nvSpPr>
      <dsp:spPr>
        <a:xfrm rot="16200000">
          <a:off x="2385502" y="1045152"/>
          <a:ext cx="4882690" cy="2792384"/>
        </a:xfrm>
        <a:prstGeom prst="flowChartManualOperation">
          <a:avLst/>
        </a:prstGeom>
        <a:solidFill>
          <a:schemeClr val="accent5">
            <a:hueOff val="-3423429"/>
            <a:satOff val="8271"/>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l" defTabSz="622300" rtl="0">
            <a:lnSpc>
              <a:spcPct val="90000"/>
            </a:lnSpc>
            <a:spcBef>
              <a:spcPct val="0"/>
            </a:spcBef>
            <a:spcAft>
              <a:spcPct val="35000"/>
            </a:spcAft>
          </a:pPr>
          <a:r>
            <a:rPr lang="zh-CN" altLang="en-US" sz="1400" b="1" kern="1200" dirty="0" smtClean="0">
              <a:latin typeface="微软雅黑" panose="020B0503020204020204" pitchFamily="34" charset="-122"/>
              <a:ea typeface="微软雅黑" panose="020B0503020204020204" pitchFamily="34" charset="-122"/>
            </a:rPr>
            <a:t>上市公司机构股票池数据库</a:t>
          </a:r>
          <a:endParaRPr lang="en-US" altLang="zh-CN" sz="1400" b="1" kern="1200" dirty="0" smtClean="0">
            <a:latin typeface="微软雅黑" panose="020B0503020204020204" pitchFamily="34" charset="-122"/>
            <a:ea typeface="微软雅黑" panose="020B0503020204020204" pitchFamily="34" charset="-122"/>
          </a:endParaRPr>
        </a:p>
        <a:p>
          <a:pPr lvl="0" algn="l" defTabSz="622300" rtl="0">
            <a:lnSpc>
              <a:spcPct val="90000"/>
            </a:lnSpc>
            <a:spcBef>
              <a:spcPct val="0"/>
            </a:spcBef>
            <a:spcAft>
              <a:spcPct val="35000"/>
            </a:spcAft>
          </a:pPr>
          <a:r>
            <a:rPr lang="zh-CN" sz="1400" b="1" i="0" u="none" kern="1200" dirty="0" smtClean="0">
              <a:latin typeface="微软雅黑" panose="020B0503020204020204" pitchFamily="34" charset="-122"/>
              <a:ea typeface="微软雅黑" panose="020B0503020204020204" pitchFamily="34" charset="-122"/>
            </a:rPr>
            <a:t>国有股拍卖与转让数据库</a:t>
          </a:r>
          <a:endParaRPr lang="en-US" altLang="zh-CN" sz="1400" b="1" i="0" u="none" kern="1200" dirty="0" smtClean="0">
            <a:latin typeface="微软雅黑" panose="020B0503020204020204" pitchFamily="34" charset="-122"/>
            <a:ea typeface="微软雅黑" panose="020B0503020204020204" pitchFamily="34" charset="-122"/>
          </a:endParaRPr>
        </a:p>
        <a:p>
          <a:pPr lvl="0" algn="l" defTabSz="622300" rtl="0">
            <a:lnSpc>
              <a:spcPct val="90000"/>
            </a:lnSpc>
            <a:spcBef>
              <a:spcPct val="0"/>
            </a:spcBef>
            <a:spcAft>
              <a:spcPct val="35000"/>
            </a:spcAft>
          </a:pPr>
          <a:r>
            <a:rPr lang="zh-CN" sz="1400" b="1" i="0" u="none" kern="1200" dirty="0" smtClean="0">
              <a:latin typeface="微软雅黑" panose="020B0503020204020204" pitchFamily="34" charset="-122"/>
              <a:ea typeface="微软雅黑" panose="020B0503020204020204" pitchFamily="34" charset="-122"/>
            </a:rPr>
            <a:t>中国民营上市公司数据库</a:t>
          </a:r>
          <a:endParaRPr lang="en-US" altLang="zh-CN" sz="1400" b="1" i="0" u="none" kern="1200" dirty="0" smtClean="0">
            <a:latin typeface="微软雅黑" panose="020B0503020204020204" pitchFamily="34" charset="-122"/>
            <a:ea typeface="微软雅黑" panose="020B0503020204020204" pitchFamily="34" charset="-122"/>
          </a:endParaRPr>
        </a:p>
        <a:p>
          <a:pPr lvl="0" algn="l" defTabSz="622300" rtl="0">
            <a:lnSpc>
              <a:spcPct val="90000"/>
            </a:lnSpc>
            <a:spcBef>
              <a:spcPct val="0"/>
            </a:spcBef>
            <a:spcAft>
              <a:spcPct val="35000"/>
            </a:spcAft>
          </a:pPr>
          <a:r>
            <a:rPr lang="zh-CN" altLang="en-US" sz="1400" b="1" kern="1200" dirty="0" smtClean="0">
              <a:latin typeface="微软雅黑" panose="020B0503020204020204" pitchFamily="34" charset="-122"/>
              <a:ea typeface="微软雅黑" panose="020B0503020204020204" pitchFamily="34" charset="-122"/>
            </a:rPr>
            <a:t>新三板并购重组</a:t>
          </a:r>
          <a:endParaRPr lang="en-US" altLang="zh-CN" sz="1400" b="1" kern="1200" dirty="0" smtClean="0">
            <a:latin typeface="微软雅黑" panose="020B0503020204020204" pitchFamily="34" charset="-122"/>
            <a:ea typeface="微软雅黑" panose="020B0503020204020204" pitchFamily="34" charset="-122"/>
          </a:endParaRPr>
        </a:p>
        <a:p>
          <a:pPr lvl="0" algn="l" defTabSz="622300" rtl="0">
            <a:lnSpc>
              <a:spcPct val="90000"/>
            </a:lnSpc>
            <a:spcBef>
              <a:spcPct val="0"/>
            </a:spcBef>
            <a:spcAft>
              <a:spcPct val="35000"/>
            </a:spcAft>
          </a:pPr>
          <a:r>
            <a:rPr lang="zh-CN" sz="1400" b="1" kern="1200" dirty="0" smtClean="0">
              <a:latin typeface="微软雅黑" panose="020B0503020204020204" pitchFamily="34" charset="-122"/>
              <a:ea typeface="微软雅黑" panose="020B0503020204020204" pitchFamily="34" charset="-122"/>
            </a:rPr>
            <a:t>影子银行研究数据库</a:t>
          </a:r>
          <a:endParaRPr lang="zh-CN" altLang="en-US" sz="1400" b="1" kern="1200" dirty="0" smtClean="0">
            <a:latin typeface="微软雅黑" panose="020B0503020204020204" pitchFamily="34" charset="-122"/>
            <a:ea typeface="微软雅黑" panose="020B0503020204020204" pitchFamily="34" charset="-122"/>
          </a:endParaRPr>
        </a:p>
        <a:p>
          <a:pPr lvl="0" algn="l" defTabSz="622300" rtl="0">
            <a:lnSpc>
              <a:spcPct val="90000"/>
            </a:lnSpc>
            <a:spcBef>
              <a:spcPct val="0"/>
            </a:spcBef>
            <a:spcAft>
              <a:spcPct val="35000"/>
            </a:spcAft>
          </a:pPr>
          <a:r>
            <a:rPr lang="zh-CN" sz="1400" b="1" kern="1200" dirty="0" smtClean="0">
              <a:latin typeface="微软雅黑" panose="020B0503020204020204" pitchFamily="34" charset="-122"/>
              <a:ea typeface="微软雅黑" panose="020B0503020204020204" pitchFamily="34" charset="-122"/>
            </a:rPr>
            <a:t>投资者情绪数据库</a:t>
          </a:r>
          <a:endParaRPr lang="zh-CN" altLang="en-US" sz="1400" b="1" kern="1200" dirty="0" smtClean="0">
            <a:latin typeface="微软雅黑" panose="020B0503020204020204" pitchFamily="34" charset="-122"/>
            <a:ea typeface="微软雅黑" panose="020B0503020204020204" pitchFamily="34" charset="-122"/>
          </a:endParaRPr>
        </a:p>
        <a:p>
          <a:pPr lvl="0" algn="l" defTabSz="622300" rtl="0">
            <a:lnSpc>
              <a:spcPct val="90000"/>
            </a:lnSpc>
            <a:spcBef>
              <a:spcPct val="0"/>
            </a:spcBef>
            <a:spcAft>
              <a:spcPct val="35000"/>
            </a:spcAft>
          </a:pPr>
          <a:r>
            <a:rPr lang="zh-CN" sz="1400" b="1" kern="1200" dirty="0" smtClean="0">
              <a:latin typeface="微软雅黑" panose="020B0503020204020204" pitchFamily="34" charset="-122"/>
              <a:ea typeface="微软雅黑" panose="020B0503020204020204" pitchFamily="34" charset="-122"/>
            </a:rPr>
            <a:t>电影评价研究数据库</a:t>
          </a:r>
        </a:p>
        <a:p>
          <a:pPr lvl="0" algn="l" defTabSz="622300" rtl="0">
            <a:lnSpc>
              <a:spcPct val="90000"/>
            </a:lnSpc>
            <a:spcBef>
              <a:spcPct val="0"/>
            </a:spcBef>
            <a:spcAft>
              <a:spcPct val="35000"/>
            </a:spcAft>
          </a:pPr>
          <a:r>
            <a:rPr lang="zh-CN" sz="1400" b="1" kern="1200" dirty="0" smtClean="0">
              <a:latin typeface="微软雅黑" panose="020B0503020204020204" pitchFamily="34" charset="-122"/>
              <a:ea typeface="微软雅黑" panose="020B0503020204020204" pitchFamily="34" charset="-122"/>
            </a:rPr>
            <a:t>一带一路研究数据库</a:t>
          </a:r>
          <a:endParaRPr lang="zh-CN" altLang="en-US" sz="1400" b="1" kern="1200" dirty="0">
            <a:latin typeface="微软雅黑" panose="020B0503020204020204" pitchFamily="34" charset="-122"/>
            <a:ea typeface="微软雅黑" panose="020B0503020204020204" pitchFamily="34" charset="-122"/>
          </a:endParaRPr>
        </a:p>
      </dsp:txBody>
      <dsp:txXfrm rot="5400000">
        <a:off x="3430655" y="976537"/>
        <a:ext cx="2792384" cy="2929614"/>
      </dsp:txXfrm>
    </dsp:sp>
    <dsp:sp modelId="{99F923BA-6DF9-4BA1-A5B3-F251ECCCE5E1}">
      <dsp:nvSpPr>
        <dsp:cNvPr id="0" name=""/>
        <dsp:cNvSpPr/>
      </dsp:nvSpPr>
      <dsp:spPr>
        <a:xfrm rot="16200000">
          <a:off x="5616627" y="845751"/>
          <a:ext cx="4882690" cy="3191187"/>
        </a:xfrm>
        <a:prstGeom prst="flowChartManualOperation">
          <a:avLst/>
        </a:prstGeom>
        <a:solidFill>
          <a:schemeClr val="accent5">
            <a:hueOff val="-6846858"/>
            <a:satOff val="16541"/>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l" defTabSz="622300" rtl="0">
            <a:lnSpc>
              <a:spcPct val="90000"/>
            </a:lnSpc>
            <a:spcBef>
              <a:spcPct val="0"/>
            </a:spcBef>
            <a:spcAft>
              <a:spcPct val="35000"/>
            </a:spcAft>
          </a:pPr>
          <a:r>
            <a:rPr lang="en-US" sz="1400" b="1" kern="1200" dirty="0" smtClean="0">
              <a:latin typeface="微软雅黑" panose="020B0503020204020204" pitchFamily="34" charset="-122"/>
              <a:ea typeface="微软雅黑" panose="020B0503020204020204" pitchFamily="34" charset="-122"/>
            </a:rPr>
            <a:t>Fama-French</a:t>
          </a:r>
          <a:r>
            <a:rPr lang="zh-CN" sz="1400" b="1" kern="1200" dirty="0" smtClean="0">
              <a:latin typeface="微软雅黑" panose="020B0503020204020204" pitchFamily="34" charset="-122"/>
              <a:ea typeface="微软雅黑" panose="020B0503020204020204" pitchFamily="34" charset="-122"/>
            </a:rPr>
            <a:t>因子数据库</a:t>
          </a:r>
          <a:endParaRPr lang="zh-CN" altLang="en-US" sz="1400" b="1" kern="1200" dirty="0" smtClean="0">
            <a:latin typeface="微软雅黑" panose="020B0503020204020204" pitchFamily="34" charset="-122"/>
            <a:ea typeface="微软雅黑" panose="020B0503020204020204" pitchFamily="34" charset="-122"/>
          </a:endParaRPr>
        </a:p>
        <a:p>
          <a:pPr lvl="0" algn="l" defTabSz="622300" rtl="0">
            <a:lnSpc>
              <a:spcPct val="90000"/>
            </a:lnSpc>
            <a:spcBef>
              <a:spcPct val="0"/>
            </a:spcBef>
            <a:spcAft>
              <a:spcPct val="35000"/>
            </a:spcAft>
          </a:pPr>
          <a:r>
            <a:rPr lang="zh-CN" sz="1400" b="1" kern="1200" dirty="0" smtClean="0">
              <a:latin typeface="微软雅黑" panose="020B0503020204020204" pitchFamily="34" charset="-122"/>
              <a:ea typeface="微软雅黑" panose="020B0503020204020204" pitchFamily="34" charset="-122"/>
            </a:rPr>
            <a:t>动量因子数据库</a:t>
          </a:r>
          <a:endParaRPr lang="zh-CN" altLang="en-US" sz="1400" b="1" kern="1200" dirty="0" smtClean="0">
            <a:latin typeface="微软雅黑" panose="020B0503020204020204" pitchFamily="34" charset="-122"/>
            <a:ea typeface="微软雅黑" panose="020B0503020204020204" pitchFamily="34" charset="-122"/>
          </a:endParaRPr>
        </a:p>
        <a:p>
          <a:pPr lvl="0" algn="l" defTabSz="622300" rtl="0">
            <a:lnSpc>
              <a:spcPct val="90000"/>
            </a:lnSpc>
            <a:spcBef>
              <a:spcPct val="0"/>
            </a:spcBef>
            <a:spcAft>
              <a:spcPct val="35000"/>
            </a:spcAft>
          </a:pPr>
          <a:r>
            <a:rPr lang="en-US" sz="1400" b="1" kern="1200" dirty="0" smtClean="0">
              <a:latin typeface="微软雅黑" panose="020B0503020204020204" pitchFamily="34" charset="-122"/>
              <a:ea typeface="微软雅黑" panose="020B0503020204020204" pitchFamily="34" charset="-122"/>
            </a:rPr>
            <a:t>DGTW</a:t>
          </a:r>
          <a:r>
            <a:rPr lang="zh-CN" sz="1400" b="1" kern="1200" dirty="0" smtClean="0">
              <a:latin typeface="微软雅黑" panose="020B0503020204020204" pitchFamily="34" charset="-122"/>
              <a:ea typeface="微软雅黑" panose="020B0503020204020204" pitchFamily="34" charset="-122"/>
            </a:rPr>
            <a:t>股票特征基准数据库</a:t>
          </a:r>
          <a:endParaRPr lang="en-US" altLang="zh-CN" sz="1400" b="1" kern="1200" dirty="0" smtClean="0">
            <a:latin typeface="微软雅黑" panose="020B0503020204020204" pitchFamily="34" charset="-122"/>
            <a:ea typeface="微软雅黑" panose="020B0503020204020204" pitchFamily="34" charset="-122"/>
          </a:endParaRPr>
        </a:p>
        <a:p>
          <a:pPr lvl="0" algn="l" defTabSz="622300" rtl="0">
            <a:lnSpc>
              <a:spcPct val="90000"/>
            </a:lnSpc>
            <a:spcBef>
              <a:spcPct val="0"/>
            </a:spcBef>
            <a:spcAft>
              <a:spcPct val="35000"/>
            </a:spcAft>
          </a:pPr>
          <a:r>
            <a:rPr lang="zh-CN" sz="1400" b="1" kern="1200" dirty="0" smtClean="0">
              <a:latin typeface="微软雅黑" panose="020B0503020204020204" pitchFamily="34" charset="-122"/>
              <a:ea typeface="微软雅黑" panose="020B0503020204020204" pitchFamily="34" charset="-122"/>
            </a:rPr>
            <a:t>中国互联网理财研究数据库</a:t>
          </a:r>
          <a:endParaRPr lang="en-US" altLang="zh-CN" sz="1400" b="1" kern="1200" dirty="0" smtClean="0">
            <a:latin typeface="微软雅黑" panose="020B0503020204020204" pitchFamily="34" charset="-122"/>
            <a:ea typeface="微软雅黑" panose="020B0503020204020204" pitchFamily="34" charset="-122"/>
          </a:endParaRPr>
        </a:p>
        <a:p>
          <a:pPr lvl="0" algn="l" defTabSz="622300" rtl="0">
            <a:lnSpc>
              <a:spcPct val="90000"/>
            </a:lnSpc>
            <a:spcBef>
              <a:spcPct val="0"/>
            </a:spcBef>
            <a:spcAft>
              <a:spcPct val="35000"/>
            </a:spcAft>
          </a:pPr>
          <a:r>
            <a:rPr lang="zh-CN" sz="1400" b="1" kern="1200" dirty="0" smtClean="0">
              <a:latin typeface="微软雅黑" panose="020B0503020204020204" pitchFamily="34" charset="-122"/>
              <a:ea typeface="微软雅黑" panose="020B0503020204020204" pitchFamily="34" charset="-122"/>
            </a:rPr>
            <a:t>中国省市领导人研究数据库</a:t>
          </a:r>
          <a:endParaRPr lang="en-US" altLang="zh-CN" sz="1400" b="1" kern="1200" dirty="0" smtClean="0">
            <a:latin typeface="微软雅黑" panose="020B0503020204020204" pitchFamily="34" charset="-122"/>
            <a:ea typeface="微软雅黑" panose="020B0503020204020204" pitchFamily="34" charset="-122"/>
          </a:endParaRPr>
        </a:p>
        <a:p>
          <a:pPr lvl="0" algn="l" defTabSz="622300" rtl="0">
            <a:lnSpc>
              <a:spcPct val="90000"/>
            </a:lnSpc>
            <a:spcBef>
              <a:spcPct val="0"/>
            </a:spcBef>
            <a:spcAft>
              <a:spcPct val="35000"/>
            </a:spcAft>
          </a:pPr>
          <a:r>
            <a:rPr lang="zh-CN" altLang="en-US" sz="1400" b="1" kern="1200" dirty="0" smtClean="0">
              <a:latin typeface="微软雅黑" panose="020B0503020204020204" pitchFamily="34" charset="-122"/>
              <a:ea typeface="微软雅黑" panose="020B0503020204020204" pitchFamily="34" charset="-122"/>
            </a:rPr>
            <a:t>中国农村金融经济数据库</a:t>
          </a:r>
          <a:endParaRPr lang="en-US" altLang="zh-CN" sz="1400" b="1" kern="1200" dirty="0" smtClean="0">
            <a:latin typeface="微软雅黑" panose="020B0503020204020204" pitchFamily="34" charset="-122"/>
            <a:ea typeface="微软雅黑" panose="020B0503020204020204" pitchFamily="34" charset="-122"/>
          </a:endParaRPr>
        </a:p>
        <a:p>
          <a:pPr lvl="0" algn="l" defTabSz="622300" rtl="0">
            <a:lnSpc>
              <a:spcPct val="90000"/>
            </a:lnSpc>
            <a:spcBef>
              <a:spcPct val="0"/>
            </a:spcBef>
            <a:spcAft>
              <a:spcPct val="35000"/>
            </a:spcAft>
          </a:pPr>
          <a:r>
            <a:rPr lang="zh-CN" sz="1400" b="1" kern="1200" dirty="0" smtClean="0">
              <a:latin typeface="微软雅黑" panose="020B0503020204020204" pitchFamily="34" charset="-122"/>
              <a:ea typeface="微软雅黑" panose="020B0503020204020204" pitchFamily="34" charset="-122"/>
            </a:rPr>
            <a:t>国家财富与贫富差距数据库</a:t>
          </a:r>
          <a:endParaRPr lang="zh-CN" altLang="en-US" sz="1400" b="1" kern="1200" dirty="0" smtClean="0">
            <a:latin typeface="微软雅黑" panose="020B0503020204020204" pitchFamily="34" charset="-122"/>
            <a:ea typeface="微软雅黑" panose="020B0503020204020204" pitchFamily="34" charset="-122"/>
          </a:endParaRPr>
        </a:p>
      </dsp:txBody>
      <dsp:txXfrm rot="5400000">
        <a:off x="6462379" y="976537"/>
        <a:ext cx="3191187" cy="2929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E1158-D059-4817-B53E-87BF41712970}">
      <dsp:nvSpPr>
        <dsp:cNvPr id="0" name=""/>
        <dsp:cNvSpPr/>
      </dsp:nvSpPr>
      <dsp:spPr>
        <a:xfrm rot="5400000">
          <a:off x="6429380" y="-3818309"/>
          <a:ext cx="621498" cy="830157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smtClean="0">
              <a:latin typeface="微软雅黑" panose="020B0503020204020204" pitchFamily="34" charset="-122"/>
              <a:ea typeface="微软雅黑" panose="020B0503020204020204" pitchFamily="34" charset="-122"/>
            </a:rPr>
            <a:t>网页数据实现自动化采集，文件类公告实现自动化解析入库，重要数据设置高频率抓取解析，以保障数据及时性</a:t>
          </a:r>
          <a:endParaRPr lang="zh-CN" altLang="en-US" sz="1200" kern="1200" dirty="0"/>
        </a:p>
      </dsp:txBody>
      <dsp:txXfrm rot="-5400000">
        <a:off x="2589341" y="52069"/>
        <a:ext cx="8271239" cy="560820"/>
      </dsp:txXfrm>
    </dsp:sp>
    <dsp:sp modelId="{048A0641-CBFB-479E-8C49-4CECB3729594}">
      <dsp:nvSpPr>
        <dsp:cNvPr id="0" name=""/>
        <dsp:cNvSpPr/>
      </dsp:nvSpPr>
      <dsp:spPr>
        <a:xfrm>
          <a:off x="140376" y="0"/>
          <a:ext cx="2466514" cy="66139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智能化采集数据</a:t>
          </a:r>
          <a:endParaRPr lang="zh-CN" altLang="en-US" sz="1800" kern="1200" dirty="0"/>
        </a:p>
      </dsp:txBody>
      <dsp:txXfrm>
        <a:off x="172663" y="32287"/>
        <a:ext cx="2401940" cy="596819"/>
      </dsp:txXfrm>
    </dsp:sp>
    <dsp:sp modelId="{8EA65C19-9DE0-4EA0-A13D-6792BFC6CA78}">
      <dsp:nvSpPr>
        <dsp:cNvPr id="0" name=""/>
        <dsp:cNvSpPr/>
      </dsp:nvSpPr>
      <dsp:spPr>
        <a:xfrm rot="5400000">
          <a:off x="6427808" y="-3123845"/>
          <a:ext cx="624641" cy="8301578"/>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smtClean="0">
              <a:latin typeface="微软雅黑" panose="020B0503020204020204" pitchFamily="34" charset="-122"/>
              <a:ea typeface="微软雅黑" panose="020B0503020204020204" pitchFamily="34" charset="-122"/>
            </a:rPr>
            <a:t>实行白、中、夜班制度，尤其是定期报告披露期间，对于夜间及凌晨披露的财务、分红、股东股本等核心数据，次日</a:t>
          </a:r>
          <a:r>
            <a:rPr lang="en-US" altLang="zh-CN" sz="1200" kern="1200" dirty="0" smtClean="0">
              <a:latin typeface="微软雅黑" panose="020B0503020204020204" pitchFamily="34" charset="-122"/>
              <a:ea typeface="微软雅黑" panose="020B0503020204020204" pitchFamily="34" charset="-122"/>
            </a:rPr>
            <a:t>8</a:t>
          </a:r>
          <a:r>
            <a:rPr lang="zh-CN" altLang="en-US" sz="1200" kern="1200" dirty="0" smtClean="0">
              <a:latin typeface="微软雅黑" panose="020B0503020204020204" pitchFamily="34" charset="-122"/>
              <a:ea typeface="微软雅黑" panose="020B0503020204020204" pitchFamily="34" charset="-122"/>
            </a:rPr>
            <a:t>点前即可完成并发布。</a:t>
          </a:r>
          <a:endParaRPr lang="zh-CN" altLang="en-US" sz="1200" kern="1200" dirty="0"/>
        </a:p>
      </dsp:txBody>
      <dsp:txXfrm rot="-5400000">
        <a:off x="2589340" y="745115"/>
        <a:ext cx="8271086" cy="563657"/>
      </dsp:txXfrm>
    </dsp:sp>
    <dsp:sp modelId="{9AD9A6B3-E4CF-4C89-8C2B-7CDD599D8199}">
      <dsp:nvSpPr>
        <dsp:cNvPr id="0" name=""/>
        <dsp:cNvSpPr/>
      </dsp:nvSpPr>
      <dsp:spPr>
        <a:xfrm>
          <a:off x="122825" y="696246"/>
          <a:ext cx="2466514" cy="661393"/>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微软雅黑" panose="020B0503020204020204" pitchFamily="34" charset="-122"/>
              <a:ea typeface="微软雅黑" panose="020B0503020204020204" pitchFamily="34" charset="-122"/>
            </a:rPr>
            <a:t>24</a:t>
          </a:r>
          <a:r>
            <a:rPr lang="zh-CN" altLang="en-US" sz="1800" kern="1200" dirty="0" smtClean="0">
              <a:latin typeface="微软雅黑" panose="020B0503020204020204" pitchFamily="34" charset="-122"/>
              <a:ea typeface="微软雅黑" panose="020B0503020204020204" pitchFamily="34" charset="-122"/>
            </a:rPr>
            <a:t>小时采集数据</a:t>
          </a:r>
          <a:endParaRPr lang="zh-CN" altLang="en-US" sz="1800" kern="1200" dirty="0"/>
        </a:p>
      </dsp:txBody>
      <dsp:txXfrm>
        <a:off x="155112" y="728533"/>
        <a:ext cx="2401940" cy="596819"/>
      </dsp:txXfrm>
    </dsp:sp>
    <dsp:sp modelId="{59D8D3F8-350B-4766-9629-6F53625A8811}">
      <dsp:nvSpPr>
        <dsp:cNvPr id="0" name=""/>
        <dsp:cNvSpPr/>
      </dsp:nvSpPr>
      <dsp:spPr>
        <a:xfrm rot="5400000">
          <a:off x="6426234" y="-2429382"/>
          <a:ext cx="627789" cy="8301578"/>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altLang="zh-CN" sz="1200" kern="1200" dirty="0" smtClean="0">
              <a:latin typeface="微软雅黑" panose="020B0503020204020204" pitchFamily="34" charset="-122"/>
              <a:ea typeface="微软雅黑" panose="020B0503020204020204" pitchFamily="34" charset="-122"/>
            </a:rPr>
            <a:t>UTS</a:t>
          </a:r>
          <a:r>
            <a:rPr lang="zh-CN" altLang="en-US" sz="1200" kern="1200" dirty="0" smtClean="0">
              <a:latin typeface="微软雅黑" panose="020B0503020204020204" pitchFamily="34" charset="-122"/>
              <a:ea typeface="微软雅黑" panose="020B0503020204020204" pitchFamily="34" charset="-122"/>
            </a:rPr>
            <a:t>实时通讯系统，保障数据</a:t>
          </a:r>
          <a:r>
            <a:rPr lang="en-US" altLang="zh-CN" sz="1200" kern="1200" dirty="0" smtClean="0">
              <a:latin typeface="微软雅黑" panose="020B0503020204020204" pitchFamily="34" charset="-122"/>
              <a:ea typeface="微软雅黑" panose="020B0503020204020204" pitchFamily="34" charset="-122"/>
            </a:rPr>
            <a:t>7*24</a:t>
          </a:r>
          <a:r>
            <a:rPr lang="zh-CN" altLang="en-US" sz="1200" kern="1200" dirty="0" smtClean="0">
              <a:latin typeface="微软雅黑" panose="020B0503020204020204" pitchFamily="34" charset="-122"/>
              <a:ea typeface="微软雅黑" panose="020B0503020204020204" pitchFamily="34" charset="-122"/>
            </a:rPr>
            <a:t>不间断更新、发布，关键数据优先发布至产品库。</a:t>
          </a:r>
          <a:endParaRPr lang="zh-CN" altLang="en-US" sz="1200" kern="1200" dirty="0"/>
        </a:p>
      </dsp:txBody>
      <dsp:txXfrm rot="-5400000">
        <a:off x="2589340" y="1438158"/>
        <a:ext cx="8270932" cy="566497"/>
      </dsp:txXfrm>
    </dsp:sp>
    <dsp:sp modelId="{7FE07769-4ECB-49AE-B01F-DF4F92A212DC}">
      <dsp:nvSpPr>
        <dsp:cNvPr id="0" name=""/>
        <dsp:cNvSpPr/>
      </dsp:nvSpPr>
      <dsp:spPr>
        <a:xfrm>
          <a:off x="122825" y="1390710"/>
          <a:ext cx="2466514" cy="66139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实时数据更新</a:t>
          </a:r>
          <a:endParaRPr lang="zh-CN" altLang="en-US" sz="1800" kern="1200" dirty="0"/>
        </a:p>
      </dsp:txBody>
      <dsp:txXfrm>
        <a:off x="155112" y="1422997"/>
        <a:ext cx="2401940" cy="596819"/>
      </dsp:txXfrm>
    </dsp:sp>
    <dsp:sp modelId="{936E6353-D7CA-462D-91A6-BD15AD801675}">
      <dsp:nvSpPr>
        <dsp:cNvPr id="0" name=""/>
        <dsp:cNvSpPr/>
      </dsp:nvSpPr>
      <dsp:spPr>
        <a:xfrm rot="5400000">
          <a:off x="6411014" y="-1734918"/>
          <a:ext cx="658229" cy="8301578"/>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smtClean="0">
              <a:latin typeface="微软雅黑" panose="020B0503020204020204" pitchFamily="34" charset="-122"/>
              <a:ea typeface="微软雅黑" panose="020B0503020204020204" pitchFamily="34" charset="-122"/>
            </a:rPr>
            <a:t>数据源均来自信息披露官网及证券交易所等合法、权威网站，从源头上保证数据准确性。</a:t>
          </a:r>
          <a:endParaRPr lang="zh-CN" altLang="en-US" sz="1200" kern="1200"/>
        </a:p>
      </dsp:txBody>
      <dsp:txXfrm rot="-5400000">
        <a:off x="2589340" y="2118888"/>
        <a:ext cx="8269446" cy="593965"/>
      </dsp:txXfrm>
    </dsp:sp>
    <dsp:sp modelId="{11A7F692-3695-4E75-A658-DED1C3A2982A}">
      <dsp:nvSpPr>
        <dsp:cNvPr id="0" name=""/>
        <dsp:cNvSpPr/>
      </dsp:nvSpPr>
      <dsp:spPr>
        <a:xfrm>
          <a:off x="122825" y="2085173"/>
          <a:ext cx="2466514" cy="6613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数据来源权威、真实</a:t>
          </a:r>
          <a:endParaRPr lang="zh-CN" altLang="en-US" sz="1800" kern="1200" dirty="0">
            <a:latin typeface="微软雅黑" panose="020B0503020204020204" pitchFamily="34" charset="-122"/>
            <a:ea typeface="微软雅黑" panose="020B0503020204020204" pitchFamily="34" charset="-122"/>
          </a:endParaRPr>
        </a:p>
      </dsp:txBody>
      <dsp:txXfrm>
        <a:off x="155112" y="2117460"/>
        <a:ext cx="2401940" cy="596819"/>
      </dsp:txXfrm>
    </dsp:sp>
    <dsp:sp modelId="{78531504-85C1-4BB0-9AE1-5053DDD884D6}">
      <dsp:nvSpPr>
        <dsp:cNvPr id="0" name=""/>
        <dsp:cNvSpPr/>
      </dsp:nvSpPr>
      <dsp:spPr>
        <a:xfrm rot="5400000">
          <a:off x="6436740" y="-1040454"/>
          <a:ext cx="606778" cy="8301578"/>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smtClean="0">
              <a:latin typeface="微软雅黑" panose="020B0503020204020204" pitchFamily="34" charset="-122"/>
              <a:ea typeface="微软雅黑" panose="020B0503020204020204" pitchFamily="34" charset="-122"/>
            </a:rPr>
            <a:t>规范专业的数据产品设计和数据处理流程，为数据库的准确性、一致性提供了坚实的保障。</a:t>
          </a:r>
          <a:endParaRPr lang="zh-CN" altLang="en-US" sz="1200" kern="1200" dirty="0"/>
        </a:p>
        <a:p>
          <a:pPr marL="114300" lvl="1" indent="-114300" algn="l" defTabSz="533400">
            <a:lnSpc>
              <a:spcPct val="90000"/>
            </a:lnSpc>
            <a:spcBef>
              <a:spcPct val="0"/>
            </a:spcBef>
            <a:spcAft>
              <a:spcPct val="15000"/>
            </a:spcAft>
            <a:buChar char="••"/>
          </a:pPr>
          <a:r>
            <a:rPr lang="zh-CN" altLang="en-US" sz="1200" kern="1200" smtClean="0">
              <a:latin typeface="微软雅黑" panose="020B0503020204020204" pitchFamily="34" charset="-122"/>
              <a:ea typeface="微软雅黑" panose="020B0503020204020204" pitchFamily="34" charset="-122"/>
            </a:rPr>
            <a:t>不断升级的智能采集工具形成一整套规范的程序抓取、人工采集、程序质检流程，保障数据处理的标准化。</a:t>
          </a:r>
          <a:endParaRPr lang="zh-CN" altLang="en-US" sz="1200" kern="1200" dirty="0">
            <a:latin typeface="微软雅黑" panose="020B0503020204020204" pitchFamily="34" charset="-122"/>
            <a:ea typeface="微软雅黑" panose="020B0503020204020204" pitchFamily="34" charset="-122"/>
          </a:endParaRPr>
        </a:p>
      </dsp:txBody>
      <dsp:txXfrm rot="-5400000">
        <a:off x="2589340" y="2836566"/>
        <a:ext cx="8271958" cy="547538"/>
      </dsp:txXfrm>
    </dsp:sp>
    <dsp:sp modelId="{9FD3911A-DCC3-4672-9CEF-DDF78205866A}">
      <dsp:nvSpPr>
        <dsp:cNvPr id="0" name=""/>
        <dsp:cNvSpPr/>
      </dsp:nvSpPr>
      <dsp:spPr>
        <a:xfrm>
          <a:off x="122825" y="2779637"/>
          <a:ext cx="2466514" cy="66139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采集流程专业、标准</a:t>
          </a:r>
          <a:endParaRPr lang="zh-CN" altLang="en-US" sz="1800" kern="1200" dirty="0">
            <a:latin typeface="微软雅黑" panose="020B0503020204020204" pitchFamily="34" charset="-122"/>
            <a:ea typeface="微软雅黑" panose="020B0503020204020204" pitchFamily="34" charset="-122"/>
          </a:endParaRPr>
        </a:p>
      </dsp:txBody>
      <dsp:txXfrm>
        <a:off x="155112" y="2811924"/>
        <a:ext cx="2401940" cy="596819"/>
      </dsp:txXfrm>
    </dsp:sp>
    <dsp:sp modelId="{54F19B14-6C98-452A-90DE-317145CF1B51}">
      <dsp:nvSpPr>
        <dsp:cNvPr id="0" name=""/>
        <dsp:cNvSpPr/>
      </dsp:nvSpPr>
      <dsp:spPr>
        <a:xfrm rot="5400000">
          <a:off x="6312843" y="-251810"/>
          <a:ext cx="841647" cy="829347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smtClean="0">
              <a:latin typeface="微软雅黑" panose="020B0503020204020204" pitchFamily="34" charset="-122"/>
              <a:ea typeface="微软雅黑" panose="020B0503020204020204" pitchFamily="34" charset="-122"/>
            </a:rPr>
            <a:t>数据质检工序：</a:t>
          </a:r>
          <a:r>
            <a:rPr lang="zh-CN" altLang="en-US" sz="1200" b="1" kern="1200" dirty="0" smtClean="0">
              <a:latin typeface="微软雅黑" panose="020B0503020204020204" pitchFamily="34" charset="-122"/>
              <a:ea typeface="微软雅黑" panose="020B0503020204020204" pitchFamily="34" charset="-122"/>
            </a:rPr>
            <a:t>入库前人工审核；数据库约束；质检语句拦截；核心数据</a:t>
          </a:r>
          <a:r>
            <a:rPr lang="en-US" altLang="zh-CN" sz="1200" b="1" kern="1200" dirty="0" smtClean="0">
              <a:latin typeface="微软雅黑" panose="020B0503020204020204" pitchFamily="34" charset="-122"/>
              <a:ea typeface="微软雅黑" panose="020B0503020204020204" pitchFamily="34" charset="-122"/>
            </a:rPr>
            <a:t>AB</a:t>
          </a:r>
          <a:r>
            <a:rPr lang="zh-CN" altLang="en-US" sz="1200" b="1" kern="1200" dirty="0" smtClean="0">
              <a:latin typeface="微软雅黑" panose="020B0503020204020204" pitchFamily="34" charset="-122"/>
              <a:ea typeface="微软雅黑" panose="020B0503020204020204" pitchFamily="34" charset="-122"/>
            </a:rPr>
            <a:t>交叉录入；第三方数据比对；科学抽样检查；权威专家对数据质量体验与评估</a:t>
          </a:r>
          <a:r>
            <a:rPr lang="zh-CN" altLang="en-US" sz="1200" kern="1200" dirty="0" smtClean="0">
              <a:latin typeface="微软雅黑" panose="020B0503020204020204" pitchFamily="34" charset="-122"/>
              <a:ea typeface="微软雅黑" panose="020B0503020204020204" pitchFamily="34" charset="-122"/>
            </a:rPr>
            <a:t>等，多环节避免数据质量问题。</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latin typeface="微软雅黑" panose="020B0503020204020204" pitchFamily="34" charset="-122"/>
              <a:ea typeface="微软雅黑" panose="020B0503020204020204" pitchFamily="34" charset="-122"/>
            </a:rPr>
            <a:t>智能质检系统实现自动化任务及手动任务相结合的重点校验表间逻辑关系，提高数据质量</a:t>
          </a:r>
          <a:endParaRPr lang="zh-CN" altLang="en-US" sz="1200" kern="1200" dirty="0"/>
        </a:p>
      </dsp:txBody>
      <dsp:txXfrm rot="-5400000">
        <a:off x="2586931" y="3515188"/>
        <a:ext cx="8252385" cy="759475"/>
      </dsp:txXfrm>
    </dsp:sp>
    <dsp:sp modelId="{3B5D060E-E604-4135-9D14-327C9F3EFE90}">
      <dsp:nvSpPr>
        <dsp:cNvPr id="0" name=""/>
        <dsp:cNvSpPr/>
      </dsp:nvSpPr>
      <dsp:spPr>
        <a:xfrm>
          <a:off x="122825" y="3476791"/>
          <a:ext cx="2464106" cy="8362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质检过程完善、有效</a:t>
          </a:r>
          <a:endParaRPr lang="zh-CN" altLang="en-US" sz="1800" kern="1200" dirty="0">
            <a:latin typeface="微软雅黑" panose="020B0503020204020204" pitchFamily="34" charset="-122"/>
            <a:ea typeface="微软雅黑" panose="020B0503020204020204" pitchFamily="34" charset="-122"/>
          </a:endParaRPr>
        </a:p>
      </dsp:txBody>
      <dsp:txXfrm>
        <a:off x="163648" y="3517614"/>
        <a:ext cx="2382460" cy="754620"/>
      </dsp:txXfrm>
    </dsp:sp>
    <dsp:sp modelId="{1E3952EE-0E29-4EA2-9907-EE60D10E5C83}">
      <dsp:nvSpPr>
        <dsp:cNvPr id="0" name=""/>
        <dsp:cNvSpPr/>
      </dsp:nvSpPr>
      <dsp:spPr>
        <a:xfrm rot="5400000">
          <a:off x="6312697" y="656946"/>
          <a:ext cx="841938" cy="8293471"/>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smtClean="0">
              <a:latin typeface="微软雅黑" panose="020B0503020204020204" pitchFamily="34" charset="-122"/>
              <a:ea typeface="微软雅黑" panose="020B0503020204020204" pitchFamily="34" charset="-122"/>
            </a:rPr>
            <a:t>按照业务类别设专门的采编部门，由专业采编负责对基础信息、财务、治理、公司研究、经济行业等数据进行加工、清洗。</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latin typeface="微软雅黑" panose="020B0503020204020204" pitchFamily="34" charset="-122"/>
              <a:ea typeface="微软雅黑" panose="020B0503020204020204" pitchFamily="34" charset="-122"/>
            </a:rPr>
            <a:t>部门考核以数据质量、效率与采编人员考核挂钩，更进一步保障数据质量。</a:t>
          </a:r>
          <a:endParaRPr lang="zh-CN" altLang="en-US" sz="1200" kern="1200" dirty="0">
            <a:latin typeface="微软雅黑" panose="020B0503020204020204" pitchFamily="34" charset="-122"/>
            <a:ea typeface="微软雅黑" panose="020B0503020204020204" pitchFamily="34" charset="-122"/>
          </a:endParaRPr>
        </a:p>
      </dsp:txBody>
      <dsp:txXfrm rot="-5400000">
        <a:off x="2586931" y="4423812"/>
        <a:ext cx="8252371" cy="759738"/>
      </dsp:txXfrm>
    </dsp:sp>
    <dsp:sp modelId="{80663401-E229-443B-B939-B4F5E2D4CAD2}">
      <dsp:nvSpPr>
        <dsp:cNvPr id="0" name=""/>
        <dsp:cNvSpPr/>
      </dsp:nvSpPr>
      <dsp:spPr>
        <a:xfrm>
          <a:off x="140359" y="4350601"/>
          <a:ext cx="2464106" cy="909727"/>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配套制度有效、保障</a:t>
          </a:r>
          <a:endParaRPr lang="zh-CN" altLang="en-US" sz="1800" kern="1200" dirty="0">
            <a:latin typeface="微软雅黑" panose="020B0503020204020204" pitchFamily="34" charset="-122"/>
            <a:ea typeface="微软雅黑" panose="020B0503020204020204" pitchFamily="34" charset="-122"/>
          </a:endParaRPr>
        </a:p>
      </dsp:txBody>
      <dsp:txXfrm>
        <a:off x="184768" y="4395010"/>
        <a:ext cx="2375288" cy="820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89577-FD00-4597-ADCC-68AB507CBB3F}">
      <dsp:nvSpPr>
        <dsp:cNvPr id="0" name=""/>
        <dsp:cNvSpPr/>
      </dsp:nvSpPr>
      <dsp:spPr>
        <a:xfrm rot="5400000">
          <a:off x="-238099" y="242242"/>
          <a:ext cx="1587333" cy="1111133"/>
        </a:xfrm>
        <a:prstGeom prst="chevron">
          <a:avLst/>
        </a:prstGeom>
        <a:solidFill>
          <a:schemeClr val="accent1">
            <a:lumMod val="40000"/>
            <a:lumOff val="6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smtClean="0">
              <a:solidFill>
                <a:schemeClr val="tx2"/>
              </a:solidFill>
            </a:rPr>
            <a:t>纯粹家族企业</a:t>
          </a:r>
          <a:endParaRPr lang="zh-CN" altLang="en-US" sz="1600" b="1" kern="1200">
            <a:solidFill>
              <a:schemeClr val="tx2"/>
            </a:solidFill>
          </a:endParaRPr>
        </a:p>
      </dsp:txBody>
      <dsp:txXfrm rot="-5400000">
        <a:off x="2" y="559709"/>
        <a:ext cx="1111133" cy="476200"/>
      </dsp:txXfrm>
    </dsp:sp>
    <dsp:sp modelId="{232BD547-C904-4A2C-A116-D7C1360AFC00}">
      <dsp:nvSpPr>
        <dsp:cNvPr id="0" name=""/>
        <dsp:cNvSpPr/>
      </dsp:nvSpPr>
      <dsp:spPr>
        <a:xfrm rot="5400000">
          <a:off x="4565692" y="-3450416"/>
          <a:ext cx="1032309" cy="794142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b="0" i="0" kern="1200" dirty="0" smtClean="0">
              <a:solidFill>
                <a:schemeClr val="tx2"/>
              </a:solidFill>
              <a:latin typeface="+mj-ea"/>
              <a:ea typeface="+mj-ea"/>
            </a:rPr>
            <a:t>从老板到管理者再到员工，均为一家人</a:t>
          </a:r>
          <a:endParaRPr lang="zh-CN" altLang="en-US" sz="1600" kern="1200" dirty="0">
            <a:solidFill>
              <a:schemeClr val="tx2"/>
            </a:solidFill>
            <a:latin typeface="+mj-ea"/>
            <a:ea typeface="+mj-ea"/>
          </a:endParaRPr>
        </a:p>
        <a:p>
          <a:pPr marL="171450" lvl="1" indent="-171450" algn="l" defTabSz="711200">
            <a:lnSpc>
              <a:spcPct val="90000"/>
            </a:lnSpc>
            <a:spcBef>
              <a:spcPct val="0"/>
            </a:spcBef>
            <a:spcAft>
              <a:spcPct val="15000"/>
            </a:spcAft>
            <a:buChar char="••"/>
          </a:pPr>
          <a:r>
            <a:rPr lang="zh-CN" altLang="en-US" sz="1600" b="0" i="0" kern="1200" smtClean="0">
              <a:solidFill>
                <a:schemeClr val="tx2"/>
              </a:solidFill>
              <a:latin typeface="+mj-ea"/>
              <a:ea typeface="+mj-ea"/>
            </a:rPr>
            <a:t>一般规模非常小</a:t>
          </a:r>
          <a:endParaRPr lang="zh-CN" altLang="en-US" sz="1600" kern="1200">
            <a:solidFill>
              <a:schemeClr val="tx2"/>
            </a:solidFill>
            <a:latin typeface="+mj-ea"/>
            <a:ea typeface="+mj-ea"/>
          </a:endParaRPr>
        </a:p>
      </dsp:txBody>
      <dsp:txXfrm rot="-5400000">
        <a:off x="1111134" y="54535"/>
        <a:ext cx="7891033" cy="931523"/>
      </dsp:txXfrm>
    </dsp:sp>
    <dsp:sp modelId="{54CB6BB2-A4E8-4C6F-9E32-862A44BB288D}">
      <dsp:nvSpPr>
        <dsp:cNvPr id="0" name=""/>
        <dsp:cNvSpPr/>
      </dsp:nvSpPr>
      <dsp:spPr>
        <a:xfrm rot="5400000">
          <a:off x="-238099" y="1636992"/>
          <a:ext cx="1587333" cy="1111133"/>
        </a:xfrm>
        <a:prstGeom prst="chevron">
          <a:avLst/>
        </a:prstGeom>
        <a:solidFill>
          <a:schemeClr val="accent1">
            <a:lumMod val="40000"/>
            <a:lumOff val="6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i="0" kern="1200" smtClean="0">
              <a:solidFill>
                <a:schemeClr val="tx2"/>
              </a:solidFill>
            </a:rPr>
            <a:t>传统的家族式企业</a:t>
          </a:r>
          <a:endParaRPr lang="zh-CN" altLang="en-US" sz="1600" kern="1200">
            <a:solidFill>
              <a:schemeClr val="tx2"/>
            </a:solidFill>
          </a:endParaRPr>
        </a:p>
      </dsp:txBody>
      <dsp:txXfrm rot="-5400000">
        <a:off x="2" y="1954459"/>
        <a:ext cx="1111133" cy="476200"/>
      </dsp:txXfrm>
    </dsp:sp>
    <dsp:sp modelId="{35A741AB-D27F-47A0-ADBC-979AF105BF0E}">
      <dsp:nvSpPr>
        <dsp:cNvPr id="0" name=""/>
        <dsp:cNvSpPr/>
      </dsp:nvSpPr>
      <dsp:spPr>
        <a:xfrm rot="5400000">
          <a:off x="4565963" y="-2055937"/>
          <a:ext cx="1031766" cy="794142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b="0" i="0" kern="1200" smtClean="0">
              <a:solidFill>
                <a:schemeClr val="tx2"/>
              </a:solidFill>
              <a:latin typeface="+mj-ea"/>
              <a:ea typeface="+mj-ea"/>
            </a:rPr>
            <a:t>由家族长来控制大权</a:t>
          </a:r>
          <a:endParaRPr lang="zh-CN" altLang="en-US" sz="1600" b="0" i="0" kern="1200">
            <a:solidFill>
              <a:schemeClr val="tx2"/>
            </a:solidFill>
            <a:latin typeface="+mj-ea"/>
            <a:ea typeface="+mj-ea"/>
          </a:endParaRPr>
        </a:p>
        <a:p>
          <a:pPr marL="171450" lvl="1" indent="-171450" algn="l" defTabSz="711200">
            <a:lnSpc>
              <a:spcPct val="90000"/>
            </a:lnSpc>
            <a:spcBef>
              <a:spcPct val="0"/>
            </a:spcBef>
            <a:spcAft>
              <a:spcPct val="15000"/>
            </a:spcAft>
            <a:buChar char="••"/>
          </a:pPr>
          <a:r>
            <a:rPr lang="zh-CN" altLang="en-US" sz="1600" b="0" i="0" kern="1200" dirty="0" smtClean="0">
              <a:solidFill>
                <a:schemeClr val="tx2"/>
              </a:solidFill>
              <a:latin typeface="+mj-ea"/>
              <a:ea typeface="+mj-ea"/>
            </a:rPr>
            <a:t>关键岗位基本都由家族成员担当，外来人员只能担任非重要职务</a:t>
          </a:r>
          <a:endParaRPr lang="zh-CN" altLang="en-US" sz="1600" b="0" i="0" kern="1200" dirty="0">
            <a:solidFill>
              <a:schemeClr val="tx2"/>
            </a:solidFill>
            <a:latin typeface="+mj-ea"/>
            <a:ea typeface="+mj-ea"/>
          </a:endParaRPr>
        </a:p>
      </dsp:txBody>
      <dsp:txXfrm rot="-5400000">
        <a:off x="1111134" y="1449259"/>
        <a:ext cx="7891059" cy="931032"/>
      </dsp:txXfrm>
    </dsp:sp>
    <dsp:sp modelId="{597D3E41-BA7F-403A-A388-9D538551B1B1}">
      <dsp:nvSpPr>
        <dsp:cNvPr id="0" name=""/>
        <dsp:cNvSpPr/>
      </dsp:nvSpPr>
      <dsp:spPr>
        <a:xfrm rot="5400000">
          <a:off x="-238099" y="3061870"/>
          <a:ext cx="1587333" cy="1111133"/>
        </a:xfrm>
        <a:prstGeom prst="chevron">
          <a:avLst/>
        </a:prstGeom>
        <a:solidFill>
          <a:schemeClr val="accent1">
            <a:lumMod val="40000"/>
            <a:lumOff val="6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i="0" kern="1200" smtClean="0">
              <a:solidFill>
                <a:schemeClr val="accent1"/>
              </a:solidFill>
            </a:rPr>
            <a:t>现代的家族式企业</a:t>
          </a:r>
          <a:endParaRPr lang="zh-CN" altLang="en-US" sz="1600" kern="1200">
            <a:solidFill>
              <a:schemeClr val="accent1"/>
            </a:solidFill>
          </a:endParaRPr>
        </a:p>
      </dsp:txBody>
      <dsp:txXfrm rot="-5400000">
        <a:off x="2" y="3379337"/>
        <a:ext cx="1111133" cy="476200"/>
      </dsp:txXfrm>
    </dsp:sp>
    <dsp:sp modelId="{5C61CFD2-180C-4641-B01C-D9702C3B65BF}">
      <dsp:nvSpPr>
        <dsp:cNvPr id="0" name=""/>
        <dsp:cNvSpPr/>
      </dsp:nvSpPr>
      <dsp:spPr>
        <a:xfrm rot="5400000">
          <a:off x="4535835" y="-631059"/>
          <a:ext cx="1092021" cy="794142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b="0" i="0" kern="1200" dirty="0" smtClean="0">
              <a:solidFill>
                <a:schemeClr val="tx2"/>
              </a:solidFill>
              <a:latin typeface="+mj-ea"/>
              <a:ea typeface="+mj-ea"/>
            </a:rPr>
            <a:t>所有权和经营权必须剥离</a:t>
          </a:r>
          <a:endParaRPr lang="zh-CN" altLang="en-US" sz="1600" b="0" i="0" kern="1200" dirty="0">
            <a:solidFill>
              <a:srgbClr val="FF0000"/>
            </a:solidFill>
            <a:latin typeface="+mj-ea"/>
            <a:ea typeface="+mj-ea"/>
          </a:endParaRPr>
        </a:p>
        <a:p>
          <a:pPr marL="171450" lvl="1" indent="-171450" algn="l" defTabSz="711200">
            <a:lnSpc>
              <a:spcPct val="90000"/>
            </a:lnSpc>
            <a:spcBef>
              <a:spcPct val="0"/>
            </a:spcBef>
            <a:spcAft>
              <a:spcPct val="15000"/>
            </a:spcAft>
            <a:buChar char="••"/>
          </a:pPr>
          <a:r>
            <a:rPr lang="zh-CN" altLang="en-US" sz="1600" b="0" i="0" kern="1200" dirty="0" smtClean="0">
              <a:solidFill>
                <a:srgbClr val="FF0000"/>
              </a:solidFill>
              <a:latin typeface="+mj-ea"/>
              <a:ea typeface="+mj-ea"/>
            </a:rPr>
            <a:t>家族持所有权，而将经营权交给有能力的家族或非家族成员</a:t>
          </a:r>
          <a:endParaRPr lang="zh-CN" altLang="en-US" sz="1600" b="0" i="0" kern="1200" dirty="0">
            <a:solidFill>
              <a:srgbClr val="FF0000"/>
            </a:solidFill>
            <a:latin typeface="+mj-ea"/>
            <a:ea typeface="+mj-ea"/>
          </a:endParaRPr>
        </a:p>
        <a:p>
          <a:pPr marL="171450" lvl="1" indent="-171450" algn="l" defTabSz="711200">
            <a:lnSpc>
              <a:spcPct val="90000"/>
            </a:lnSpc>
            <a:spcBef>
              <a:spcPct val="0"/>
            </a:spcBef>
            <a:spcAft>
              <a:spcPct val="15000"/>
            </a:spcAft>
            <a:buChar char="••"/>
          </a:pPr>
          <a:r>
            <a:rPr lang="zh-CN" altLang="en-US" sz="1600" b="0" i="0" kern="1200" dirty="0" smtClean="0">
              <a:solidFill>
                <a:schemeClr val="tx2"/>
              </a:solidFill>
              <a:latin typeface="+mj-ea"/>
              <a:ea typeface="+mj-ea"/>
            </a:rPr>
            <a:t>现代化家族企业的一种趋势，大型、国际级家族式企业</a:t>
          </a:r>
          <a:endParaRPr lang="zh-CN" altLang="en-US" sz="1600" b="0" i="0" kern="1200" dirty="0">
            <a:solidFill>
              <a:schemeClr val="tx2"/>
            </a:solidFill>
            <a:latin typeface="+mj-ea"/>
            <a:ea typeface="+mj-ea"/>
          </a:endParaRPr>
        </a:p>
      </dsp:txBody>
      <dsp:txXfrm rot="-5400000">
        <a:off x="1111133" y="2846951"/>
        <a:ext cx="7888118" cy="98540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4024313" y="0"/>
            <a:ext cx="3078162" cy="511175"/>
          </a:xfrm>
          <a:prstGeom prst="rect">
            <a:avLst/>
          </a:prstGeom>
        </p:spPr>
        <p:txBody>
          <a:bodyPr vert="horz" lIns="91440" tIns="45720" rIns="91440" bIns="45720" rtlCol="0"/>
          <a:lstStyle>
            <a:lvl1pPr algn="r">
              <a:defRPr sz="1200"/>
            </a:lvl1pPr>
          </a:lstStyle>
          <a:p>
            <a:fld id="{08EAD1F2-0CD4-475B-93D2-1F36A7CDF7BC}" type="datetimeFigureOut">
              <a:rPr lang="zh-CN" altLang="en-US" smtClean="0"/>
              <a:t>2018/10/25</a:t>
            </a:fld>
            <a:endParaRPr lang="zh-CN" altLang="en-US"/>
          </a:p>
        </p:txBody>
      </p:sp>
      <p:sp>
        <p:nvSpPr>
          <p:cNvPr id="4" name="页脚占位符 3"/>
          <p:cNvSpPr>
            <a:spLocks noGrp="1"/>
          </p:cNvSpPr>
          <p:nvPr>
            <p:ph type="ftr" sz="quarter" idx="2"/>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4313" y="9721850"/>
            <a:ext cx="3078162" cy="511175"/>
          </a:xfrm>
          <a:prstGeom prst="rect">
            <a:avLst/>
          </a:prstGeom>
        </p:spPr>
        <p:txBody>
          <a:bodyPr vert="horz" lIns="91440" tIns="45720" rIns="91440" bIns="45720" rtlCol="0" anchor="b"/>
          <a:lstStyle>
            <a:lvl1pPr algn="r">
              <a:defRPr sz="1200"/>
            </a:lvl1pPr>
          </a:lstStyle>
          <a:p>
            <a:fld id="{8D87390B-289B-4F48-B02F-7A399F47DD28}" type="slidenum">
              <a:rPr lang="zh-CN" altLang="en-US" smtClean="0"/>
              <a:t>‹#›</a:t>
            </a:fld>
            <a:endParaRPr lang="zh-CN" altLang="en-US"/>
          </a:p>
        </p:txBody>
      </p:sp>
    </p:spTree>
    <p:extLst>
      <p:ext uri="{BB962C8B-B14F-4D97-AF65-F5344CB8AC3E}">
        <p14:creationId xmlns:p14="http://schemas.microsoft.com/office/powerpoint/2010/main" val="395711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2018/10/25</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48618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227798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15</a:t>
            </a:fld>
            <a:endParaRPr lang="zh-CN" altLang="en-US" smtClean="0"/>
          </a:p>
        </p:txBody>
      </p:sp>
    </p:spTree>
    <p:extLst>
      <p:ext uri="{BB962C8B-B14F-4D97-AF65-F5344CB8AC3E}">
        <p14:creationId xmlns:p14="http://schemas.microsoft.com/office/powerpoint/2010/main" val="144554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16</a:t>
            </a:fld>
            <a:endParaRPr lang="zh-CN" altLang="en-US" smtClean="0"/>
          </a:p>
        </p:txBody>
      </p:sp>
    </p:spTree>
    <p:extLst>
      <p:ext uri="{BB962C8B-B14F-4D97-AF65-F5344CB8AC3E}">
        <p14:creationId xmlns:p14="http://schemas.microsoft.com/office/powerpoint/2010/main" val="2593239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8CFCF1-7EDD-4F32-9DF3-55C89842ADBC}" type="slidenum">
              <a:rPr lang="zh-CN" altLang="en-US" smtClean="0"/>
              <a:t>17</a:t>
            </a:fld>
            <a:endParaRPr lang="zh-CN" altLang="en-US"/>
          </a:p>
        </p:txBody>
      </p:sp>
    </p:spTree>
    <p:extLst>
      <p:ext uri="{BB962C8B-B14F-4D97-AF65-F5344CB8AC3E}">
        <p14:creationId xmlns:p14="http://schemas.microsoft.com/office/powerpoint/2010/main" val="214122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18</a:t>
            </a:fld>
            <a:endParaRPr lang="zh-CN" altLang="en-US" smtClean="0"/>
          </a:p>
        </p:txBody>
      </p:sp>
    </p:spTree>
    <p:extLst>
      <p:ext uri="{BB962C8B-B14F-4D97-AF65-F5344CB8AC3E}">
        <p14:creationId xmlns:p14="http://schemas.microsoft.com/office/powerpoint/2010/main" val="3237512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19</a:t>
            </a:fld>
            <a:endParaRPr lang="zh-CN" altLang="en-US" smtClean="0"/>
          </a:p>
        </p:txBody>
      </p:sp>
    </p:spTree>
    <p:extLst>
      <p:ext uri="{BB962C8B-B14F-4D97-AF65-F5344CB8AC3E}">
        <p14:creationId xmlns:p14="http://schemas.microsoft.com/office/powerpoint/2010/main" val="3969870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20</a:t>
            </a:fld>
            <a:endParaRPr lang="zh-CN" altLang="en-US" smtClean="0"/>
          </a:p>
        </p:txBody>
      </p:sp>
    </p:spTree>
    <p:extLst>
      <p:ext uri="{BB962C8B-B14F-4D97-AF65-F5344CB8AC3E}">
        <p14:creationId xmlns:p14="http://schemas.microsoft.com/office/powerpoint/2010/main" val="2885187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21</a:t>
            </a:fld>
            <a:endParaRPr lang="zh-CN" altLang="en-US" smtClean="0"/>
          </a:p>
        </p:txBody>
      </p:sp>
    </p:spTree>
    <p:extLst>
      <p:ext uri="{BB962C8B-B14F-4D97-AF65-F5344CB8AC3E}">
        <p14:creationId xmlns:p14="http://schemas.microsoft.com/office/powerpoint/2010/main" val="1332979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22</a:t>
            </a:fld>
            <a:endParaRPr lang="zh-CN" altLang="en-US" smtClean="0"/>
          </a:p>
        </p:txBody>
      </p:sp>
    </p:spTree>
    <p:extLst>
      <p:ext uri="{BB962C8B-B14F-4D97-AF65-F5344CB8AC3E}">
        <p14:creationId xmlns:p14="http://schemas.microsoft.com/office/powerpoint/2010/main" val="2680256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23</a:t>
            </a:fld>
            <a:endParaRPr lang="zh-CN" altLang="en-US" smtClean="0"/>
          </a:p>
        </p:txBody>
      </p:sp>
    </p:spTree>
    <p:extLst>
      <p:ext uri="{BB962C8B-B14F-4D97-AF65-F5344CB8AC3E}">
        <p14:creationId xmlns:p14="http://schemas.microsoft.com/office/powerpoint/2010/main" val="167804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24</a:t>
            </a:fld>
            <a:endParaRPr lang="zh-CN" altLang="en-US" smtClean="0"/>
          </a:p>
        </p:txBody>
      </p:sp>
    </p:spTree>
    <p:extLst>
      <p:ext uri="{BB962C8B-B14F-4D97-AF65-F5344CB8AC3E}">
        <p14:creationId xmlns:p14="http://schemas.microsoft.com/office/powerpoint/2010/main" val="265154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2</a:t>
            </a:fld>
            <a:endParaRPr lang="zh-CN" altLang="en-US" smtClean="0"/>
          </a:p>
        </p:txBody>
      </p:sp>
    </p:spTree>
    <p:extLst>
      <p:ext uri="{BB962C8B-B14F-4D97-AF65-F5344CB8AC3E}">
        <p14:creationId xmlns:p14="http://schemas.microsoft.com/office/powerpoint/2010/main" val="2756770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25</a:t>
            </a:fld>
            <a:endParaRPr lang="zh-CN" altLang="en-US" smtClean="0"/>
          </a:p>
        </p:txBody>
      </p:sp>
    </p:spTree>
    <p:extLst>
      <p:ext uri="{BB962C8B-B14F-4D97-AF65-F5344CB8AC3E}">
        <p14:creationId xmlns:p14="http://schemas.microsoft.com/office/powerpoint/2010/main" val="922005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27</a:t>
            </a:fld>
            <a:endParaRPr lang="zh-CN" altLang="en-US" smtClean="0"/>
          </a:p>
        </p:txBody>
      </p:sp>
    </p:spTree>
    <p:extLst>
      <p:ext uri="{BB962C8B-B14F-4D97-AF65-F5344CB8AC3E}">
        <p14:creationId xmlns:p14="http://schemas.microsoft.com/office/powerpoint/2010/main" val="151874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8CFCF1-7EDD-4F32-9DF3-55C89842ADBC}" type="slidenum">
              <a:rPr lang="zh-CN" altLang="en-US" smtClean="0"/>
              <a:t>50</a:t>
            </a:fld>
            <a:endParaRPr lang="zh-CN" altLang="en-US"/>
          </a:p>
        </p:txBody>
      </p:sp>
    </p:spTree>
    <p:extLst>
      <p:ext uri="{BB962C8B-B14F-4D97-AF65-F5344CB8AC3E}">
        <p14:creationId xmlns:p14="http://schemas.microsoft.com/office/powerpoint/2010/main" val="1217162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3</a:t>
            </a:fld>
            <a:endParaRPr lang="zh-CN" altLang="en-US" smtClean="0"/>
          </a:p>
        </p:txBody>
      </p:sp>
    </p:spTree>
    <p:extLst>
      <p:ext uri="{BB962C8B-B14F-4D97-AF65-F5344CB8AC3E}">
        <p14:creationId xmlns:p14="http://schemas.microsoft.com/office/powerpoint/2010/main" val="2429942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560355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6</a:t>
            </a:fld>
            <a:endParaRPr lang="zh-CN" altLang="en-US" smtClean="0"/>
          </a:p>
        </p:txBody>
      </p:sp>
    </p:spTree>
    <p:extLst>
      <p:ext uri="{BB962C8B-B14F-4D97-AF65-F5344CB8AC3E}">
        <p14:creationId xmlns:p14="http://schemas.microsoft.com/office/powerpoint/2010/main" val="490900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10</a:t>
            </a:fld>
            <a:endParaRPr lang="zh-CN" altLang="en-US" smtClean="0"/>
          </a:p>
        </p:txBody>
      </p:sp>
    </p:spTree>
    <p:extLst>
      <p:ext uri="{BB962C8B-B14F-4D97-AF65-F5344CB8AC3E}">
        <p14:creationId xmlns:p14="http://schemas.microsoft.com/office/powerpoint/2010/main" val="1938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12</a:t>
            </a:fld>
            <a:endParaRPr lang="zh-CN" altLang="en-US" smtClean="0"/>
          </a:p>
        </p:txBody>
      </p:sp>
    </p:spTree>
    <p:extLst>
      <p:ext uri="{BB962C8B-B14F-4D97-AF65-F5344CB8AC3E}">
        <p14:creationId xmlns:p14="http://schemas.microsoft.com/office/powerpoint/2010/main" val="2201960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8CFCF1-7EDD-4F32-9DF3-55C89842ADBC}" type="slidenum">
              <a:rPr lang="zh-CN" altLang="en-US" smtClean="0"/>
              <a:t>13</a:t>
            </a:fld>
            <a:endParaRPr lang="zh-CN" altLang="en-US"/>
          </a:p>
        </p:txBody>
      </p:sp>
    </p:spTree>
    <p:extLst>
      <p:ext uri="{BB962C8B-B14F-4D97-AF65-F5344CB8AC3E}">
        <p14:creationId xmlns:p14="http://schemas.microsoft.com/office/powerpoint/2010/main" val="234460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119439D2-B12A-4059-9254-1646191E8F2C}" type="slidenum">
              <a:rPr lang="zh-CN" altLang="en-US" smtClean="0"/>
              <a:t>14</a:t>
            </a:fld>
            <a:endParaRPr lang="zh-CN" altLang="en-US" smtClean="0"/>
          </a:p>
        </p:txBody>
      </p:sp>
    </p:spTree>
    <p:extLst>
      <p:ext uri="{BB962C8B-B14F-4D97-AF65-F5344CB8AC3E}">
        <p14:creationId xmlns:p14="http://schemas.microsoft.com/office/powerpoint/2010/main" val="133385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7" name="任意多边形 106"/>
          <p:cNvSpPr/>
          <p:nvPr/>
        </p:nvSpPr>
        <p:spPr>
          <a:xfrm rot="5400000">
            <a:off x="266132" y="-293933"/>
            <a:ext cx="2835135" cy="3432192"/>
          </a:xfrm>
          <a:custGeom>
            <a:avLst/>
            <a:gdLst>
              <a:gd name="connsiteX0" fmla="*/ 0 w 2922419"/>
              <a:gd name="connsiteY0" fmla="*/ 1086556 h 3537857"/>
              <a:gd name="connsiteX1" fmla="*/ 0 w 2922419"/>
              <a:gd name="connsiteY1" fmla="*/ 0 h 3537857"/>
              <a:gd name="connsiteX2" fmla="*/ 2922419 w 2922419"/>
              <a:gd name="connsiteY2" fmla="*/ 3537857 h 3537857"/>
              <a:gd name="connsiteX3" fmla="*/ 2034657 w 2922419"/>
              <a:gd name="connsiteY3" fmla="*/ 3537857 h 3537857"/>
              <a:gd name="connsiteX4" fmla="*/ 0 w 2922419"/>
              <a:gd name="connsiteY4" fmla="*/ 1086556 h 3537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419" h="3537857">
                <a:moveTo>
                  <a:pt x="0" y="1086556"/>
                </a:moveTo>
                <a:lnTo>
                  <a:pt x="0" y="0"/>
                </a:lnTo>
                <a:lnTo>
                  <a:pt x="2922419" y="3537857"/>
                </a:lnTo>
                <a:lnTo>
                  <a:pt x="2034657" y="3537857"/>
                </a:lnTo>
                <a:lnTo>
                  <a:pt x="0" y="1086556"/>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rot="16200000" flipH="1">
            <a:off x="-316637" y="261409"/>
            <a:ext cx="3243671" cy="2730042"/>
          </a:xfrm>
          <a:custGeom>
            <a:avLst/>
            <a:gdLst>
              <a:gd name="connsiteX0" fmla="*/ 0 w 2945074"/>
              <a:gd name="connsiteY0" fmla="*/ 1837104 h 2478727"/>
              <a:gd name="connsiteX1" fmla="*/ 0 w 2945074"/>
              <a:gd name="connsiteY1" fmla="*/ 2478727 h 2478727"/>
              <a:gd name="connsiteX2" fmla="*/ 2034657 w 2945074"/>
              <a:gd name="connsiteY2" fmla="*/ 27426 h 2478727"/>
              <a:gd name="connsiteX3" fmla="*/ 2922419 w 2945074"/>
              <a:gd name="connsiteY3" fmla="*/ 27426 h 2478727"/>
              <a:gd name="connsiteX4" fmla="*/ 2945074 w 2945074"/>
              <a:gd name="connsiteY4" fmla="*/ 0 h 2478727"/>
              <a:gd name="connsiteX5" fmla="*/ 2057421 w 2945074"/>
              <a:gd name="connsiteY5" fmla="*/ 0 h 2478727"/>
              <a:gd name="connsiteX6" fmla="*/ 2034657 w 2945074"/>
              <a:gd name="connsiteY6" fmla="*/ 27425 h 2478727"/>
              <a:gd name="connsiteX7" fmla="*/ 1494870 w 2945074"/>
              <a:gd name="connsiteY7" fmla="*/ 27425 h 2478727"/>
              <a:gd name="connsiteX8" fmla="*/ 0 w 2945074"/>
              <a:gd name="connsiteY8" fmla="*/ 1837104 h 247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5074" h="2478727">
                <a:moveTo>
                  <a:pt x="0" y="1837104"/>
                </a:moveTo>
                <a:lnTo>
                  <a:pt x="0" y="2478727"/>
                </a:lnTo>
                <a:lnTo>
                  <a:pt x="2034657" y="27426"/>
                </a:lnTo>
                <a:lnTo>
                  <a:pt x="2922419" y="27426"/>
                </a:lnTo>
                <a:lnTo>
                  <a:pt x="2945074" y="0"/>
                </a:lnTo>
                <a:lnTo>
                  <a:pt x="2057421" y="0"/>
                </a:lnTo>
                <a:lnTo>
                  <a:pt x="2034657" y="27425"/>
                </a:lnTo>
                <a:lnTo>
                  <a:pt x="1494870" y="27425"/>
                </a:lnTo>
                <a:lnTo>
                  <a:pt x="0" y="1837104"/>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任意多边形 110"/>
          <p:cNvSpPr/>
          <p:nvPr/>
        </p:nvSpPr>
        <p:spPr>
          <a:xfrm rot="5400000">
            <a:off x="220606" y="1758728"/>
            <a:ext cx="2568589" cy="3043831"/>
          </a:xfrm>
          <a:custGeom>
            <a:avLst/>
            <a:gdLst>
              <a:gd name="connsiteX0" fmla="*/ 0 w 2568589"/>
              <a:gd name="connsiteY0" fmla="*/ 34956 h 3043831"/>
              <a:gd name="connsiteX1" fmla="*/ 42112 w 2568589"/>
              <a:gd name="connsiteY1" fmla="*/ 0 h 3043831"/>
              <a:gd name="connsiteX2" fmla="*/ 2568589 w 2568589"/>
              <a:gd name="connsiteY2" fmla="*/ 3043831 h 3043831"/>
              <a:gd name="connsiteX3" fmla="*/ 2497463 w 2568589"/>
              <a:gd name="connsiteY3" fmla="*/ 3043831 h 3043831"/>
              <a:gd name="connsiteX4" fmla="*/ 0 w 2568589"/>
              <a:gd name="connsiteY4" fmla="*/ 34956 h 304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589" h="3043831">
                <a:moveTo>
                  <a:pt x="0" y="34956"/>
                </a:moveTo>
                <a:lnTo>
                  <a:pt x="42112" y="0"/>
                </a:lnTo>
                <a:lnTo>
                  <a:pt x="2568589" y="3043831"/>
                </a:lnTo>
                <a:lnTo>
                  <a:pt x="2497463" y="3043831"/>
                </a:lnTo>
                <a:lnTo>
                  <a:pt x="0" y="34956"/>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rot="5400000">
            <a:off x="468282" y="-500676"/>
            <a:ext cx="4890069" cy="5891425"/>
          </a:xfrm>
          <a:custGeom>
            <a:avLst/>
            <a:gdLst>
              <a:gd name="connsiteX0" fmla="*/ 0 w 4890069"/>
              <a:gd name="connsiteY0" fmla="*/ 3434591 h 5891425"/>
              <a:gd name="connsiteX1" fmla="*/ 0 w 4890069"/>
              <a:gd name="connsiteY1" fmla="*/ 0 h 5891425"/>
              <a:gd name="connsiteX2" fmla="*/ 4890069 w 4890069"/>
              <a:gd name="connsiteY2" fmla="*/ 5891425 h 5891425"/>
              <a:gd name="connsiteX3" fmla="*/ 2927012 w 4890069"/>
              <a:gd name="connsiteY3" fmla="*/ 5891425 h 5891425"/>
              <a:gd name="connsiteX4" fmla="*/ 4593 w 4890069"/>
              <a:gd name="connsiteY4" fmla="*/ 2353568 h 5891425"/>
              <a:gd name="connsiteX5" fmla="*/ 4593 w 4890069"/>
              <a:gd name="connsiteY5" fmla="*/ 3440124 h 5891425"/>
              <a:gd name="connsiteX6" fmla="*/ 0 w 4890069"/>
              <a:gd name="connsiteY6" fmla="*/ 3434591 h 58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0069" h="5891425">
                <a:moveTo>
                  <a:pt x="0" y="3434591"/>
                </a:moveTo>
                <a:lnTo>
                  <a:pt x="0" y="0"/>
                </a:lnTo>
                <a:lnTo>
                  <a:pt x="4890069" y="5891425"/>
                </a:lnTo>
                <a:lnTo>
                  <a:pt x="2927012" y="5891425"/>
                </a:lnTo>
                <a:lnTo>
                  <a:pt x="4593" y="2353568"/>
                </a:lnTo>
                <a:lnTo>
                  <a:pt x="4593" y="3440124"/>
                </a:lnTo>
                <a:lnTo>
                  <a:pt x="0" y="3434591"/>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96"/>
          <p:cNvSpPr/>
          <p:nvPr/>
        </p:nvSpPr>
        <p:spPr>
          <a:xfrm rot="5400000">
            <a:off x="101907" y="3030559"/>
            <a:ext cx="2575993" cy="2844602"/>
          </a:xfrm>
          <a:custGeom>
            <a:avLst/>
            <a:gdLst>
              <a:gd name="connsiteX0" fmla="*/ 0 w 2575993"/>
              <a:gd name="connsiteY0" fmla="*/ 562449 h 2844602"/>
              <a:gd name="connsiteX1" fmla="*/ 158363 w 2575993"/>
              <a:gd name="connsiteY1" fmla="*/ 0 h 2844602"/>
              <a:gd name="connsiteX2" fmla="*/ 2575993 w 2575993"/>
              <a:gd name="connsiteY2" fmla="*/ 2844602 h 2844602"/>
              <a:gd name="connsiteX3" fmla="*/ 1939604 w 2575993"/>
              <a:gd name="connsiteY3" fmla="*/ 2844602 h 2844602"/>
              <a:gd name="connsiteX4" fmla="*/ 0 w 2575993"/>
              <a:gd name="connsiteY4" fmla="*/ 562449 h 2844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993" h="2844602">
                <a:moveTo>
                  <a:pt x="0" y="562449"/>
                </a:moveTo>
                <a:lnTo>
                  <a:pt x="158363" y="0"/>
                </a:lnTo>
                <a:lnTo>
                  <a:pt x="2575993" y="2844602"/>
                </a:lnTo>
                <a:lnTo>
                  <a:pt x="1939604" y="2844602"/>
                </a:lnTo>
                <a:lnTo>
                  <a:pt x="0" y="562449"/>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86"/>
          <p:cNvSpPr/>
          <p:nvPr/>
        </p:nvSpPr>
        <p:spPr>
          <a:xfrm rot="5400000">
            <a:off x="115394" y="-147791"/>
            <a:ext cx="1443470" cy="1739055"/>
          </a:xfrm>
          <a:custGeom>
            <a:avLst/>
            <a:gdLst>
              <a:gd name="connsiteX0" fmla="*/ 0 w 1443470"/>
              <a:gd name="connsiteY0" fmla="*/ 353826 h 1739055"/>
              <a:gd name="connsiteX1" fmla="*/ 0 w 1443470"/>
              <a:gd name="connsiteY1" fmla="*/ 0 h 1739055"/>
              <a:gd name="connsiteX2" fmla="*/ 1443470 w 1443470"/>
              <a:gd name="connsiteY2" fmla="*/ 1739055 h 1739055"/>
              <a:gd name="connsiteX3" fmla="*/ 1149783 w 1443470"/>
              <a:gd name="connsiteY3" fmla="*/ 1739055 h 1739055"/>
              <a:gd name="connsiteX4" fmla="*/ 0 w 1443470"/>
              <a:gd name="connsiteY4" fmla="*/ 353826 h 173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470" h="1739055">
                <a:moveTo>
                  <a:pt x="0" y="353826"/>
                </a:moveTo>
                <a:lnTo>
                  <a:pt x="0" y="0"/>
                </a:lnTo>
                <a:lnTo>
                  <a:pt x="1443470" y="1739055"/>
                </a:lnTo>
                <a:lnTo>
                  <a:pt x="1149783" y="1739055"/>
                </a:lnTo>
                <a:lnTo>
                  <a:pt x="0" y="35382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rot="10800000">
            <a:off x="2670218" y="4593"/>
            <a:ext cx="2131180" cy="1258957"/>
          </a:xfrm>
          <a:custGeom>
            <a:avLst/>
            <a:gdLst>
              <a:gd name="connsiteX0" fmla="*/ 776237 w 2131180"/>
              <a:gd name="connsiteY0" fmla="*/ 1258957 h 1258957"/>
              <a:gd name="connsiteX1" fmla="*/ 0 w 2131180"/>
              <a:gd name="connsiteY1" fmla="*/ 1258957 h 1258957"/>
              <a:gd name="connsiteX2" fmla="*/ 1573679 w 2131180"/>
              <a:gd name="connsiteY2" fmla="*/ 0 h 1258957"/>
              <a:gd name="connsiteX3" fmla="*/ 2131180 w 2131180"/>
              <a:gd name="connsiteY3" fmla="*/ 174991 h 1258957"/>
              <a:gd name="connsiteX4" fmla="*/ 776237 w 2131180"/>
              <a:gd name="connsiteY4" fmla="*/ 1258957 h 12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180" h="1258957">
                <a:moveTo>
                  <a:pt x="776237" y="1258957"/>
                </a:moveTo>
                <a:lnTo>
                  <a:pt x="0" y="1258957"/>
                </a:lnTo>
                <a:lnTo>
                  <a:pt x="1573679" y="0"/>
                </a:lnTo>
                <a:lnTo>
                  <a:pt x="2131180" y="174991"/>
                </a:lnTo>
                <a:lnTo>
                  <a:pt x="776237" y="1258957"/>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nvPr>
        </p:nvSpPr>
        <p:spPr>
          <a:xfrm>
            <a:off x="4010386" y="1443471"/>
            <a:ext cx="7410453" cy="2059569"/>
          </a:xfrm>
        </p:spPr>
        <p:txBody>
          <a:bodyPr anchor="b">
            <a:normAutofit/>
          </a:bodyPr>
          <a:lstStyle>
            <a:lvl1pPr algn="ctr">
              <a:defRPr sz="6000">
                <a:solidFill>
                  <a:schemeClr val="bg1"/>
                </a:solidFill>
              </a:defRPr>
            </a:lvl1pPr>
          </a:lstStyle>
          <a:p>
            <a:r>
              <a:rPr lang="zh-CN" altLang="en-US" dirty="0" smtClean="0"/>
              <a:t>编辑标题</a:t>
            </a:r>
            <a:endParaRPr lang="zh-CN" altLang="en-US" dirty="0"/>
          </a:p>
        </p:txBody>
      </p:sp>
      <p:sp>
        <p:nvSpPr>
          <p:cNvPr id="3" name="副标题 2"/>
          <p:cNvSpPr>
            <a:spLocks noGrp="1"/>
          </p:cNvSpPr>
          <p:nvPr>
            <p:ph type="subTitle" idx="1"/>
          </p:nvPr>
        </p:nvSpPr>
        <p:spPr>
          <a:xfrm>
            <a:off x="4010386" y="3706648"/>
            <a:ext cx="7410452" cy="1655762"/>
          </a:xfrm>
        </p:spPr>
        <p:txBody>
          <a:bodyPr>
            <a:normAutofit/>
          </a:bodyPr>
          <a:lstStyle>
            <a:lvl1pPr marL="0" indent="0" algn="ctr">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normAutofit/>
          </a:bodyPr>
          <a:lstStyle/>
          <a:p>
            <a:fld id="{5D7A3E4A-F0D2-4563-B837-F317C08F17EA}" type="datetime1">
              <a:rPr lang="zh-CN" altLang="en-US" smtClean="0"/>
              <a:t>2018/10/25</a:t>
            </a:fld>
            <a:endParaRPr lang="zh-CN" altLang="en-US" dirty="0"/>
          </a:p>
        </p:txBody>
      </p:sp>
      <p:sp>
        <p:nvSpPr>
          <p:cNvPr id="5" name="页脚占位符 4"/>
          <p:cNvSpPr>
            <a:spLocks noGrp="1"/>
          </p:cNvSpPr>
          <p:nvPr>
            <p:ph type="ftr" sz="quarter" idx="11"/>
          </p:nvPr>
        </p:nvSpPr>
        <p:spPr/>
        <p:txBody>
          <a:bodyPr>
            <a:normAutofit/>
          </a:bodyPr>
          <a:lstStyle/>
          <a:p>
            <a:endParaRPr lang="zh-CN" altLang="en-US" dirty="0"/>
          </a:p>
        </p:txBody>
      </p:sp>
      <p:sp>
        <p:nvSpPr>
          <p:cNvPr id="6" name="灯片编号占位符 5"/>
          <p:cNvSpPr>
            <a:spLocks noGrp="1"/>
          </p:cNvSpPr>
          <p:nvPr>
            <p:ph type="sldNum" sz="quarter" idx="12"/>
          </p:nvPr>
        </p:nvSpPr>
        <p:spPr/>
        <p:txBody>
          <a:bodyPr>
            <a:normAutofit/>
          </a:bodyPr>
          <a:lstStyle/>
          <a:p>
            <a:fld id="{1417F312-AE95-46C5-991C-3338A804F0A2}" type="slidenum">
              <a:rPr lang="zh-CN" altLang="en-US" smtClean="0"/>
              <a:t>‹#›</a:t>
            </a:fld>
            <a:endParaRPr lang="zh-CN" altLang="en-US" dirty="0"/>
          </a:p>
        </p:txBody>
      </p:sp>
      <p:sp>
        <p:nvSpPr>
          <p:cNvPr id="16" name="菱形 15"/>
          <p:cNvSpPr/>
          <p:nvPr/>
        </p:nvSpPr>
        <p:spPr>
          <a:xfrm rot="254873">
            <a:off x="4444898" y="551681"/>
            <a:ext cx="691341" cy="691341"/>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5826315" y="1"/>
            <a:ext cx="1000878" cy="798311"/>
          </a:xfrm>
          <a:custGeom>
            <a:avLst/>
            <a:gdLst>
              <a:gd name="connsiteX0" fmla="*/ 302587 w 1000878"/>
              <a:gd name="connsiteY0" fmla="*/ 0 h 798311"/>
              <a:gd name="connsiteX1" fmla="*/ 712450 w 1000878"/>
              <a:gd name="connsiteY1" fmla="*/ 0 h 798311"/>
              <a:gd name="connsiteX2" fmla="*/ 1000878 w 1000878"/>
              <a:gd name="connsiteY2" fmla="*/ 335992 h 798311"/>
              <a:gd name="connsiteX3" fmla="*/ 462319 w 1000878"/>
              <a:gd name="connsiteY3" fmla="*/ 798311 h 798311"/>
              <a:gd name="connsiteX4" fmla="*/ 0 w 1000878"/>
              <a:gd name="connsiteY4" fmla="*/ 259752 h 798311"/>
              <a:gd name="connsiteX5" fmla="*/ 302587 w 1000878"/>
              <a:gd name="connsiteY5" fmla="*/ 0 h 79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878" h="798311">
                <a:moveTo>
                  <a:pt x="302587" y="0"/>
                </a:moveTo>
                <a:lnTo>
                  <a:pt x="712450" y="0"/>
                </a:lnTo>
                <a:lnTo>
                  <a:pt x="1000878" y="335992"/>
                </a:lnTo>
                <a:lnTo>
                  <a:pt x="462319" y="798311"/>
                </a:lnTo>
                <a:lnTo>
                  <a:pt x="0" y="259752"/>
                </a:lnTo>
                <a:lnTo>
                  <a:pt x="302587"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0" name="直接连接符 119"/>
          <p:cNvCxnSpPr/>
          <p:nvPr/>
        </p:nvCxnSpPr>
        <p:spPr>
          <a:xfrm>
            <a:off x="4010386" y="3595323"/>
            <a:ext cx="741045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任意多边形 7"/>
          <p:cNvSpPr/>
          <p:nvPr/>
        </p:nvSpPr>
        <p:spPr>
          <a:xfrm rot="5400000">
            <a:off x="132583" y="-132583"/>
            <a:ext cx="1378031" cy="1643200"/>
          </a:xfrm>
          <a:custGeom>
            <a:avLst/>
            <a:gdLst>
              <a:gd name="connsiteX0" fmla="*/ 0 w 4890069"/>
              <a:gd name="connsiteY0" fmla="*/ 3434591 h 5891425"/>
              <a:gd name="connsiteX1" fmla="*/ 0 w 4890069"/>
              <a:gd name="connsiteY1" fmla="*/ 0 h 5891425"/>
              <a:gd name="connsiteX2" fmla="*/ 4890069 w 4890069"/>
              <a:gd name="connsiteY2" fmla="*/ 5891425 h 5891425"/>
              <a:gd name="connsiteX3" fmla="*/ 2927012 w 4890069"/>
              <a:gd name="connsiteY3" fmla="*/ 5891425 h 5891425"/>
              <a:gd name="connsiteX4" fmla="*/ 4593 w 4890069"/>
              <a:gd name="connsiteY4" fmla="*/ 2353568 h 5891425"/>
              <a:gd name="connsiteX5" fmla="*/ 4593 w 4890069"/>
              <a:gd name="connsiteY5" fmla="*/ 3440124 h 5891425"/>
              <a:gd name="connsiteX6" fmla="*/ 0 w 4890069"/>
              <a:gd name="connsiteY6" fmla="*/ 3434591 h 58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0069" h="5891425">
                <a:moveTo>
                  <a:pt x="0" y="3434591"/>
                </a:moveTo>
                <a:lnTo>
                  <a:pt x="0" y="0"/>
                </a:lnTo>
                <a:lnTo>
                  <a:pt x="4890069" y="5891425"/>
                </a:lnTo>
                <a:lnTo>
                  <a:pt x="2927012" y="5891425"/>
                </a:lnTo>
                <a:lnTo>
                  <a:pt x="4593" y="2353568"/>
                </a:lnTo>
                <a:lnTo>
                  <a:pt x="4593" y="3440124"/>
                </a:lnTo>
                <a:lnTo>
                  <a:pt x="0" y="3434591"/>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5400000">
            <a:off x="63055" y="323413"/>
            <a:ext cx="773574" cy="899689"/>
          </a:xfrm>
          <a:custGeom>
            <a:avLst/>
            <a:gdLst>
              <a:gd name="connsiteX0" fmla="*/ 0 w 2568589"/>
              <a:gd name="connsiteY0" fmla="*/ 34956 h 3043831"/>
              <a:gd name="connsiteX1" fmla="*/ 42112 w 2568589"/>
              <a:gd name="connsiteY1" fmla="*/ 0 h 3043831"/>
              <a:gd name="connsiteX2" fmla="*/ 2568589 w 2568589"/>
              <a:gd name="connsiteY2" fmla="*/ 3043831 h 3043831"/>
              <a:gd name="connsiteX3" fmla="*/ 2497463 w 2568589"/>
              <a:gd name="connsiteY3" fmla="*/ 3043831 h 3043831"/>
              <a:gd name="connsiteX4" fmla="*/ 0 w 2568589"/>
              <a:gd name="connsiteY4" fmla="*/ 34956 h 304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589" h="3043831">
                <a:moveTo>
                  <a:pt x="0" y="34956"/>
                </a:moveTo>
                <a:lnTo>
                  <a:pt x="42112" y="0"/>
                </a:lnTo>
                <a:lnTo>
                  <a:pt x="2568589" y="3043831"/>
                </a:lnTo>
                <a:lnTo>
                  <a:pt x="2497463" y="3043831"/>
                </a:lnTo>
                <a:lnTo>
                  <a:pt x="0" y="34956"/>
                </a:lnTo>
                <a:close/>
              </a:path>
            </a:pathLst>
          </a:cu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5400000">
            <a:off x="59952" y="-69357"/>
            <a:ext cx="677414" cy="816130"/>
          </a:xfrm>
          <a:custGeom>
            <a:avLst/>
            <a:gdLst>
              <a:gd name="connsiteX0" fmla="*/ 0 w 1443470"/>
              <a:gd name="connsiteY0" fmla="*/ 353826 h 1739055"/>
              <a:gd name="connsiteX1" fmla="*/ 0 w 1443470"/>
              <a:gd name="connsiteY1" fmla="*/ 0 h 1739055"/>
              <a:gd name="connsiteX2" fmla="*/ 1443470 w 1443470"/>
              <a:gd name="connsiteY2" fmla="*/ 1739055 h 1739055"/>
              <a:gd name="connsiteX3" fmla="*/ 1149783 w 1443470"/>
              <a:gd name="connsiteY3" fmla="*/ 1739055 h 1739055"/>
              <a:gd name="connsiteX4" fmla="*/ 0 w 1443470"/>
              <a:gd name="connsiteY4" fmla="*/ 353826 h 173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470" h="1739055">
                <a:moveTo>
                  <a:pt x="0" y="353826"/>
                </a:moveTo>
                <a:lnTo>
                  <a:pt x="0" y="0"/>
                </a:lnTo>
                <a:lnTo>
                  <a:pt x="1443470" y="1739055"/>
                </a:lnTo>
                <a:lnTo>
                  <a:pt x="1149783" y="1739055"/>
                </a:lnTo>
                <a:lnTo>
                  <a:pt x="0" y="353826"/>
                </a:lnTo>
                <a:close/>
              </a:path>
            </a:pathLst>
          </a:cu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5400000">
            <a:off x="20832" y="854018"/>
            <a:ext cx="725920" cy="801614"/>
          </a:xfrm>
          <a:custGeom>
            <a:avLst/>
            <a:gdLst>
              <a:gd name="connsiteX0" fmla="*/ 0 w 2575993"/>
              <a:gd name="connsiteY0" fmla="*/ 562449 h 2844602"/>
              <a:gd name="connsiteX1" fmla="*/ 158363 w 2575993"/>
              <a:gd name="connsiteY1" fmla="*/ 0 h 2844602"/>
              <a:gd name="connsiteX2" fmla="*/ 2575993 w 2575993"/>
              <a:gd name="connsiteY2" fmla="*/ 2844602 h 2844602"/>
              <a:gd name="connsiteX3" fmla="*/ 1939604 w 2575993"/>
              <a:gd name="connsiteY3" fmla="*/ 2844602 h 2844602"/>
              <a:gd name="connsiteX4" fmla="*/ 0 w 2575993"/>
              <a:gd name="connsiteY4" fmla="*/ 562449 h 2844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993" h="2844602">
                <a:moveTo>
                  <a:pt x="0" y="562449"/>
                </a:moveTo>
                <a:lnTo>
                  <a:pt x="158363" y="0"/>
                </a:lnTo>
                <a:lnTo>
                  <a:pt x="2575993" y="2844602"/>
                </a:lnTo>
                <a:lnTo>
                  <a:pt x="1939604" y="2844602"/>
                </a:lnTo>
                <a:lnTo>
                  <a:pt x="0" y="5624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10800000">
            <a:off x="744587" y="1295"/>
            <a:ext cx="600570" cy="354777"/>
          </a:xfrm>
          <a:custGeom>
            <a:avLst/>
            <a:gdLst>
              <a:gd name="connsiteX0" fmla="*/ 776237 w 2131180"/>
              <a:gd name="connsiteY0" fmla="*/ 1258957 h 1258957"/>
              <a:gd name="connsiteX1" fmla="*/ 0 w 2131180"/>
              <a:gd name="connsiteY1" fmla="*/ 1258957 h 1258957"/>
              <a:gd name="connsiteX2" fmla="*/ 1573679 w 2131180"/>
              <a:gd name="connsiteY2" fmla="*/ 0 h 1258957"/>
              <a:gd name="connsiteX3" fmla="*/ 2131180 w 2131180"/>
              <a:gd name="connsiteY3" fmla="*/ 174991 h 1258957"/>
              <a:gd name="connsiteX4" fmla="*/ 776237 w 2131180"/>
              <a:gd name="connsiteY4" fmla="*/ 1258957 h 12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180" h="1258957">
                <a:moveTo>
                  <a:pt x="776237" y="1258957"/>
                </a:moveTo>
                <a:lnTo>
                  <a:pt x="0" y="1258957"/>
                </a:lnTo>
                <a:lnTo>
                  <a:pt x="1573679" y="0"/>
                </a:lnTo>
                <a:lnTo>
                  <a:pt x="2131180" y="174991"/>
                </a:lnTo>
                <a:lnTo>
                  <a:pt x="776237" y="12589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9787" y="457200"/>
            <a:ext cx="4165200" cy="1600200"/>
          </a:xfrm>
        </p:spPr>
        <p:txBody>
          <a:bodyPr anchor="t" anchorCtr="0"/>
          <a:lstStyle>
            <a:lvl1pPr>
              <a:defRPr sz="3200"/>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normAutofit/>
          </a:bodyPr>
          <a:lstStyle/>
          <a:p>
            <a:fld id="{D154AF71-6FD8-4098-B97A-C91216670D39}" type="datetime1">
              <a:rPr lang="zh-CN" altLang="en-US" smtClean="0"/>
              <a:t>2018/10/25</a:t>
            </a:fld>
            <a:endParaRPr lang="zh-CN" altLang="en-US" dirty="0"/>
          </a:p>
        </p:txBody>
      </p:sp>
      <p:sp>
        <p:nvSpPr>
          <p:cNvPr id="6" name="页脚占位符 5"/>
          <p:cNvSpPr>
            <a:spLocks noGrp="1"/>
          </p:cNvSpPr>
          <p:nvPr>
            <p:ph type="ftr" sz="quarter" idx="11"/>
          </p:nvPr>
        </p:nvSpPr>
        <p:spPr/>
        <p:txBody>
          <a:bodyPr>
            <a:normAutofit/>
          </a:bodyPr>
          <a:lstStyle/>
          <a:p>
            <a:endParaRPr lang="zh-CN" altLang="en-US" dirty="0"/>
          </a:p>
        </p:txBody>
      </p:sp>
      <p:sp>
        <p:nvSpPr>
          <p:cNvPr id="7" name="灯片编号占位符 6"/>
          <p:cNvSpPr>
            <a:spLocks noGrp="1"/>
          </p:cNvSpPr>
          <p:nvPr>
            <p:ph type="sldNum" sz="quarter" idx="12"/>
          </p:nvPr>
        </p:nvSpPr>
        <p:spPr/>
        <p:txBody>
          <a:bodyPr>
            <a:normAutofit/>
          </a:bodyPr>
          <a:lstStyle/>
          <a:p>
            <a:fld id="{FABC47A4-756D-490B-A52F-7D9E2C9FC05F}"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119360" y="365125"/>
            <a:ext cx="1234440" cy="5811838"/>
          </a:xfrm>
        </p:spPr>
        <p:txBody>
          <a:bodyPr vert="eaVert">
            <a:normAutofit/>
          </a:bodyPr>
          <a:lstStyle>
            <a:lvl1pPr algn="ctr">
              <a:defRPr sz="36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838200" y="365125"/>
            <a:ext cx="9159240" cy="5811838"/>
          </a:xfrm>
        </p:spPr>
        <p:txBody>
          <a:bodyPr vert="eaVert"/>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normAutofit/>
          </a:bodyPr>
          <a:lstStyle/>
          <a:p>
            <a:fld id="{9F959DCC-6B1C-4637-8045-7781F8C30268}" type="datetime1">
              <a:rPr lang="zh-CN" altLang="en-US" smtClean="0"/>
              <a:t>2018/10/25</a:t>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D452BF20-362C-4294-AFD9-C5328724C70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normAutofit/>
          </a:bodyPr>
          <a:lstStyle/>
          <a:p>
            <a:fld id="{75706834-C9D6-4E43-BE47-BF39EA11A2A0}" type="datetime1">
              <a:rPr lang="zh-CN" altLang="en-US" smtClean="0"/>
              <a:t>2018/10/25</a:t>
            </a:fld>
            <a:endParaRPr lang="zh-CN" altLang="en-US" dirty="0"/>
          </a:p>
        </p:txBody>
      </p:sp>
      <p:sp>
        <p:nvSpPr>
          <p:cNvPr id="4" name="页脚占位符 3"/>
          <p:cNvSpPr>
            <a:spLocks noGrp="1"/>
          </p:cNvSpPr>
          <p:nvPr>
            <p:ph type="ftr" sz="quarter" idx="11"/>
          </p:nvPr>
        </p:nvSpPr>
        <p:spPr/>
        <p:txBody>
          <a:bodyPr>
            <a:normAutofit/>
          </a:bodyPr>
          <a:lstStyle/>
          <a:p>
            <a:endParaRPr lang="zh-CN" altLang="en-US"/>
          </a:p>
        </p:txBody>
      </p:sp>
      <p:sp>
        <p:nvSpPr>
          <p:cNvPr id="5" name="灯片编号占位符 4"/>
          <p:cNvSpPr>
            <a:spLocks noGrp="1"/>
          </p:cNvSpPr>
          <p:nvPr>
            <p:ph type="sldNum" sz="quarter" idx="12"/>
          </p:nvPr>
        </p:nvSpPr>
        <p:spPr/>
        <p:txBody>
          <a:bodyPr>
            <a:normAutofit/>
          </a:bodyPr>
          <a:lstStyle/>
          <a:p>
            <a:fld id="{D452BF20-362C-4294-AFD9-C5328724C70E}" type="slidenum">
              <a:rPr lang="zh-CN" altLang="en-US" smtClean="0"/>
              <a:t>‹#›</a:t>
            </a:fld>
            <a:endParaRPr lang="zh-CN" altLang="en-US"/>
          </a:p>
        </p:txBody>
      </p:sp>
      <p:sp>
        <p:nvSpPr>
          <p:cNvPr id="7" name="内容占位符 6"/>
          <p:cNvSpPr>
            <a:spLocks noGrp="1"/>
          </p:cNvSpPr>
          <p:nvPr>
            <p:ph sz="quarter" idx="13"/>
          </p:nvPr>
        </p:nvSpPr>
        <p:spPr>
          <a:xfrm>
            <a:off x="838200" y="419100"/>
            <a:ext cx="10515600" cy="5715000"/>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C5ED2F6-BE89-46F9-9852-CD5BC40E539A}" type="datetime1">
              <a:rPr lang="zh-CN" altLang="en-US" smtClean="0"/>
              <a:t>2018/10/25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3E9C9A6-8A0F-4C73-967C-F6A341A9077D}" type="datetime1">
              <a:rPr lang="zh-CN" altLang="en-US" smtClean="0"/>
              <a:t>2018/10/25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9156AE2-5638-4072-8901-BEA625D59053}" type="datetime1">
              <a:rPr lang="zh-CN" altLang="en-US" smtClean="0"/>
              <a:t>2018/10/25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B91A43B-EAE5-44E9-86EB-E62FD16183FF}" type="datetime1">
              <a:rPr lang="zh-CN" altLang="en-US" smtClean="0"/>
              <a:t>2018/10/25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FB79D4F-7C67-4E38-9344-49379D79ED6C}" type="datetime1">
              <a:rPr lang="zh-CN" altLang="en-US" smtClean="0"/>
              <a:t>2018/10/25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D521E32-205C-4625-A2B6-6456F98534AD}" type="datetime1">
              <a:rPr lang="zh-CN" altLang="en-US" smtClean="0"/>
              <a:t>2018/10/25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A894C0-05B3-4AA5-A34E-8D692D2868AB}" type="datetime1">
              <a:rPr lang="zh-CN" altLang="en-US" smtClean="0"/>
              <a:t>2018/10/25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39252" y="365125"/>
            <a:ext cx="10114547" cy="1325563"/>
          </a:xfrm>
        </p:spPr>
        <p:txBody>
          <a:bodyPr>
            <a:normAutofit/>
          </a:bodyPr>
          <a:lstStyle>
            <a:lvl1pPr>
              <a:defRPr sz="40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1239252" y="1825625"/>
            <a:ext cx="10114548" cy="4351338"/>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normAutofit/>
          </a:bodyPr>
          <a:lstStyle/>
          <a:p>
            <a:fld id="{52201108-B0B8-4135-9850-3BE2F3FDF4C4}" type="datetime1">
              <a:rPr lang="zh-CN" altLang="en-US" smtClean="0"/>
              <a:t>2018/10/25</a:t>
            </a:fld>
            <a:endParaRPr lang="zh-CN" altLang="en-US" dirty="0"/>
          </a:p>
        </p:txBody>
      </p:sp>
      <p:sp>
        <p:nvSpPr>
          <p:cNvPr id="5" name="页脚占位符 4"/>
          <p:cNvSpPr>
            <a:spLocks noGrp="1"/>
          </p:cNvSpPr>
          <p:nvPr>
            <p:ph type="ftr" sz="quarter" idx="11"/>
          </p:nvPr>
        </p:nvSpPr>
        <p:spPr/>
        <p:txBody>
          <a:bodyPr>
            <a:normAutofit/>
          </a:bodyPr>
          <a:lstStyle/>
          <a:p>
            <a:endParaRPr lang="zh-CN" altLang="en-US" dirty="0"/>
          </a:p>
        </p:txBody>
      </p:sp>
      <p:sp>
        <p:nvSpPr>
          <p:cNvPr id="6" name="灯片编号占位符 5"/>
          <p:cNvSpPr>
            <a:spLocks noGrp="1"/>
          </p:cNvSpPr>
          <p:nvPr>
            <p:ph type="sldNum" sz="quarter" idx="12"/>
          </p:nvPr>
        </p:nvSpPr>
        <p:spPr/>
        <p:txBody>
          <a:bodyPr>
            <a:normAutofit/>
          </a:bodyPr>
          <a:lstStyle/>
          <a:p>
            <a:fld id="{D452BF20-362C-4294-AFD9-C5328724C70E}" type="slidenum">
              <a:rPr lang="zh-CN" altLang="en-US" smtClean="0"/>
              <a:t>‹#›</a:t>
            </a:fld>
            <a:endParaRPr lang="zh-CN" altLang="en-US" dirty="0"/>
          </a:p>
        </p:txBody>
      </p:sp>
      <p:sp>
        <p:nvSpPr>
          <p:cNvPr id="7" name="任意多边形 6"/>
          <p:cNvSpPr/>
          <p:nvPr/>
        </p:nvSpPr>
        <p:spPr>
          <a:xfrm rot="5400000">
            <a:off x="132583" y="-132583"/>
            <a:ext cx="1378031" cy="1643200"/>
          </a:xfrm>
          <a:custGeom>
            <a:avLst/>
            <a:gdLst>
              <a:gd name="connsiteX0" fmla="*/ 0 w 4890069"/>
              <a:gd name="connsiteY0" fmla="*/ 3434591 h 5891425"/>
              <a:gd name="connsiteX1" fmla="*/ 0 w 4890069"/>
              <a:gd name="connsiteY1" fmla="*/ 0 h 5891425"/>
              <a:gd name="connsiteX2" fmla="*/ 4890069 w 4890069"/>
              <a:gd name="connsiteY2" fmla="*/ 5891425 h 5891425"/>
              <a:gd name="connsiteX3" fmla="*/ 2927012 w 4890069"/>
              <a:gd name="connsiteY3" fmla="*/ 5891425 h 5891425"/>
              <a:gd name="connsiteX4" fmla="*/ 4593 w 4890069"/>
              <a:gd name="connsiteY4" fmla="*/ 2353568 h 5891425"/>
              <a:gd name="connsiteX5" fmla="*/ 4593 w 4890069"/>
              <a:gd name="connsiteY5" fmla="*/ 3440124 h 5891425"/>
              <a:gd name="connsiteX6" fmla="*/ 0 w 4890069"/>
              <a:gd name="connsiteY6" fmla="*/ 3434591 h 58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0069" h="5891425">
                <a:moveTo>
                  <a:pt x="0" y="3434591"/>
                </a:moveTo>
                <a:lnTo>
                  <a:pt x="0" y="0"/>
                </a:lnTo>
                <a:lnTo>
                  <a:pt x="4890069" y="5891425"/>
                </a:lnTo>
                <a:lnTo>
                  <a:pt x="2927012" y="5891425"/>
                </a:lnTo>
                <a:lnTo>
                  <a:pt x="4593" y="2353568"/>
                </a:lnTo>
                <a:lnTo>
                  <a:pt x="4593" y="3440124"/>
                </a:lnTo>
                <a:lnTo>
                  <a:pt x="0" y="3434591"/>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5400000">
            <a:off x="63055" y="323413"/>
            <a:ext cx="773574" cy="899689"/>
          </a:xfrm>
          <a:custGeom>
            <a:avLst/>
            <a:gdLst>
              <a:gd name="connsiteX0" fmla="*/ 0 w 2568589"/>
              <a:gd name="connsiteY0" fmla="*/ 34956 h 3043831"/>
              <a:gd name="connsiteX1" fmla="*/ 42112 w 2568589"/>
              <a:gd name="connsiteY1" fmla="*/ 0 h 3043831"/>
              <a:gd name="connsiteX2" fmla="*/ 2568589 w 2568589"/>
              <a:gd name="connsiteY2" fmla="*/ 3043831 h 3043831"/>
              <a:gd name="connsiteX3" fmla="*/ 2497463 w 2568589"/>
              <a:gd name="connsiteY3" fmla="*/ 3043831 h 3043831"/>
              <a:gd name="connsiteX4" fmla="*/ 0 w 2568589"/>
              <a:gd name="connsiteY4" fmla="*/ 34956 h 304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589" h="3043831">
                <a:moveTo>
                  <a:pt x="0" y="34956"/>
                </a:moveTo>
                <a:lnTo>
                  <a:pt x="42112" y="0"/>
                </a:lnTo>
                <a:lnTo>
                  <a:pt x="2568589" y="3043831"/>
                </a:lnTo>
                <a:lnTo>
                  <a:pt x="2497463" y="3043831"/>
                </a:lnTo>
                <a:lnTo>
                  <a:pt x="0" y="34956"/>
                </a:lnTo>
                <a:close/>
              </a:path>
            </a:pathLst>
          </a:cu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5400000">
            <a:off x="59952" y="-69357"/>
            <a:ext cx="677414" cy="816130"/>
          </a:xfrm>
          <a:custGeom>
            <a:avLst/>
            <a:gdLst>
              <a:gd name="connsiteX0" fmla="*/ 0 w 1443470"/>
              <a:gd name="connsiteY0" fmla="*/ 353826 h 1739055"/>
              <a:gd name="connsiteX1" fmla="*/ 0 w 1443470"/>
              <a:gd name="connsiteY1" fmla="*/ 0 h 1739055"/>
              <a:gd name="connsiteX2" fmla="*/ 1443470 w 1443470"/>
              <a:gd name="connsiteY2" fmla="*/ 1739055 h 1739055"/>
              <a:gd name="connsiteX3" fmla="*/ 1149783 w 1443470"/>
              <a:gd name="connsiteY3" fmla="*/ 1739055 h 1739055"/>
              <a:gd name="connsiteX4" fmla="*/ 0 w 1443470"/>
              <a:gd name="connsiteY4" fmla="*/ 353826 h 173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470" h="1739055">
                <a:moveTo>
                  <a:pt x="0" y="353826"/>
                </a:moveTo>
                <a:lnTo>
                  <a:pt x="0" y="0"/>
                </a:lnTo>
                <a:lnTo>
                  <a:pt x="1443470" y="1739055"/>
                </a:lnTo>
                <a:lnTo>
                  <a:pt x="1149783" y="1739055"/>
                </a:lnTo>
                <a:lnTo>
                  <a:pt x="0" y="353826"/>
                </a:lnTo>
                <a:close/>
              </a:path>
            </a:pathLst>
          </a:cu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5400000">
            <a:off x="20832" y="854018"/>
            <a:ext cx="725920" cy="801614"/>
          </a:xfrm>
          <a:custGeom>
            <a:avLst/>
            <a:gdLst>
              <a:gd name="connsiteX0" fmla="*/ 0 w 2575993"/>
              <a:gd name="connsiteY0" fmla="*/ 562449 h 2844602"/>
              <a:gd name="connsiteX1" fmla="*/ 158363 w 2575993"/>
              <a:gd name="connsiteY1" fmla="*/ 0 h 2844602"/>
              <a:gd name="connsiteX2" fmla="*/ 2575993 w 2575993"/>
              <a:gd name="connsiteY2" fmla="*/ 2844602 h 2844602"/>
              <a:gd name="connsiteX3" fmla="*/ 1939604 w 2575993"/>
              <a:gd name="connsiteY3" fmla="*/ 2844602 h 2844602"/>
              <a:gd name="connsiteX4" fmla="*/ 0 w 2575993"/>
              <a:gd name="connsiteY4" fmla="*/ 562449 h 2844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993" h="2844602">
                <a:moveTo>
                  <a:pt x="0" y="562449"/>
                </a:moveTo>
                <a:lnTo>
                  <a:pt x="158363" y="0"/>
                </a:lnTo>
                <a:lnTo>
                  <a:pt x="2575993" y="2844602"/>
                </a:lnTo>
                <a:lnTo>
                  <a:pt x="1939604" y="2844602"/>
                </a:lnTo>
                <a:lnTo>
                  <a:pt x="0" y="5624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0800000">
            <a:off x="744587" y="1295"/>
            <a:ext cx="600570" cy="354777"/>
          </a:xfrm>
          <a:custGeom>
            <a:avLst/>
            <a:gdLst>
              <a:gd name="connsiteX0" fmla="*/ 776237 w 2131180"/>
              <a:gd name="connsiteY0" fmla="*/ 1258957 h 1258957"/>
              <a:gd name="connsiteX1" fmla="*/ 0 w 2131180"/>
              <a:gd name="connsiteY1" fmla="*/ 1258957 h 1258957"/>
              <a:gd name="connsiteX2" fmla="*/ 1573679 w 2131180"/>
              <a:gd name="connsiteY2" fmla="*/ 0 h 1258957"/>
              <a:gd name="connsiteX3" fmla="*/ 2131180 w 2131180"/>
              <a:gd name="connsiteY3" fmla="*/ 174991 h 1258957"/>
              <a:gd name="connsiteX4" fmla="*/ 776237 w 2131180"/>
              <a:gd name="connsiteY4" fmla="*/ 1258957 h 12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180" h="1258957">
                <a:moveTo>
                  <a:pt x="776237" y="1258957"/>
                </a:moveTo>
                <a:lnTo>
                  <a:pt x="0" y="1258957"/>
                </a:lnTo>
                <a:lnTo>
                  <a:pt x="1573679" y="0"/>
                </a:lnTo>
                <a:lnTo>
                  <a:pt x="2131180" y="174991"/>
                </a:lnTo>
                <a:lnTo>
                  <a:pt x="776237" y="12589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65FA99-F783-4D3E-A3AF-51FC082DC4FB}" type="datetime1">
              <a:rPr lang="zh-CN" altLang="en-US" smtClean="0"/>
              <a:t>2018/10/25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C0CDD66-711A-46B5-893F-111E5C10E781}" type="datetime1">
              <a:rPr lang="zh-CN" altLang="en-US" smtClean="0"/>
              <a:t>2018/10/25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E9A5C4F-9024-44AD-AFF4-168CD314CB41}" type="datetime1">
              <a:rPr lang="zh-CN" altLang="en-US" smtClean="0"/>
              <a:t>2018/10/25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782A00C-692B-4FAE-A504-55D655657502}" type="datetime1">
              <a:rPr lang="zh-CN" altLang="en-US" smtClean="0"/>
              <a:t>2018/10/25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2AF75-873E-4B2E-BD02-6A4CC7BEBE6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4303" y="1265949"/>
            <a:ext cx="6310755" cy="2598983"/>
          </a:xfrm>
        </p:spPr>
        <p:txBody>
          <a:bodyPr anchor="b"/>
          <a:lstStyle>
            <a:lvl1pPr>
              <a:defRPr sz="6000">
                <a:solidFill>
                  <a:schemeClr val="bg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5414303" y="3886498"/>
            <a:ext cx="6310755" cy="142206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
        <p:nvSpPr>
          <p:cNvPr id="4" name="日期占位符 3"/>
          <p:cNvSpPr>
            <a:spLocks noGrp="1"/>
          </p:cNvSpPr>
          <p:nvPr>
            <p:ph type="dt" sz="half" idx="10"/>
          </p:nvPr>
        </p:nvSpPr>
        <p:spPr/>
        <p:txBody>
          <a:bodyPr>
            <a:normAutofit/>
          </a:bodyPr>
          <a:lstStyle/>
          <a:p>
            <a:fld id="{284A6EDD-D732-4C68-A846-FFA32AB193EE}" type="datetime1">
              <a:rPr lang="zh-CN" altLang="en-US" smtClean="0"/>
              <a:t>2018/10/25</a:t>
            </a:fld>
            <a:endParaRPr lang="zh-CN" altLang="en-US" dirty="0"/>
          </a:p>
        </p:txBody>
      </p:sp>
      <p:sp>
        <p:nvSpPr>
          <p:cNvPr id="5" name="页脚占位符 4"/>
          <p:cNvSpPr>
            <a:spLocks noGrp="1"/>
          </p:cNvSpPr>
          <p:nvPr>
            <p:ph type="ftr" sz="quarter" idx="11"/>
          </p:nvPr>
        </p:nvSpPr>
        <p:spPr/>
        <p:txBody>
          <a:bodyPr>
            <a:normAutofit/>
          </a:bodyPr>
          <a:lstStyle/>
          <a:p>
            <a:endParaRPr lang="zh-CN" altLang="en-US" dirty="0"/>
          </a:p>
        </p:txBody>
      </p:sp>
      <p:sp>
        <p:nvSpPr>
          <p:cNvPr id="6" name="灯片编号占位符 5"/>
          <p:cNvSpPr>
            <a:spLocks noGrp="1"/>
          </p:cNvSpPr>
          <p:nvPr>
            <p:ph type="sldNum" sz="quarter" idx="12"/>
          </p:nvPr>
        </p:nvSpPr>
        <p:spPr/>
        <p:txBody>
          <a:bodyPr>
            <a:normAutofit/>
          </a:bodyPr>
          <a:lstStyle/>
          <a:p>
            <a:fld id="{1417F312-AE95-46C5-991C-3338A804F0A2}"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41819" y="365125"/>
            <a:ext cx="10121506" cy="1325563"/>
          </a:xfrm>
        </p:spPr>
        <p:txBody>
          <a:bodyPr>
            <a:normAutofit/>
          </a:bodyPr>
          <a:lstStyle>
            <a:lvl1pPr>
              <a:defRPr sz="40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1241819" y="1825625"/>
            <a:ext cx="4787505" cy="4351338"/>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6181725" y="1825625"/>
            <a:ext cx="5181600" cy="4351338"/>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normAutofit/>
          </a:bodyPr>
          <a:lstStyle/>
          <a:p>
            <a:fld id="{D0C10DBB-39A7-4BA4-B0CF-07E6FE63D682}" type="datetime1">
              <a:rPr lang="zh-CN" altLang="en-US" smtClean="0"/>
              <a:t>2018/10/25</a:t>
            </a:fld>
            <a:endParaRPr lang="zh-CN" altLang="en-US" dirty="0"/>
          </a:p>
        </p:txBody>
      </p:sp>
      <p:sp>
        <p:nvSpPr>
          <p:cNvPr id="6" name="页脚占位符 5"/>
          <p:cNvSpPr>
            <a:spLocks noGrp="1"/>
          </p:cNvSpPr>
          <p:nvPr>
            <p:ph type="ftr" sz="quarter" idx="11"/>
          </p:nvPr>
        </p:nvSpPr>
        <p:spPr/>
        <p:txBody>
          <a:bodyPr>
            <a:normAutofit/>
          </a:bodyPr>
          <a:lstStyle/>
          <a:p>
            <a:endParaRPr lang="zh-CN" altLang="en-US"/>
          </a:p>
        </p:txBody>
      </p:sp>
      <p:sp>
        <p:nvSpPr>
          <p:cNvPr id="7" name="灯片编号占位符 6"/>
          <p:cNvSpPr>
            <a:spLocks noGrp="1"/>
          </p:cNvSpPr>
          <p:nvPr>
            <p:ph type="sldNum" sz="quarter" idx="12"/>
          </p:nvPr>
        </p:nvSpPr>
        <p:spPr/>
        <p:txBody>
          <a:bodyPr>
            <a:normAutofit/>
          </a:bodyPr>
          <a:lstStyle/>
          <a:p>
            <a:fld id="{D452BF20-362C-4294-AFD9-C5328724C70E}" type="slidenum">
              <a:rPr lang="zh-CN" altLang="en-US" smtClean="0"/>
              <a:t>‹#›</a:t>
            </a:fld>
            <a:endParaRPr lang="zh-CN" altLang="en-US"/>
          </a:p>
        </p:txBody>
      </p:sp>
      <p:sp>
        <p:nvSpPr>
          <p:cNvPr id="8" name="任意多边形 7"/>
          <p:cNvSpPr/>
          <p:nvPr/>
        </p:nvSpPr>
        <p:spPr>
          <a:xfrm rot="5400000">
            <a:off x="132583" y="-132583"/>
            <a:ext cx="1378031" cy="1643200"/>
          </a:xfrm>
          <a:custGeom>
            <a:avLst/>
            <a:gdLst>
              <a:gd name="connsiteX0" fmla="*/ 0 w 4890069"/>
              <a:gd name="connsiteY0" fmla="*/ 3434591 h 5891425"/>
              <a:gd name="connsiteX1" fmla="*/ 0 w 4890069"/>
              <a:gd name="connsiteY1" fmla="*/ 0 h 5891425"/>
              <a:gd name="connsiteX2" fmla="*/ 4890069 w 4890069"/>
              <a:gd name="connsiteY2" fmla="*/ 5891425 h 5891425"/>
              <a:gd name="connsiteX3" fmla="*/ 2927012 w 4890069"/>
              <a:gd name="connsiteY3" fmla="*/ 5891425 h 5891425"/>
              <a:gd name="connsiteX4" fmla="*/ 4593 w 4890069"/>
              <a:gd name="connsiteY4" fmla="*/ 2353568 h 5891425"/>
              <a:gd name="connsiteX5" fmla="*/ 4593 w 4890069"/>
              <a:gd name="connsiteY5" fmla="*/ 3440124 h 5891425"/>
              <a:gd name="connsiteX6" fmla="*/ 0 w 4890069"/>
              <a:gd name="connsiteY6" fmla="*/ 3434591 h 58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0069" h="5891425">
                <a:moveTo>
                  <a:pt x="0" y="3434591"/>
                </a:moveTo>
                <a:lnTo>
                  <a:pt x="0" y="0"/>
                </a:lnTo>
                <a:lnTo>
                  <a:pt x="4890069" y="5891425"/>
                </a:lnTo>
                <a:lnTo>
                  <a:pt x="2927012" y="5891425"/>
                </a:lnTo>
                <a:lnTo>
                  <a:pt x="4593" y="2353568"/>
                </a:lnTo>
                <a:lnTo>
                  <a:pt x="4593" y="3440124"/>
                </a:lnTo>
                <a:lnTo>
                  <a:pt x="0" y="3434591"/>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5400000">
            <a:off x="63055" y="323413"/>
            <a:ext cx="773574" cy="899689"/>
          </a:xfrm>
          <a:custGeom>
            <a:avLst/>
            <a:gdLst>
              <a:gd name="connsiteX0" fmla="*/ 0 w 2568589"/>
              <a:gd name="connsiteY0" fmla="*/ 34956 h 3043831"/>
              <a:gd name="connsiteX1" fmla="*/ 42112 w 2568589"/>
              <a:gd name="connsiteY1" fmla="*/ 0 h 3043831"/>
              <a:gd name="connsiteX2" fmla="*/ 2568589 w 2568589"/>
              <a:gd name="connsiteY2" fmla="*/ 3043831 h 3043831"/>
              <a:gd name="connsiteX3" fmla="*/ 2497463 w 2568589"/>
              <a:gd name="connsiteY3" fmla="*/ 3043831 h 3043831"/>
              <a:gd name="connsiteX4" fmla="*/ 0 w 2568589"/>
              <a:gd name="connsiteY4" fmla="*/ 34956 h 304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589" h="3043831">
                <a:moveTo>
                  <a:pt x="0" y="34956"/>
                </a:moveTo>
                <a:lnTo>
                  <a:pt x="42112" y="0"/>
                </a:lnTo>
                <a:lnTo>
                  <a:pt x="2568589" y="3043831"/>
                </a:lnTo>
                <a:lnTo>
                  <a:pt x="2497463" y="3043831"/>
                </a:lnTo>
                <a:lnTo>
                  <a:pt x="0" y="34956"/>
                </a:lnTo>
                <a:close/>
              </a:path>
            </a:pathLst>
          </a:cu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5400000">
            <a:off x="59952" y="-69357"/>
            <a:ext cx="677414" cy="816130"/>
          </a:xfrm>
          <a:custGeom>
            <a:avLst/>
            <a:gdLst>
              <a:gd name="connsiteX0" fmla="*/ 0 w 1443470"/>
              <a:gd name="connsiteY0" fmla="*/ 353826 h 1739055"/>
              <a:gd name="connsiteX1" fmla="*/ 0 w 1443470"/>
              <a:gd name="connsiteY1" fmla="*/ 0 h 1739055"/>
              <a:gd name="connsiteX2" fmla="*/ 1443470 w 1443470"/>
              <a:gd name="connsiteY2" fmla="*/ 1739055 h 1739055"/>
              <a:gd name="connsiteX3" fmla="*/ 1149783 w 1443470"/>
              <a:gd name="connsiteY3" fmla="*/ 1739055 h 1739055"/>
              <a:gd name="connsiteX4" fmla="*/ 0 w 1443470"/>
              <a:gd name="connsiteY4" fmla="*/ 353826 h 173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470" h="1739055">
                <a:moveTo>
                  <a:pt x="0" y="353826"/>
                </a:moveTo>
                <a:lnTo>
                  <a:pt x="0" y="0"/>
                </a:lnTo>
                <a:lnTo>
                  <a:pt x="1443470" y="1739055"/>
                </a:lnTo>
                <a:lnTo>
                  <a:pt x="1149783" y="1739055"/>
                </a:lnTo>
                <a:lnTo>
                  <a:pt x="0" y="353826"/>
                </a:lnTo>
                <a:close/>
              </a:path>
            </a:pathLst>
          </a:cu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5400000">
            <a:off x="20832" y="854018"/>
            <a:ext cx="725920" cy="801614"/>
          </a:xfrm>
          <a:custGeom>
            <a:avLst/>
            <a:gdLst>
              <a:gd name="connsiteX0" fmla="*/ 0 w 2575993"/>
              <a:gd name="connsiteY0" fmla="*/ 562449 h 2844602"/>
              <a:gd name="connsiteX1" fmla="*/ 158363 w 2575993"/>
              <a:gd name="connsiteY1" fmla="*/ 0 h 2844602"/>
              <a:gd name="connsiteX2" fmla="*/ 2575993 w 2575993"/>
              <a:gd name="connsiteY2" fmla="*/ 2844602 h 2844602"/>
              <a:gd name="connsiteX3" fmla="*/ 1939604 w 2575993"/>
              <a:gd name="connsiteY3" fmla="*/ 2844602 h 2844602"/>
              <a:gd name="connsiteX4" fmla="*/ 0 w 2575993"/>
              <a:gd name="connsiteY4" fmla="*/ 562449 h 2844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993" h="2844602">
                <a:moveTo>
                  <a:pt x="0" y="562449"/>
                </a:moveTo>
                <a:lnTo>
                  <a:pt x="158363" y="0"/>
                </a:lnTo>
                <a:lnTo>
                  <a:pt x="2575993" y="2844602"/>
                </a:lnTo>
                <a:lnTo>
                  <a:pt x="1939604" y="2844602"/>
                </a:lnTo>
                <a:lnTo>
                  <a:pt x="0" y="5624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10800000">
            <a:off x="744587" y="1295"/>
            <a:ext cx="600570" cy="354777"/>
          </a:xfrm>
          <a:custGeom>
            <a:avLst/>
            <a:gdLst>
              <a:gd name="connsiteX0" fmla="*/ 776237 w 2131180"/>
              <a:gd name="connsiteY0" fmla="*/ 1258957 h 1258957"/>
              <a:gd name="connsiteX1" fmla="*/ 0 w 2131180"/>
              <a:gd name="connsiteY1" fmla="*/ 1258957 h 1258957"/>
              <a:gd name="connsiteX2" fmla="*/ 1573679 w 2131180"/>
              <a:gd name="connsiteY2" fmla="*/ 0 h 1258957"/>
              <a:gd name="connsiteX3" fmla="*/ 2131180 w 2131180"/>
              <a:gd name="connsiteY3" fmla="*/ 174991 h 1258957"/>
              <a:gd name="connsiteX4" fmla="*/ 776237 w 2131180"/>
              <a:gd name="connsiteY4" fmla="*/ 1258957 h 12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180" h="1258957">
                <a:moveTo>
                  <a:pt x="776237" y="1258957"/>
                </a:moveTo>
                <a:lnTo>
                  <a:pt x="0" y="1258957"/>
                </a:lnTo>
                <a:lnTo>
                  <a:pt x="1573679" y="0"/>
                </a:lnTo>
                <a:lnTo>
                  <a:pt x="2131180" y="174991"/>
                </a:lnTo>
                <a:lnTo>
                  <a:pt x="776237" y="12589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9788" y="1730827"/>
            <a:ext cx="5157787" cy="73070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730827"/>
            <a:ext cx="5183188" cy="73070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normAutofit/>
          </a:bodyPr>
          <a:lstStyle/>
          <a:p>
            <a:fld id="{AFDAB37F-99E8-49F7-B727-2F5F7CBD50F6}" type="datetime1">
              <a:rPr lang="zh-CN" altLang="en-US" smtClean="0"/>
              <a:t>2018/10/25</a:t>
            </a:fld>
            <a:endParaRPr lang="zh-CN" altLang="en-US"/>
          </a:p>
        </p:txBody>
      </p:sp>
      <p:sp>
        <p:nvSpPr>
          <p:cNvPr id="8" name="页脚占位符 7"/>
          <p:cNvSpPr>
            <a:spLocks noGrp="1"/>
          </p:cNvSpPr>
          <p:nvPr>
            <p:ph type="ftr" sz="quarter" idx="11"/>
          </p:nvPr>
        </p:nvSpPr>
        <p:spPr/>
        <p:txBody>
          <a:bodyPr>
            <a:normAutofit/>
          </a:bodyPr>
          <a:lstStyle/>
          <a:p>
            <a:endParaRPr lang="zh-CN" altLang="en-US"/>
          </a:p>
        </p:txBody>
      </p:sp>
      <p:sp>
        <p:nvSpPr>
          <p:cNvPr id="9" name="灯片编号占位符 8"/>
          <p:cNvSpPr>
            <a:spLocks noGrp="1"/>
          </p:cNvSpPr>
          <p:nvPr>
            <p:ph type="sldNum" sz="quarter" idx="12"/>
          </p:nvPr>
        </p:nvSpPr>
        <p:spPr/>
        <p:txBody>
          <a:bodyPr>
            <a:normAutofit/>
          </a:bodyPr>
          <a:lstStyle/>
          <a:p>
            <a:fld id="{D452BF20-362C-4294-AFD9-C5328724C70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006400" y="1443600"/>
            <a:ext cx="7412400" cy="2059200"/>
          </a:xfrm>
        </p:spPr>
        <p:txBody>
          <a:bodyPr anchor="b" anchorCtr="0">
            <a:normAutofit/>
          </a:bodyPr>
          <a:lstStyle>
            <a:lvl1pPr algn="ctr">
              <a:defRPr sz="8800">
                <a:solidFill>
                  <a:schemeClr val="bg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normAutofit/>
          </a:bodyPr>
          <a:lstStyle/>
          <a:p>
            <a:fld id="{98381A34-E508-4499-AF60-3D09A30B2382}" type="datetime1">
              <a:rPr lang="zh-CN" altLang="en-US" smtClean="0"/>
              <a:t>2018/10/25</a:t>
            </a:fld>
            <a:endParaRPr lang="zh-CN" altLang="en-US"/>
          </a:p>
        </p:txBody>
      </p:sp>
      <p:sp>
        <p:nvSpPr>
          <p:cNvPr id="4" name="页脚占位符 3"/>
          <p:cNvSpPr>
            <a:spLocks noGrp="1"/>
          </p:cNvSpPr>
          <p:nvPr>
            <p:ph type="ftr" sz="quarter" idx="11"/>
          </p:nvPr>
        </p:nvSpPr>
        <p:spPr/>
        <p:txBody>
          <a:bodyPr>
            <a:normAutofit/>
          </a:bodyPr>
          <a:lstStyle/>
          <a:p>
            <a:endParaRPr lang="zh-CN" altLang="en-US"/>
          </a:p>
        </p:txBody>
      </p:sp>
      <p:sp>
        <p:nvSpPr>
          <p:cNvPr id="5" name="灯片编号占位符 4"/>
          <p:cNvSpPr>
            <a:spLocks noGrp="1"/>
          </p:cNvSpPr>
          <p:nvPr>
            <p:ph type="sldNum" sz="quarter" idx="12"/>
          </p:nvPr>
        </p:nvSpPr>
        <p:spPr/>
        <p:txBody>
          <a:bodyPr>
            <a:normAutofit/>
          </a:bodyPr>
          <a:lstStyle/>
          <a:p>
            <a:fld id="{D452BF20-362C-4294-AFD9-C5328724C70E}" type="slidenum">
              <a:rPr lang="zh-CN" altLang="en-US" smtClean="0"/>
              <a:t>‹#›</a:t>
            </a:fld>
            <a:endParaRPr lang="zh-CN" altLang="en-US"/>
          </a:p>
        </p:txBody>
      </p:sp>
      <p:sp>
        <p:nvSpPr>
          <p:cNvPr id="6" name="任意多边形 5"/>
          <p:cNvSpPr/>
          <p:nvPr/>
        </p:nvSpPr>
        <p:spPr>
          <a:xfrm rot="5400000">
            <a:off x="266132" y="-293933"/>
            <a:ext cx="2835135" cy="3432192"/>
          </a:xfrm>
          <a:custGeom>
            <a:avLst/>
            <a:gdLst>
              <a:gd name="connsiteX0" fmla="*/ 0 w 2922419"/>
              <a:gd name="connsiteY0" fmla="*/ 1086556 h 3537857"/>
              <a:gd name="connsiteX1" fmla="*/ 0 w 2922419"/>
              <a:gd name="connsiteY1" fmla="*/ 0 h 3537857"/>
              <a:gd name="connsiteX2" fmla="*/ 2922419 w 2922419"/>
              <a:gd name="connsiteY2" fmla="*/ 3537857 h 3537857"/>
              <a:gd name="connsiteX3" fmla="*/ 2034657 w 2922419"/>
              <a:gd name="connsiteY3" fmla="*/ 3537857 h 3537857"/>
              <a:gd name="connsiteX4" fmla="*/ 0 w 2922419"/>
              <a:gd name="connsiteY4" fmla="*/ 1086556 h 3537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419" h="3537857">
                <a:moveTo>
                  <a:pt x="0" y="1086556"/>
                </a:moveTo>
                <a:lnTo>
                  <a:pt x="0" y="0"/>
                </a:lnTo>
                <a:lnTo>
                  <a:pt x="2922419" y="3537857"/>
                </a:lnTo>
                <a:lnTo>
                  <a:pt x="2034657" y="3537857"/>
                </a:lnTo>
                <a:lnTo>
                  <a:pt x="0" y="1086556"/>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rot="16200000" flipH="1">
            <a:off x="-316637" y="261409"/>
            <a:ext cx="3243671" cy="2730042"/>
          </a:xfrm>
          <a:custGeom>
            <a:avLst/>
            <a:gdLst>
              <a:gd name="connsiteX0" fmla="*/ 0 w 2945074"/>
              <a:gd name="connsiteY0" fmla="*/ 1837104 h 2478727"/>
              <a:gd name="connsiteX1" fmla="*/ 0 w 2945074"/>
              <a:gd name="connsiteY1" fmla="*/ 2478727 h 2478727"/>
              <a:gd name="connsiteX2" fmla="*/ 2034657 w 2945074"/>
              <a:gd name="connsiteY2" fmla="*/ 27426 h 2478727"/>
              <a:gd name="connsiteX3" fmla="*/ 2922419 w 2945074"/>
              <a:gd name="connsiteY3" fmla="*/ 27426 h 2478727"/>
              <a:gd name="connsiteX4" fmla="*/ 2945074 w 2945074"/>
              <a:gd name="connsiteY4" fmla="*/ 0 h 2478727"/>
              <a:gd name="connsiteX5" fmla="*/ 2057421 w 2945074"/>
              <a:gd name="connsiteY5" fmla="*/ 0 h 2478727"/>
              <a:gd name="connsiteX6" fmla="*/ 2034657 w 2945074"/>
              <a:gd name="connsiteY6" fmla="*/ 27425 h 2478727"/>
              <a:gd name="connsiteX7" fmla="*/ 1494870 w 2945074"/>
              <a:gd name="connsiteY7" fmla="*/ 27425 h 2478727"/>
              <a:gd name="connsiteX8" fmla="*/ 0 w 2945074"/>
              <a:gd name="connsiteY8" fmla="*/ 1837104 h 247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5074" h="2478727">
                <a:moveTo>
                  <a:pt x="0" y="1837104"/>
                </a:moveTo>
                <a:lnTo>
                  <a:pt x="0" y="2478727"/>
                </a:lnTo>
                <a:lnTo>
                  <a:pt x="2034657" y="27426"/>
                </a:lnTo>
                <a:lnTo>
                  <a:pt x="2922419" y="27426"/>
                </a:lnTo>
                <a:lnTo>
                  <a:pt x="2945074" y="0"/>
                </a:lnTo>
                <a:lnTo>
                  <a:pt x="2057421" y="0"/>
                </a:lnTo>
                <a:lnTo>
                  <a:pt x="2034657" y="27425"/>
                </a:lnTo>
                <a:lnTo>
                  <a:pt x="1494870" y="27425"/>
                </a:lnTo>
                <a:lnTo>
                  <a:pt x="0" y="1837104"/>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5400000">
            <a:off x="220606" y="1758728"/>
            <a:ext cx="2568589" cy="3043831"/>
          </a:xfrm>
          <a:custGeom>
            <a:avLst/>
            <a:gdLst>
              <a:gd name="connsiteX0" fmla="*/ 0 w 2568589"/>
              <a:gd name="connsiteY0" fmla="*/ 34956 h 3043831"/>
              <a:gd name="connsiteX1" fmla="*/ 42112 w 2568589"/>
              <a:gd name="connsiteY1" fmla="*/ 0 h 3043831"/>
              <a:gd name="connsiteX2" fmla="*/ 2568589 w 2568589"/>
              <a:gd name="connsiteY2" fmla="*/ 3043831 h 3043831"/>
              <a:gd name="connsiteX3" fmla="*/ 2497463 w 2568589"/>
              <a:gd name="connsiteY3" fmla="*/ 3043831 h 3043831"/>
              <a:gd name="connsiteX4" fmla="*/ 0 w 2568589"/>
              <a:gd name="connsiteY4" fmla="*/ 34956 h 304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589" h="3043831">
                <a:moveTo>
                  <a:pt x="0" y="34956"/>
                </a:moveTo>
                <a:lnTo>
                  <a:pt x="42112" y="0"/>
                </a:lnTo>
                <a:lnTo>
                  <a:pt x="2568589" y="3043831"/>
                </a:lnTo>
                <a:lnTo>
                  <a:pt x="2497463" y="3043831"/>
                </a:lnTo>
                <a:lnTo>
                  <a:pt x="0" y="34956"/>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5400000">
            <a:off x="468282" y="-500676"/>
            <a:ext cx="4890069" cy="5891425"/>
          </a:xfrm>
          <a:custGeom>
            <a:avLst/>
            <a:gdLst>
              <a:gd name="connsiteX0" fmla="*/ 0 w 4890069"/>
              <a:gd name="connsiteY0" fmla="*/ 3434591 h 5891425"/>
              <a:gd name="connsiteX1" fmla="*/ 0 w 4890069"/>
              <a:gd name="connsiteY1" fmla="*/ 0 h 5891425"/>
              <a:gd name="connsiteX2" fmla="*/ 4890069 w 4890069"/>
              <a:gd name="connsiteY2" fmla="*/ 5891425 h 5891425"/>
              <a:gd name="connsiteX3" fmla="*/ 2927012 w 4890069"/>
              <a:gd name="connsiteY3" fmla="*/ 5891425 h 5891425"/>
              <a:gd name="connsiteX4" fmla="*/ 4593 w 4890069"/>
              <a:gd name="connsiteY4" fmla="*/ 2353568 h 5891425"/>
              <a:gd name="connsiteX5" fmla="*/ 4593 w 4890069"/>
              <a:gd name="connsiteY5" fmla="*/ 3440124 h 5891425"/>
              <a:gd name="connsiteX6" fmla="*/ 0 w 4890069"/>
              <a:gd name="connsiteY6" fmla="*/ 3434591 h 58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0069" h="5891425">
                <a:moveTo>
                  <a:pt x="0" y="3434591"/>
                </a:moveTo>
                <a:lnTo>
                  <a:pt x="0" y="0"/>
                </a:lnTo>
                <a:lnTo>
                  <a:pt x="4890069" y="5891425"/>
                </a:lnTo>
                <a:lnTo>
                  <a:pt x="2927012" y="5891425"/>
                </a:lnTo>
                <a:lnTo>
                  <a:pt x="4593" y="2353568"/>
                </a:lnTo>
                <a:lnTo>
                  <a:pt x="4593" y="3440124"/>
                </a:lnTo>
                <a:lnTo>
                  <a:pt x="0" y="3434591"/>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5400000">
            <a:off x="101907" y="3030559"/>
            <a:ext cx="2575993" cy="2844602"/>
          </a:xfrm>
          <a:custGeom>
            <a:avLst/>
            <a:gdLst>
              <a:gd name="connsiteX0" fmla="*/ 0 w 2575993"/>
              <a:gd name="connsiteY0" fmla="*/ 562449 h 2844602"/>
              <a:gd name="connsiteX1" fmla="*/ 158363 w 2575993"/>
              <a:gd name="connsiteY1" fmla="*/ 0 h 2844602"/>
              <a:gd name="connsiteX2" fmla="*/ 2575993 w 2575993"/>
              <a:gd name="connsiteY2" fmla="*/ 2844602 h 2844602"/>
              <a:gd name="connsiteX3" fmla="*/ 1939604 w 2575993"/>
              <a:gd name="connsiteY3" fmla="*/ 2844602 h 2844602"/>
              <a:gd name="connsiteX4" fmla="*/ 0 w 2575993"/>
              <a:gd name="connsiteY4" fmla="*/ 562449 h 2844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993" h="2844602">
                <a:moveTo>
                  <a:pt x="0" y="562449"/>
                </a:moveTo>
                <a:lnTo>
                  <a:pt x="158363" y="0"/>
                </a:lnTo>
                <a:lnTo>
                  <a:pt x="2575993" y="2844602"/>
                </a:lnTo>
                <a:lnTo>
                  <a:pt x="1939604" y="2844602"/>
                </a:lnTo>
                <a:lnTo>
                  <a:pt x="0" y="562449"/>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5400000">
            <a:off x="115394" y="-147791"/>
            <a:ext cx="1443470" cy="1739055"/>
          </a:xfrm>
          <a:custGeom>
            <a:avLst/>
            <a:gdLst>
              <a:gd name="connsiteX0" fmla="*/ 0 w 1443470"/>
              <a:gd name="connsiteY0" fmla="*/ 353826 h 1739055"/>
              <a:gd name="connsiteX1" fmla="*/ 0 w 1443470"/>
              <a:gd name="connsiteY1" fmla="*/ 0 h 1739055"/>
              <a:gd name="connsiteX2" fmla="*/ 1443470 w 1443470"/>
              <a:gd name="connsiteY2" fmla="*/ 1739055 h 1739055"/>
              <a:gd name="connsiteX3" fmla="*/ 1149783 w 1443470"/>
              <a:gd name="connsiteY3" fmla="*/ 1739055 h 1739055"/>
              <a:gd name="connsiteX4" fmla="*/ 0 w 1443470"/>
              <a:gd name="connsiteY4" fmla="*/ 353826 h 173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470" h="1739055">
                <a:moveTo>
                  <a:pt x="0" y="353826"/>
                </a:moveTo>
                <a:lnTo>
                  <a:pt x="0" y="0"/>
                </a:lnTo>
                <a:lnTo>
                  <a:pt x="1443470" y="1739055"/>
                </a:lnTo>
                <a:lnTo>
                  <a:pt x="1149783" y="1739055"/>
                </a:lnTo>
                <a:lnTo>
                  <a:pt x="0" y="35382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10800000">
            <a:off x="2670218" y="4593"/>
            <a:ext cx="2131180" cy="1258957"/>
          </a:xfrm>
          <a:custGeom>
            <a:avLst/>
            <a:gdLst>
              <a:gd name="connsiteX0" fmla="*/ 776237 w 2131180"/>
              <a:gd name="connsiteY0" fmla="*/ 1258957 h 1258957"/>
              <a:gd name="connsiteX1" fmla="*/ 0 w 2131180"/>
              <a:gd name="connsiteY1" fmla="*/ 1258957 h 1258957"/>
              <a:gd name="connsiteX2" fmla="*/ 1573679 w 2131180"/>
              <a:gd name="connsiteY2" fmla="*/ 0 h 1258957"/>
              <a:gd name="connsiteX3" fmla="*/ 2131180 w 2131180"/>
              <a:gd name="connsiteY3" fmla="*/ 174991 h 1258957"/>
              <a:gd name="connsiteX4" fmla="*/ 776237 w 2131180"/>
              <a:gd name="connsiteY4" fmla="*/ 1258957 h 12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180" h="1258957">
                <a:moveTo>
                  <a:pt x="776237" y="1258957"/>
                </a:moveTo>
                <a:lnTo>
                  <a:pt x="0" y="1258957"/>
                </a:lnTo>
                <a:lnTo>
                  <a:pt x="1573679" y="0"/>
                </a:lnTo>
                <a:lnTo>
                  <a:pt x="2131180" y="174991"/>
                </a:lnTo>
                <a:lnTo>
                  <a:pt x="776237" y="1258957"/>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p:nvSpPr>
        <p:spPr>
          <a:xfrm rot="254873">
            <a:off x="4444898" y="551681"/>
            <a:ext cx="691341" cy="691341"/>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5826315" y="1"/>
            <a:ext cx="1000878" cy="798311"/>
          </a:xfrm>
          <a:custGeom>
            <a:avLst/>
            <a:gdLst>
              <a:gd name="connsiteX0" fmla="*/ 302587 w 1000878"/>
              <a:gd name="connsiteY0" fmla="*/ 0 h 798311"/>
              <a:gd name="connsiteX1" fmla="*/ 712450 w 1000878"/>
              <a:gd name="connsiteY1" fmla="*/ 0 h 798311"/>
              <a:gd name="connsiteX2" fmla="*/ 1000878 w 1000878"/>
              <a:gd name="connsiteY2" fmla="*/ 335992 h 798311"/>
              <a:gd name="connsiteX3" fmla="*/ 462319 w 1000878"/>
              <a:gd name="connsiteY3" fmla="*/ 798311 h 798311"/>
              <a:gd name="connsiteX4" fmla="*/ 0 w 1000878"/>
              <a:gd name="connsiteY4" fmla="*/ 259752 h 798311"/>
              <a:gd name="connsiteX5" fmla="*/ 302587 w 1000878"/>
              <a:gd name="connsiteY5" fmla="*/ 0 h 79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878" h="798311">
                <a:moveTo>
                  <a:pt x="302587" y="0"/>
                </a:moveTo>
                <a:lnTo>
                  <a:pt x="712450" y="0"/>
                </a:lnTo>
                <a:lnTo>
                  <a:pt x="1000878" y="335992"/>
                </a:lnTo>
                <a:lnTo>
                  <a:pt x="462319" y="798311"/>
                </a:lnTo>
                <a:lnTo>
                  <a:pt x="0" y="259752"/>
                </a:lnTo>
                <a:lnTo>
                  <a:pt x="302587"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4010386" y="3595323"/>
            <a:ext cx="741045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内容占位符 17"/>
          <p:cNvSpPr>
            <a:spLocks noGrp="1"/>
          </p:cNvSpPr>
          <p:nvPr>
            <p:ph sz="quarter" idx="13"/>
          </p:nvPr>
        </p:nvSpPr>
        <p:spPr>
          <a:xfrm>
            <a:off x="4006400" y="3708000"/>
            <a:ext cx="7412400" cy="1656000"/>
          </a:xfrm>
        </p:spPr>
        <p:txBody>
          <a:bodyPr lIns="90000" tIns="46800" rIns="90000" bIns="46800">
            <a:normAutofit/>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smtClean="0"/>
              <a:t>单击此处编辑母版文本样式</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2E422D-C2CA-4850-9EE5-F7F6AB574E8A}" type="datetime1">
              <a:rPr lang="zh-CN" altLang="en-US" smtClean="0"/>
              <a:t>2018/10/25</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52BF20-362C-4294-AFD9-C5328724C70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856260" y="6288111"/>
            <a:ext cx="2743200" cy="365125"/>
          </a:xfrm>
        </p:spPr>
        <p:txBody>
          <a:bodyPr/>
          <a:lstStyle>
            <a:lvl1pPr>
              <a:defRPr sz="1400"/>
            </a:lvl1pPr>
          </a:lstStyle>
          <a:p>
            <a:fld id="{D452BF20-362C-4294-AFD9-C5328724C70E}" type="slidenum">
              <a:rPr lang="zh-CN" altLang="en-US" smtClean="0"/>
              <a:t>‹#›</a:t>
            </a:fld>
            <a:endParaRPr lang="zh-CN" altLang="en-US" dirty="0"/>
          </a:p>
        </p:txBody>
      </p:sp>
      <p:sp>
        <p:nvSpPr>
          <p:cNvPr id="5" name="任意多边形 4"/>
          <p:cNvSpPr/>
          <p:nvPr/>
        </p:nvSpPr>
        <p:spPr>
          <a:xfrm rot="5400000">
            <a:off x="132583" y="-132583"/>
            <a:ext cx="1378031" cy="1643200"/>
          </a:xfrm>
          <a:custGeom>
            <a:avLst/>
            <a:gdLst>
              <a:gd name="connsiteX0" fmla="*/ 0 w 4890069"/>
              <a:gd name="connsiteY0" fmla="*/ 3434591 h 5891425"/>
              <a:gd name="connsiteX1" fmla="*/ 0 w 4890069"/>
              <a:gd name="connsiteY1" fmla="*/ 0 h 5891425"/>
              <a:gd name="connsiteX2" fmla="*/ 4890069 w 4890069"/>
              <a:gd name="connsiteY2" fmla="*/ 5891425 h 5891425"/>
              <a:gd name="connsiteX3" fmla="*/ 2927012 w 4890069"/>
              <a:gd name="connsiteY3" fmla="*/ 5891425 h 5891425"/>
              <a:gd name="connsiteX4" fmla="*/ 4593 w 4890069"/>
              <a:gd name="connsiteY4" fmla="*/ 2353568 h 5891425"/>
              <a:gd name="connsiteX5" fmla="*/ 4593 w 4890069"/>
              <a:gd name="connsiteY5" fmla="*/ 3440124 h 5891425"/>
              <a:gd name="connsiteX6" fmla="*/ 0 w 4890069"/>
              <a:gd name="connsiteY6" fmla="*/ 3434591 h 58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0069" h="5891425">
                <a:moveTo>
                  <a:pt x="0" y="3434591"/>
                </a:moveTo>
                <a:lnTo>
                  <a:pt x="0" y="0"/>
                </a:lnTo>
                <a:lnTo>
                  <a:pt x="4890069" y="5891425"/>
                </a:lnTo>
                <a:lnTo>
                  <a:pt x="2927012" y="5891425"/>
                </a:lnTo>
                <a:lnTo>
                  <a:pt x="4593" y="2353568"/>
                </a:lnTo>
                <a:lnTo>
                  <a:pt x="4593" y="3440124"/>
                </a:lnTo>
                <a:lnTo>
                  <a:pt x="0" y="3434591"/>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rot="5400000">
            <a:off x="63055" y="323413"/>
            <a:ext cx="773574" cy="899689"/>
          </a:xfrm>
          <a:custGeom>
            <a:avLst/>
            <a:gdLst>
              <a:gd name="connsiteX0" fmla="*/ 0 w 2568589"/>
              <a:gd name="connsiteY0" fmla="*/ 34956 h 3043831"/>
              <a:gd name="connsiteX1" fmla="*/ 42112 w 2568589"/>
              <a:gd name="connsiteY1" fmla="*/ 0 h 3043831"/>
              <a:gd name="connsiteX2" fmla="*/ 2568589 w 2568589"/>
              <a:gd name="connsiteY2" fmla="*/ 3043831 h 3043831"/>
              <a:gd name="connsiteX3" fmla="*/ 2497463 w 2568589"/>
              <a:gd name="connsiteY3" fmla="*/ 3043831 h 3043831"/>
              <a:gd name="connsiteX4" fmla="*/ 0 w 2568589"/>
              <a:gd name="connsiteY4" fmla="*/ 34956 h 304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589" h="3043831">
                <a:moveTo>
                  <a:pt x="0" y="34956"/>
                </a:moveTo>
                <a:lnTo>
                  <a:pt x="42112" y="0"/>
                </a:lnTo>
                <a:lnTo>
                  <a:pt x="2568589" y="3043831"/>
                </a:lnTo>
                <a:lnTo>
                  <a:pt x="2497463" y="3043831"/>
                </a:lnTo>
                <a:lnTo>
                  <a:pt x="0" y="34956"/>
                </a:lnTo>
                <a:close/>
              </a:path>
            </a:pathLst>
          </a:cu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rot="5400000">
            <a:off x="59952" y="-69357"/>
            <a:ext cx="677414" cy="816130"/>
          </a:xfrm>
          <a:custGeom>
            <a:avLst/>
            <a:gdLst>
              <a:gd name="connsiteX0" fmla="*/ 0 w 1443470"/>
              <a:gd name="connsiteY0" fmla="*/ 353826 h 1739055"/>
              <a:gd name="connsiteX1" fmla="*/ 0 w 1443470"/>
              <a:gd name="connsiteY1" fmla="*/ 0 h 1739055"/>
              <a:gd name="connsiteX2" fmla="*/ 1443470 w 1443470"/>
              <a:gd name="connsiteY2" fmla="*/ 1739055 h 1739055"/>
              <a:gd name="connsiteX3" fmla="*/ 1149783 w 1443470"/>
              <a:gd name="connsiteY3" fmla="*/ 1739055 h 1739055"/>
              <a:gd name="connsiteX4" fmla="*/ 0 w 1443470"/>
              <a:gd name="connsiteY4" fmla="*/ 353826 h 173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470" h="1739055">
                <a:moveTo>
                  <a:pt x="0" y="353826"/>
                </a:moveTo>
                <a:lnTo>
                  <a:pt x="0" y="0"/>
                </a:lnTo>
                <a:lnTo>
                  <a:pt x="1443470" y="1739055"/>
                </a:lnTo>
                <a:lnTo>
                  <a:pt x="1149783" y="1739055"/>
                </a:lnTo>
                <a:lnTo>
                  <a:pt x="0" y="353826"/>
                </a:lnTo>
                <a:close/>
              </a:path>
            </a:pathLst>
          </a:cu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5400000">
            <a:off x="20832" y="854018"/>
            <a:ext cx="725920" cy="801614"/>
          </a:xfrm>
          <a:custGeom>
            <a:avLst/>
            <a:gdLst>
              <a:gd name="connsiteX0" fmla="*/ 0 w 2575993"/>
              <a:gd name="connsiteY0" fmla="*/ 562449 h 2844602"/>
              <a:gd name="connsiteX1" fmla="*/ 158363 w 2575993"/>
              <a:gd name="connsiteY1" fmla="*/ 0 h 2844602"/>
              <a:gd name="connsiteX2" fmla="*/ 2575993 w 2575993"/>
              <a:gd name="connsiteY2" fmla="*/ 2844602 h 2844602"/>
              <a:gd name="connsiteX3" fmla="*/ 1939604 w 2575993"/>
              <a:gd name="connsiteY3" fmla="*/ 2844602 h 2844602"/>
              <a:gd name="connsiteX4" fmla="*/ 0 w 2575993"/>
              <a:gd name="connsiteY4" fmla="*/ 562449 h 2844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993" h="2844602">
                <a:moveTo>
                  <a:pt x="0" y="562449"/>
                </a:moveTo>
                <a:lnTo>
                  <a:pt x="158363" y="0"/>
                </a:lnTo>
                <a:lnTo>
                  <a:pt x="2575993" y="2844602"/>
                </a:lnTo>
                <a:lnTo>
                  <a:pt x="1939604" y="2844602"/>
                </a:lnTo>
                <a:lnTo>
                  <a:pt x="0" y="5624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10800000">
            <a:off x="744587" y="1295"/>
            <a:ext cx="600570" cy="354777"/>
          </a:xfrm>
          <a:custGeom>
            <a:avLst/>
            <a:gdLst>
              <a:gd name="connsiteX0" fmla="*/ 776237 w 2131180"/>
              <a:gd name="connsiteY0" fmla="*/ 1258957 h 1258957"/>
              <a:gd name="connsiteX1" fmla="*/ 0 w 2131180"/>
              <a:gd name="connsiteY1" fmla="*/ 1258957 h 1258957"/>
              <a:gd name="connsiteX2" fmla="*/ 1573679 w 2131180"/>
              <a:gd name="connsiteY2" fmla="*/ 0 h 1258957"/>
              <a:gd name="connsiteX3" fmla="*/ 2131180 w 2131180"/>
              <a:gd name="connsiteY3" fmla="*/ 174991 h 1258957"/>
              <a:gd name="connsiteX4" fmla="*/ 776237 w 2131180"/>
              <a:gd name="connsiteY4" fmla="*/ 1258957 h 12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180" h="1258957">
                <a:moveTo>
                  <a:pt x="776237" y="1258957"/>
                </a:moveTo>
                <a:lnTo>
                  <a:pt x="0" y="1258957"/>
                </a:lnTo>
                <a:lnTo>
                  <a:pt x="1573679" y="0"/>
                </a:lnTo>
                <a:lnTo>
                  <a:pt x="2131180" y="174991"/>
                </a:lnTo>
                <a:lnTo>
                  <a:pt x="776237" y="12589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3"/>
          </p:nvPr>
        </p:nvSpPr>
        <p:spPr/>
        <p:txBody>
          <a:bodyPr/>
          <a:lstStyle/>
          <a:p>
            <a:endParaRPr lang="zh-CN" altLang="en-US" dirty="0"/>
          </a:p>
        </p:txBody>
      </p:sp>
      <p:sp>
        <p:nvSpPr>
          <p:cNvPr id="3" name="页脚占位符 2"/>
          <p:cNvSpPr>
            <a:spLocks noGrp="1"/>
          </p:cNvSpPr>
          <p:nvPr>
            <p:ph type="ftr" sz="quarter" idx="14"/>
          </p:nvPr>
        </p:nvSpPr>
        <p:spPr/>
        <p:txBody>
          <a:bodyPr/>
          <a:lstStyle/>
          <a:p>
            <a:endParaRPr lang="zh-CN"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1147C9A-7B4C-4FD5-B5C4-D73061333798}" type="datetime1">
              <a:rPr lang="zh-CN" altLang="en-US" smtClean="0"/>
              <a:t>2018/10/25</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52BF20-362C-4294-AFD9-C5328724C70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5"/>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300">
                <a:solidFill>
                  <a:schemeClr val="tx1">
                    <a:tint val="75000"/>
                  </a:schemeClr>
                </a:solidFill>
              </a:defRPr>
            </a:lvl1pPr>
          </a:lstStyle>
          <a:p>
            <a:fld id="{D452BF20-362C-4294-AFD9-C5328724C70E}" type="slidenum">
              <a:rPr lang="zh-CN" altLang="en-US" smtClean="0"/>
              <a:t>‹#›</a:t>
            </a:fld>
            <a:endParaRPr lang="zh-CN" altLang="en-US" dirty="0"/>
          </a:p>
        </p:txBody>
      </p:sp>
      <p:pic>
        <p:nvPicPr>
          <p:cNvPr id="9" name="Picture 8" descr="C:\Users\qiaoming.zheng\Desktop\国泰安新标志+中文广告语(1).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l="5219" t="36131" b="41234"/>
          <a:stretch>
            <a:fillRect/>
          </a:stretch>
        </p:blipFill>
        <p:spPr bwMode="auto">
          <a:xfrm>
            <a:off x="8967442" y="164570"/>
            <a:ext cx="3224558" cy="495461"/>
          </a:xfrm>
          <a:prstGeom prst="rect">
            <a:avLst/>
          </a:prstGeom>
          <a:noFill/>
          <a:ln>
            <a:noFill/>
          </a:ln>
          <a:effectLst>
            <a:glow>
              <a:schemeClr val="accent1">
                <a:alpha val="40000"/>
              </a:schemeClr>
            </a:glow>
            <a:outerShdw blurRad="88900" dist="50800" dir="5400000" sx="1000" sy="1000" algn="ctr" rotWithShape="0">
              <a:srgbClr val="000000">
                <a:alpha val="0"/>
              </a:srgbClr>
            </a:outerShdw>
            <a:reflection endPos="0" dist="50800" dir="5400000" sy="-100000" algn="bl" rotWithShape="0"/>
            <a:softEdge rad="0"/>
          </a:effectLst>
          <a:scene3d>
            <a:camera prst="orthographicFront"/>
            <a:lightRig rig="threePt" dir="t"/>
          </a:scene3d>
          <a:sp3d prstMaterial="clea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A97D9-F946-4857-977F-1F3E853DEC93}" type="datetime1">
              <a:rPr lang="zh-CN" altLang="en-US" smtClean="0"/>
              <a:t>2018/10/25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2912AF75-873E-4B2E-BD02-6A4CC7BEBE6D}" type="slidenum">
              <a:rPr lang="zh-CN" altLang="en-US" smtClean="0"/>
              <a:t>‹#›</a:t>
            </a:fld>
            <a:endParaRPr lang="zh-CN" altLang="en-US" dirty="0"/>
          </a:p>
        </p:txBody>
      </p:sp>
      <p:pic>
        <p:nvPicPr>
          <p:cNvPr id="7" name="Picture 8" descr="C:\Users\qiaoming.zheng\Desktop\国泰安新标志+中文广告语(1).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l="5219" t="36131" b="41234"/>
          <a:stretch>
            <a:fillRect/>
          </a:stretch>
        </p:blipFill>
        <p:spPr bwMode="auto">
          <a:xfrm>
            <a:off x="8967442" y="164570"/>
            <a:ext cx="3224558" cy="495461"/>
          </a:xfrm>
          <a:prstGeom prst="rect">
            <a:avLst/>
          </a:prstGeom>
          <a:noFill/>
          <a:ln>
            <a:noFill/>
          </a:ln>
          <a:effectLst>
            <a:glow>
              <a:schemeClr val="accent1">
                <a:alpha val="40000"/>
              </a:schemeClr>
            </a:glow>
            <a:outerShdw blurRad="88900" dist="50800" dir="5400000" sx="1000" sy="1000" algn="ctr" rotWithShape="0">
              <a:srgbClr val="000000">
                <a:alpha val="0"/>
              </a:srgbClr>
            </a:outerShdw>
            <a:reflection endPos="0" dist="50800" dir="5400000" sy="-100000" algn="bl" rotWithShape="0"/>
            <a:softEdge rad="0"/>
          </a:effectLst>
          <a:scene3d>
            <a:camera prst="orthographicFront"/>
            <a:lightRig rig="threePt" dir="t"/>
          </a:scene3d>
          <a:sp3d prstMaterial="clea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tags" Target="../tags/tag76.xml"/><Relationship Id="rId3" Type="http://schemas.openxmlformats.org/officeDocument/2006/relationships/tags" Target="../tags/tag61.xml"/><Relationship Id="rId21" Type="http://schemas.openxmlformats.org/officeDocument/2006/relationships/notesSlide" Target="../notesSlides/notesSlide6.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slideLayout" Target="../slideLayouts/slideLayout8.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5" Type="http://schemas.openxmlformats.org/officeDocument/2006/relationships/tags" Target="../tags/tag63.xml"/><Relationship Id="rId15" Type="http://schemas.openxmlformats.org/officeDocument/2006/relationships/tags" Target="../tags/tag73.xml"/><Relationship Id="rId10" Type="http://schemas.openxmlformats.org/officeDocument/2006/relationships/tags" Target="../tags/tag68.xml"/><Relationship Id="rId19" Type="http://schemas.openxmlformats.org/officeDocument/2006/relationships/tags" Target="../tags/tag77.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18" Type="http://schemas.openxmlformats.org/officeDocument/2006/relationships/tags" Target="../tags/tag95.xml"/><Relationship Id="rId3" Type="http://schemas.openxmlformats.org/officeDocument/2006/relationships/tags" Target="../tags/tag80.xml"/><Relationship Id="rId21" Type="http://schemas.openxmlformats.org/officeDocument/2006/relationships/notesSlide" Target="../notesSlides/notesSlide7.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tags" Target="../tags/tag94.xml"/><Relationship Id="rId2" Type="http://schemas.openxmlformats.org/officeDocument/2006/relationships/tags" Target="../tags/tag79.xml"/><Relationship Id="rId16" Type="http://schemas.openxmlformats.org/officeDocument/2006/relationships/tags" Target="../tags/tag93.xml"/><Relationship Id="rId20" Type="http://schemas.openxmlformats.org/officeDocument/2006/relationships/slideLayout" Target="../slideLayouts/slideLayout8.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5" Type="http://schemas.openxmlformats.org/officeDocument/2006/relationships/tags" Target="../tags/tag92.xml"/><Relationship Id="rId10" Type="http://schemas.openxmlformats.org/officeDocument/2006/relationships/tags" Target="../tags/tag87.xml"/><Relationship Id="rId19" Type="http://schemas.openxmlformats.org/officeDocument/2006/relationships/tags" Target="../tags/tag96.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 Id="rId22"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9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14.png"/><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notesSlide" Target="../notesSlides/notesSlide10.xml"/><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png"/><Relationship Id="rId2" Type="http://schemas.openxmlformats.org/officeDocument/2006/relationships/slideLayout" Target="../slideLayouts/slideLayout8.xml"/><Relationship Id="rId16" Type="http://schemas.openxmlformats.org/officeDocument/2006/relationships/image" Target="../media/image27.GIF"/><Relationship Id="rId1" Type="http://schemas.openxmlformats.org/officeDocument/2006/relationships/tags" Target="../tags/tag100.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jpe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01.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slideLayout" Target="../slideLayouts/slideLayout8.xml"/><Relationship Id="rId7" Type="http://schemas.openxmlformats.org/officeDocument/2006/relationships/image" Target="../media/image34.png"/><Relationship Id="rId12" Type="http://schemas.openxmlformats.org/officeDocument/2006/relationships/image" Target="../media/image38.jpeg"/><Relationship Id="rId2" Type="http://schemas.openxmlformats.org/officeDocument/2006/relationships/tags" Target="../tags/tag103.xml"/><Relationship Id="rId1" Type="http://schemas.openxmlformats.org/officeDocument/2006/relationships/tags" Target="../tags/tag102.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notesSlide" Target="../notesSlides/notesSlide12.xml"/><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1.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3" Type="http://schemas.openxmlformats.org/officeDocument/2006/relationships/tags" Target="../tags/tag118.xml"/><Relationship Id="rId18" Type="http://schemas.openxmlformats.org/officeDocument/2006/relationships/tags" Target="../tags/tag123.xml"/><Relationship Id="rId26" Type="http://schemas.openxmlformats.org/officeDocument/2006/relationships/tags" Target="../tags/tag131.xml"/><Relationship Id="rId39" Type="http://schemas.openxmlformats.org/officeDocument/2006/relationships/tags" Target="../tags/tag144.xml"/><Relationship Id="rId21" Type="http://schemas.openxmlformats.org/officeDocument/2006/relationships/tags" Target="../tags/tag126.xml"/><Relationship Id="rId34" Type="http://schemas.openxmlformats.org/officeDocument/2006/relationships/tags" Target="../tags/tag139.xml"/><Relationship Id="rId42" Type="http://schemas.openxmlformats.org/officeDocument/2006/relationships/tags" Target="../tags/tag147.xml"/><Relationship Id="rId47" Type="http://schemas.openxmlformats.org/officeDocument/2006/relationships/image" Target="../media/image44.wmf"/><Relationship Id="rId50" Type="http://schemas.openxmlformats.org/officeDocument/2006/relationships/image" Target="../media/image47.png"/><Relationship Id="rId55" Type="http://schemas.openxmlformats.org/officeDocument/2006/relationships/image" Target="../media/image50.png"/><Relationship Id="rId7" Type="http://schemas.openxmlformats.org/officeDocument/2006/relationships/tags" Target="../tags/tag112.xml"/><Relationship Id="rId2" Type="http://schemas.openxmlformats.org/officeDocument/2006/relationships/tags" Target="../tags/tag107.xml"/><Relationship Id="rId16" Type="http://schemas.openxmlformats.org/officeDocument/2006/relationships/tags" Target="../tags/tag121.xml"/><Relationship Id="rId29" Type="http://schemas.openxmlformats.org/officeDocument/2006/relationships/tags" Target="../tags/tag134.xml"/><Relationship Id="rId11" Type="http://schemas.openxmlformats.org/officeDocument/2006/relationships/tags" Target="../tags/tag116.xml"/><Relationship Id="rId24" Type="http://schemas.openxmlformats.org/officeDocument/2006/relationships/tags" Target="../tags/tag129.xml"/><Relationship Id="rId32" Type="http://schemas.openxmlformats.org/officeDocument/2006/relationships/tags" Target="../tags/tag137.xml"/><Relationship Id="rId37" Type="http://schemas.openxmlformats.org/officeDocument/2006/relationships/tags" Target="../tags/tag142.xml"/><Relationship Id="rId40" Type="http://schemas.openxmlformats.org/officeDocument/2006/relationships/tags" Target="../tags/tag145.xml"/><Relationship Id="rId45" Type="http://schemas.openxmlformats.org/officeDocument/2006/relationships/image" Target="../media/image42.png"/><Relationship Id="rId53" Type="http://schemas.microsoft.com/office/2007/relationships/hdphoto" Target="../media/hdphoto4.wdp"/><Relationship Id="rId58" Type="http://schemas.openxmlformats.org/officeDocument/2006/relationships/image" Target="../media/image36.png"/><Relationship Id="rId5" Type="http://schemas.openxmlformats.org/officeDocument/2006/relationships/tags" Target="../tags/tag110.xml"/><Relationship Id="rId19" Type="http://schemas.openxmlformats.org/officeDocument/2006/relationships/tags" Target="../tags/tag124.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 Id="rId22" Type="http://schemas.openxmlformats.org/officeDocument/2006/relationships/tags" Target="../tags/tag127.xml"/><Relationship Id="rId27" Type="http://schemas.openxmlformats.org/officeDocument/2006/relationships/tags" Target="../tags/tag132.xml"/><Relationship Id="rId30" Type="http://schemas.openxmlformats.org/officeDocument/2006/relationships/tags" Target="../tags/tag135.xml"/><Relationship Id="rId35" Type="http://schemas.openxmlformats.org/officeDocument/2006/relationships/tags" Target="../tags/tag140.xml"/><Relationship Id="rId43" Type="http://schemas.openxmlformats.org/officeDocument/2006/relationships/slideLayout" Target="../slideLayouts/slideLayout8.xml"/><Relationship Id="rId48" Type="http://schemas.openxmlformats.org/officeDocument/2006/relationships/image" Target="../media/image45.wmf"/><Relationship Id="rId56" Type="http://schemas.openxmlformats.org/officeDocument/2006/relationships/image" Target="../media/image51.png"/><Relationship Id="rId8" Type="http://schemas.openxmlformats.org/officeDocument/2006/relationships/tags" Target="../tags/tag113.xml"/><Relationship Id="rId51" Type="http://schemas.microsoft.com/office/2007/relationships/hdphoto" Target="../media/hdphoto3.wdp"/><Relationship Id="rId3" Type="http://schemas.openxmlformats.org/officeDocument/2006/relationships/tags" Target="../tags/tag108.xml"/><Relationship Id="rId12" Type="http://schemas.openxmlformats.org/officeDocument/2006/relationships/tags" Target="../tags/tag117.xml"/><Relationship Id="rId17" Type="http://schemas.openxmlformats.org/officeDocument/2006/relationships/tags" Target="../tags/tag122.xml"/><Relationship Id="rId25" Type="http://schemas.openxmlformats.org/officeDocument/2006/relationships/tags" Target="../tags/tag130.xml"/><Relationship Id="rId33" Type="http://schemas.openxmlformats.org/officeDocument/2006/relationships/tags" Target="../tags/tag138.xml"/><Relationship Id="rId38" Type="http://schemas.openxmlformats.org/officeDocument/2006/relationships/tags" Target="../tags/tag143.xml"/><Relationship Id="rId46" Type="http://schemas.openxmlformats.org/officeDocument/2006/relationships/image" Target="../media/image43.png"/><Relationship Id="rId20" Type="http://schemas.openxmlformats.org/officeDocument/2006/relationships/tags" Target="../tags/tag125.xml"/><Relationship Id="rId41" Type="http://schemas.openxmlformats.org/officeDocument/2006/relationships/tags" Target="../tags/tag146.xml"/><Relationship Id="rId54" Type="http://schemas.openxmlformats.org/officeDocument/2006/relationships/image" Target="../media/image49.png"/><Relationship Id="rId1" Type="http://schemas.openxmlformats.org/officeDocument/2006/relationships/tags" Target="../tags/tag106.xml"/><Relationship Id="rId6" Type="http://schemas.openxmlformats.org/officeDocument/2006/relationships/tags" Target="../tags/tag111.xml"/><Relationship Id="rId15" Type="http://schemas.openxmlformats.org/officeDocument/2006/relationships/tags" Target="../tags/tag120.xml"/><Relationship Id="rId23" Type="http://schemas.openxmlformats.org/officeDocument/2006/relationships/tags" Target="../tags/tag128.xml"/><Relationship Id="rId28" Type="http://schemas.openxmlformats.org/officeDocument/2006/relationships/tags" Target="../tags/tag133.xml"/><Relationship Id="rId36" Type="http://schemas.openxmlformats.org/officeDocument/2006/relationships/tags" Target="../tags/tag141.xml"/><Relationship Id="rId49" Type="http://schemas.openxmlformats.org/officeDocument/2006/relationships/image" Target="../media/image46.png"/><Relationship Id="rId57" Type="http://schemas.openxmlformats.org/officeDocument/2006/relationships/image" Target="../media/image52.png"/><Relationship Id="rId10" Type="http://schemas.openxmlformats.org/officeDocument/2006/relationships/tags" Target="../tags/tag115.xml"/><Relationship Id="rId31" Type="http://schemas.openxmlformats.org/officeDocument/2006/relationships/tags" Target="../tags/tag136.xml"/><Relationship Id="rId44" Type="http://schemas.openxmlformats.org/officeDocument/2006/relationships/notesSlide" Target="../notesSlides/notesSlide14.xml"/><Relationship Id="rId52"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21" Type="http://schemas.openxmlformats.org/officeDocument/2006/relationships/notesSlide" Target="../notesSlides/notesSlide2.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7.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15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8.xml"/><Relationship Id="rId7" Type="http://schemas.openxmlformats.org/officeDocument/2006/relationships/diagramQuickStyle" Target="../diagrams/quickStyle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18.xml"/><Relationship Id="rId9" Type="http://schemas.microsoft.com/office/2007/relationships/diagramDrawing" Target="../diagrams/drawing2.xml"/></Relationships>
</file>

<file path=ppt/slides/_rels/slide24.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notesSlide" Target="../notesSlides/notesSlide19.xml"/><Relationship Id="rId4"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chart" Target="../charts/chart1.xml"/><Relationship Id="rId4"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18" Type="http://schemas.openxmlformats.org/officeDocument/2006/relationships/tags" Target="../tags/tag177.xml"/><Relationship Id="rId26" Type="http://schemas.openxmlformats.org/officeDocument/2006/relationships/tags" Target="../tags/tag185.xml"/><Relationship Id="rId3" Type="http://schemas.openxmlformats.org/officeDocument/2006/relationships/tags" Target="../tags/tag162.xml"/><Relationship Id="rId21" Type="http://schemas.openxmlformats.org/officeDocument/2006/relationships/tags" Target="../tags/tag180.xml"/><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tags" Target="../tags/tag176.xml"/><Relationship Id="rId25" Type="http://schemas.openxmlformats.org/officeDocument/2006/relationships/tags" Target="../tags/tag184.xml"/><Relationship Id="rId2" Type="http://schemas.openxmlformats.org/officeDocument/2006/relationships/tags" Target="../tags/tag161.xml"/><Relationship Id="rId16" Type="http://schemas.openxmlformats.org/officeDocument/2006/relationships/tags" Target="../tags/tag175.xml"/><Relationship Id="rId20" Type="http://schemas.openxmlformats.org/officeDocument/2006/relationships/tags" Target="../tags/tag179.xml"/><Relationship Id="rId29" Type="http://schemas.openxmlformats.org/officeDocument/2006/relationships/tags" Target="../tags/tag188.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tags" Target="../tags/tag183.xml"/><Relationship Id="rId32" Type="http://schemas.openxmlformats.org/officeDocument/2006/relationships/slideLayout" Target="../slideLayouts/slideLayout8.xml"/><Relationship Id="rId5" Type="http://schemas.openxmlformats.org/officeDocument/2006/relationships/tags" Target="../tags/tag164.xml"/><Relationship Id="rId15" Type="http://schemas.openxmlformats.org/officeDocument/2006/relationships/tags" Target="../tags/tag174.xml"/><Relationship Id="rId23" Type="http://schemas.openxmlformats.org/officeDocument/2006/relationships/tags" Target="../tags/tag182.xml"/><Relationship Id="rId28" Type="http://schemas.openxmlformats.org/officeDocument/2006/relationships/tags" Target="../tags/tag187.xml"/><Relationship Id="rId10" Type="http://schemas.openxmlformats.org/officeDocument/2006/relationships/tags" Target="../tags/tag169.xml"/><Relationship Id="rId19" Type="http://schemas.openxmlformats.org/officeDocument/2006/relationships/tags" Target="../tags/tag178.xml"/><Relationship Id="rId31" Type="http://schemas.openxmlformats.org/officeDocument/2006/relationships/tags" Target="../tags/tag190.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 Id="rId22" Type="http://schemas.openxmlformats.org/officeDocument/2006/relationships/tags" Target="../tags/tag181.xml"/><Relationship Id="rId27" Type="http://schemas.openxmlformats.org/officeDocument/2006/relationships/tags" Target="../tags/tag186.xml"/><Relationship Id="rId30" Type="http://schemas.openxmlformats.org/officeDocument/2006/relationships/tags" Target="../tags/tag189.xml"/></Relationships>
</file>

<file path=ppt/slides/_rels/slide27.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tags" Target="../tags/tag203.xml"/><Relationship Id="rId18" Type="http://schemas.openxmlformats.org/officeDocument/2006/relationships/tags" Target="../tags/tag208.xml"/><Relationship Id="rId3" Type="http://schemas.openxmlformats.org/officeDocument/2006/relationships/tags" Target="../tags/tag193.xml"/><Relationship Id="rId21" Type="http://schemas.openxmlformats.org/officeDocument/2006/relationships/notesSlide" Target="../notesSlides/notesSlide21.xml"/><Relationship Id="rId7" Type="http://schemas.openxmlformats.org/officeDocument/2006/relationships/tags" Target="../tags/tag197.xml"/><Relationship Id="rId12" Type="http://schemas.openxmlformats.org/officeDocument/2006/relationships/tags" Target="../tags/tag202.xml"/><Relationship Id="rId17" Type="http://schemas.openxmlformats.org/officeDocument/2006/relationships/tags" Target="../tags/tag207.xml"/><Relationship Id="rId2" Type="http://schemas.openxmlformats.org/officeDocument/2006/relationships/tags" Target="../tags/tag192.xml"/><Relationship Id="rId16" Type="http://schemas.openxmlformats.org/officeDocument/2006/relationships/tags" Target="../tags/tag206.xml"/><Relationship Id="rId20" Type="http://schemas.openxmlformats.org/officeDocument/2006/relationships/slideLayout" Target="../slideLayouts/slideLayout8.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tags" Target="../tags/tag201.xml"/><Relationship Id="rId5" Type="http://schemas.openxmlformats.org/officeDocument/2006/relationships/tags" Target="../tags/tag195.xml"/><Relationship Id="rId15" Type="http://schemas.openxmlformats.org/officeDocument/2006/relationships/tags" Target="../tags/tag205.xml"/><Relationship Id="rId10" Type="http://schemas.openxmlformats.org/officeDocument/2006/relationships/tags" Target="../tags/tag200.xml"/><Relationship Id="rId19" Type="http://schemas.openxmlformats.org/officeDocument/2006/relationships/tags" Target="../tags/tag209.xml"/><Relationship Id="rId4" Type="http://schemas.openxmlformats.org/officeDocument/2006/relationships/tags" Target="../tags/tag194.xml"/><Relationship Id="rId9" Type="http://schemas.openxmlformats.org/officeDocument/2006/relationships/tags" Target="../tags/tag199.xml"/><Relationship Id="rId14" Type="http://schemas.openxmlformats.org/officeDocument/2006/relationships/tags" Target="../tags/tag204.xml"/><Relationship Id="rId22"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3" Type="http://schemas.openxmlformats.org/officeDocument/2006/relationships/tags" Target="../tags/tag24.xml"/><Relationship Id="rId21" Type="http://schemas.openxmlformats.org/officeDocument/2006/relationships/notesSlide" Target="../notesSlides/notesSlide3.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slideLayout" Target="../slideLayouts/slideLayout8.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3" Type="http://schemas.openxmlformats.org/officeDocument/2006/relationships/tags" Target="../tags/tag222.xml"/><Relationship Id="rId18" Type="http://schemas.openxmlformats.org/officeDocument/2006/relationships/tags" Target="../tags/tag227.xml"/><Relationship Id="rId26" Type="http://schemas.openxmlformats.org/officeDocument/2006/relationships/tags" Target="../tags/tag235.xml"/><Relationship Id="rId39" Type="http://schemas.openxmlformats.org/officeDocument/2006/relationships/tags" Target="../tags/tag248.xml"/><Relationship Id="rId21" Type="http://schemas.openxmlformats.org/officeDocument/2006/relationships/tags" Target="../tags/tag230.xml"/><Relationship Id="rId34" Type="http://schemas.openxmlformats.org/officeDocument/2006/relationships/tags" Target="../tags/tag243.xml"/><Relationship Id="rId42" Type="http://schemas.openxmlformats.org/officeDocument/2006/relationships/tags" Target="../tags/tag251.xml"/><Relationship Id="rId7" Type="http://schemas.openxmlformats.org/officeDocument/2006/relationships/tags" Target="../tags/tag216.xml"/><Relationship Id="rId2" Type="http://schemas.openxmlformats.org/officeDocument/2006/relationships/tags" Target="../tags/tag211.xml"/><Relationship Id="rId16" Type="http://schemas.openxmlformats.org/officeDocument/2006/relationships/tags" Target="../tags/tag225.xml"/><Relationship Id="rId29" Type="http://schemas.openxmlformats.org/officeDocument/2006/relationships/tags" Target="../tags/tag238.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tags" Target="../tags/tag220.xml"/><Relationship Id="rId24" Type="http://schemas.openxmlformats.org/officeDocument/2006/relationships/tags" Target="../tags/tag233.xml"/><Relationship Id="rId32" Type="http://schemas.openxmlformats.org/officeDocument/2006/relationships/tags" Target="../tags/tag241.xml"/><Relationship Id="rId37" Type="http://schemas.openxmlformats.org/officeDocument/2006/relationships/tags" Target="../tags/tag246.xml"/><Relationship Id="rId40" Type="http://schemas.openxmlformats.org/officeDocument/2006/relationships/tags" Target="../tags/tag249.xml"/><Relationship Id="rId45" Type="http://schemas.openxmlformats.org/officeDocument/2006/relationships/image" Target="../media/image66.jpeg"/><Relationship Id="rId5" Type="http://schemas.openxmlformats.org/officeDocument/2006/relationships/tags" Target="../tags/tag214.xml"/><Relationship Id="rId15" Type="http://schemas.openxmlformats.org/officeDocument/2006/relationships/tags" Target="../tags/tag224.xml"/><Relationship Id="rId23" Type="http://schemas.openxmlformats.org/officeDocument/2006/relationships/tags" Target="../tags/tag232.xml"/><Relationship Id="rId28" Type="http://schemas.openxmlformats.org/officeDocument/2006/relationships/tags" Target="../tags/tag237.xml"/><Relationship Id="rId36" Type="http://schemas.openxmlformats.org/officeDocument/2006/relationships/tags" Target="../tags/tag245.xml"/><Relationship Id="rId10" Type="http://schemas.openxmlformats.org/officeDocument/2006/relationships/tags" Target="../tags/tag219.xml"/><Relationship Id="rId19" Type="http://schemas.openxmlformats.org/officeDocument/2006/relationships/tags" Target="../tags/tag228.xml"/><Relationship Id="rId31" Type="http://schemas.openxmlformats.org/officeDocument/2006/relationships/tags" Target="../tags/tag240.xml"/><Relationship Id="rId44" Type="http://schemas.openxmlformats.org/officeDocument/2006/relationships/slideLayout" Target="../slideLayouts/slideLayout8.xml"/><Relationship Id="rId4" Type="http://schemas.openxmlformats.org/officeDocument/2006/relationships/tags" Target="../tags/tag213.xml"/><Relationship Id="rId9" Type="http://schemas.openxmlformats.org/officeDocument/2006/relationships/tags" Target="../tags/tag218.xml"/><Relationship Id="rId14" Type="http://schemas.openxmlformats.org/officeDocument/2006/relationships/tags" Target="../tags/tag223.xml"/><Relationship Id="rId22" Type="http://schemas.openxmlformats.org/officeDocument/2006/relationships/tags" Target="../tags/tag231.xml"/><Relationship Id="rId27" Type="http://schemas.openxmlformats.org/officeDocument/2006/relationships/tags" Target="../tags/tag236.xml"/><Relationship Id="rId30" Type="http://schemas.openxmlformats.org/officeDocument/2006/relationships/tags" Target="../tags/tag239.xml"/><Relationship Id="rId35" Type="http://schemas.openxmlformats.org/officeDocument/2006/relationships/tags" Target="../tags/tag244.xml"/><Relationship Id="rId43" Type="http://schemas.openxmlformats.org/officeDocument/2006/relationships/tags" Target="../tags/tag252.xml"/><Relationship Id="rId8" Type="http://schemas.openxmlformats.org/officeDocument/2006/relationships/tags" Target="../tags/tag217.xml"/><Relationship Id="rId3" Type="http://schemas.openxmlformats.org/officeDocument/2006/relationships/tags" Target="../tags/tag212.xml"/><Relationship Id="rId12" Type="http://schemas.openxmlformats.org/officeDocument/2006/relationships/tags" Target="../tags/tag221.xml"/><Relationship Id="rId17" Type="http://schemas.openxmlformats.org/officeDocument/2006/relationships/tags" Target="../tags/tag226.xml"/><Relationship Id="rId25" Type="http://schemas.openxmlformats.org/officeDocument/2006/relationships/tags" Target="../tags/tag234.xml"/><Relationship Id="rId33" Type="http://schemas.openxmlformats.org/officeDocument/2006/relationships/tags" Target="../tags/tag242.xml"/><Relationship Id="rId38" Type="http://schemas.openxmlformats.org/officeDocument/2006/relationships/tags" Target="../tags/tag247.xml"/><Relationship Id="rId20" Type="http://schemas.openxmlformats.org/officeDocument/2006/relationships/tags" Target="../tags/tag229.xml"/><Relationship Id="rId41" Type="http://schemas.openxmlformats.org/officeDocument/2006/relationships/tags" Target="../tags/tag25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22.xml"/></Relationships>
</file>

<file path=ppt/slides/_rels/slide6.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image" Target="../media/image5.pn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notesSlide" Target="../notesSlides/notesSlide5.xml"/><Relationship Id="rId2" Type="http://schemas.openxmlformats.org/officeDocument/2006/relationships/tags" Target="../tags/tag42.xml"/><Relationship Id="rId16" Type="http://schemas.openxmlformats.org/officeDocument/2006/relationships/slideLayout" Target="../slideLayouts/slideLayout8.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tags" Target="../tags/tag55.xml"/><Relationship Id="rId10" Type="http://schemas.openxmlformats.org/officeDocument/2006/relationships/tags" Target="../tags/tag50.xml"/><Relationship Id="rId19" Type="http://schemas.openxmlformats.org/officeDocument/2006/relationships/image" Target="../media/image10.png"/><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5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矩形 12"/>
          <p:cNvSpPr/>
          <p:nvPr/>
        </p:nvSpPr>
        <p:spPr>
          <a:xfrm>
            <a:off x="0" y="0"/>
            <a:ext cx="12192000" cy="6858000"/>
          </a:xfrm>
          <a:prstGeom prst="rect">
            <a:avLst/>
          </a:prstGeom>
          <a:solidFill>
            <a:srgbClr val="202B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0" name="直接连接符 9"/>
          <p:cNvCxnSpPr/>
          <p:nvPr/>
        </p:nvCxnSpPr>
        <p:spPr>
          <a:xfrm>
            <a:off x="1818042" y="3130476"/>
            <a:ext cx="8745966" cy="0"/>
          </a:xfrm>
          <a:prstGeom prst="line">
            <a:avLst/>
          </a:prstGeom>
          <a:noFill/>
          <a:ln w="19050" cap="flat">
            <a:solidFill>
              <a:srgbClr val="6FB8C9"/>
            </a:solidFill>
            <a:prstDash val="solid"/>
            <a:round/>
          </a:ln>
          <a:effectLst>
            <a:outerShdw blurRad="101600" dist="508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1" name="文本框 10"/>
          <p:cNvSpPr txBox="1"/>
          <p:nvPr/>
        </p:nvSpPr>
        <p:spPr>
          <a:xfrm>
            <a:off x="1818042" y="2420468"/>
            <a:ext cx="8513490" cy="707886"/>
          </a:xfrm>
          <a:prstGeom prst="rect">
            <a:avLst/>
          </a:prstGeom>
          <a:noFill/>
        </p:spPr>
        <p:txBody>
          <a:bodyPr wrap="square" rtlCol="0">
            <a:spAutoFit/>
          </a:bodyPr>
          <a:lstStyle/>
          <a:p>
            <a:pPr algn="ctr"/>
            <a:r>
              <a:rPr lang="en-US" altLang="zh-CN" sz="4000" dirty="0" smtClean="0">
                <a:solidFill>
                  <a:schemeClr val="bg1"/>
                </a:solidFill>
                <a:latin typeface="微软雅黑" panose="020B0503020204020204" pitchFamily="34" charset="-122"/>
                <a:ea typeface="微软雅黑" panose="020B0503020204020204" pitchFamily="34" charset="-122"/>
              </a:rPr>
              <a:t>CSMAR</a:t>
            </a:r>
            <a:r>
              <a:rPr lang="zh-CN" altLang="en-US" sz="4000" dirty="0" smtClean="0">
                <a:solidFill>
                  <a:schemeClr val="bg1"/>
                </a:solidFill>
                <a:latin typeface="微软雅黑" panose="020B0503020204020204" pitchFamily="34" charset="-122"/>
                <a:ea typeface="微软雅黑" panose="020B0503020204020204" pitchFamily="34" charset="-122"/>
              </a:rPr>
              <a:t>“</a:t>
            </a:r>
            <a:r>
              <a:rPr lang="zh-CN" altLang="en-US" sz="4000" dirty="0">
                <a:solidFill>
                  <a:schemeClr val="bg1"/>
                </a:solidFill>
                <a:latin typeface="微软雅黑" panose="020B0503020204020204" pitchFamily="34" charset="-122"/>
                <a:ea typeface="微软雅黑" panose="020B0503020204020204" pitchFamily="34" charset="-122"/>
              </a:rPr>
              <a:t>数据筑梦之旅</a:t>
            </a:r>
            <a:r>
              <a:rPr lang="zh-CN" altLang="en-US" sz="4000" dirty="0" smtClean="0">
                <a:solidFill>
                  <a:schemeClr val="bg1"/>
                </a:solidFill>
                <a:latin typeface="微软雅黑" panose="020B0503020204020204" pitchFamily="34" charset="-122"/>
                <a:ea typeface="微软雅黑" panose="020B0503020204020204" pitchFamily="34" charset="-122"/>
              </a:rPr>
              <a:t>” 全国巡</a:t>
            </a:r>
            <a:r>
              <a:rPr lang="zh-CN" altLang="en-US" sz="4000" dirty="0">
                <a:solidFill>
                  <a:schemeClr val="bg1"/>
                </a:solidFill>
                <a:latin typeface="微软雅黑" panose="020B0503020204020204" pitchFamily="34" charset="-122"/>
                <a:ea typeface="微软雅黑" panose="020B0503020204020204" pitchFamily="34" charset="-122"/>
              </a:rPr>
              <a:t>讲</a:t>
            </a:r>
          </a:p>
        </p:txBody>
      </p:sp>
      <p:pic>
        <p:nvPicPr>
          <p:cNvPr id="9" name="图片 8"/>
          <p:cNvPicPr/>
          <p:nvPr/>
        </p:nvPicPr>
        <p:blipFill>
          <a:blip r:embed="rId4" cstate="print">
            <a:extLst>
              <a:ext uri="{28A0092B-C50C-407E-A947-70E740481C1C}">
                <a14:useLocalDpi xmlns:a14="http://schemas.microsoft.com/office/drawing/2010/main" val="0"/>
              </a:ext>
            </a:extLst>
          </a:blip>
          <a:stretch>
            <a:fillRect/>
          </a:stretch>
        </p:blipFill>
        <p:spPr>
          <a:xfrm>
            <a:off x="10802011" y="259729"/>
            <a:ext cx="1184930" cy="382179"/>
          </a:xfrm>
          <a:prstGeom prst="rect">
            <a:avLst/>
          </a:prstGeom>
        </p:spPr>
      </p:pic>
      <p:sp>
        <p:nvSpPr>
          <p:cNvPr id="7" name="文本框 10"/>
          <p:cNvSpPr txBox="1"/>
          <p:nvPr/>
        </p:nvSpPr>
        <p:spPr>
          <a:xfrm>
            <a:off x="2160318" y="3219199"/>
            <a:ext cx="7744691" cy="460375"/>
          </a:xfrm>
          <a:prstGeom prst="rect">
            <a:avLst/>
          </a:prstGeom>
          <a:noFill/>
        </p:spPr>
        <p:txBody>
          <a:bodyPr wrap="square" rtlCol="0">
            <a:spAutoFit/>
          </a:bodyPr>
          <a:lstStyle/>
          <a:p>
            <a:pPr algn="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如何使用</a:t>
            </a:r>
            <a:r>
              <a:rPr lang="en-US" altLang="zh-CN" sz="2400" dirty="0">
                <a:solidFill>
                  <a:schemeClr val="bg1"/>
                </a:solidFill>
                <a:latin typeface="微软雅黑" panose="020B0503020204020204" pitchFamily="34" charset="-122"/>
                <a:ea typeface="微软雅黑" panose="020B0503020204020204" pitchFamily="34" charset="-122"/>
              </a:rPr>
              <a:t>CSMAR</a:t>
            </a:r>
            <a:r>
              <a:rPr lang="zh-CN" altLang="en-US" sz="2400" dirty="0">
                <a:solidFill>
                  <a:schemeClr val="bg1"/>
                </a:solidFill>
                <a:latin typeface="微软雅黑" panose="020B0503020204020204" pitchFamily="34" charset="-122"/>
                <a:ea typeface="微软雅黑" panose="020B0503020204020204" pitchFamily="34" charset="-122"/>
              </a:rPr>
              <a:t>数据库进行实证研究</a:t>
            </a:r>
          </a:p>
        </p:txBody>
      </p:sp>
      <p:sp>
        <p:nvSpPr>
          <p:cNvPr id="2" name="文本框 1"/>
          <p:cNvSpPr txBox="1"/>
          <p:nvPr/>
        </p:nvSpPr>
        <p:spPr>
          <a:xfrm>
            <a:off x="1934247" y="3916528"/>
            <a:ext cx="8513490" cy="1383665"/>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清华大学站</a:t>
            </a:r>
            <a:endParaRPr lang="zh-CN" altLang="en-US" sz="2800" dirty="0">
              <a:solidFill>
                <a:schemeClr val="bg1"/>
              </a:solidFill>
              <a:latin typeface="微软雅黑" panose="020B0503020204020204" pitchFamily="34" charset="-122"/>
              <a:ea typeface="微软雅黑" panose="020B0503020204020204" pitchFamily="34" charset="-122"/>
            </a:endParaRPr>
          </a:p>
          <a:p>
            <a:pPr algn="ctr"/>
            <a:endParaRPr lang="zh-CN" altLang="en-US" sz="2800" dirty="0">
              <a:solidFill>
                <a:schemeClr val="bg1"/>
              </a:solidFill>
              <a:latin typeface="微软雅黑" panose="020B0503020204020204" pitchFamily="34" charset="-122"/>
              <a:ea typeface="微软雅黑" panose="020B0503020204020204" pitchFamily="34"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rPr>
              <a:t>主讲人：高玉翔</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MH_Number_1">
            <a:hlinkClick r:id="" action="ppaction://noaction"/>
          </p:cNvPr>
          <p:cNvSpPr/>
          <p:nvPr>
            <p:custDataLst>
              <p:tags r:id="rId2"/>
            </p:custDataLst>
          </p:nvPr>
        </p:nvSpPr>
        <p:spPr bwMode="auto">
          <a:xfrm>
            <a:off x="3118659" y="1490816"/>
            <a:ext cx="752007" cy="402497"/>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35" name="MH_Entry_1">
            <a:hlinkClick r:id="" action="ppaction://noaction"/>
          </p:cNvPr>
          <p:cNvSpPr/>
          <p:nvPr>
            <p:custDataLst>
              <p:tags r:id="rId3"/>
            </p:custDataLst>
          </p:nvPr>
        </p:nvSpPr>
        <p:spPr>
          <a:xfrm>
            <a:off x="3888539" y="1850321"/>
            <a:ext cx="4685303"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8" name="文本框 7"/>
          <p:cNvSpPr txBox="1"/>
          <p:nvPr>
            <p:custDataLst>
              <p:tags r:id="rId4"/>
            </p:custDataLst>
          </p:nvPr>
        </p:nvSpPr>
        <p:spPr>
          <a:xfrm>
            <a:off x="3118659" y="1490817"/>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01</a:t>
            </a:r>
            <a:endParaRPr lang="zh-CN" altLang="en-US" sz="2000" dirty="0">
              <a:solidFill>
                <a:schemeClr val="bg1"/>
              </a:solidFill>
            </a:endParaRPr>
          </a:p>
        </p:txBody>
      </p:sp>
      <p:sp>
        <p:nvSpPr>
          <p:cNvPr id="4" name="文本框 3"/>
          <p:cNvSpPr txBox="1"/>
          <p:nvPr>
            <p:custDataLst>
              <p:tags r:id="rId5"/>
            </p:custDataLst>
          </p:nvPr>
        </p:nvSpPr>
        <p:spPr>
          <a:xfrm>
            <a:off x="3888539" y="1462633"/>
            <a:ext cx="4685303" cy="500400"/>
          </a:xfrm>
          <a:prstGeom prst="rect">
            <a:avLst/>
          </a:prstGeom>
          <a:noFill/>
        </p:spPr>
        <p:txBody>
          <a:bodyPr wrap="square" rtlCol="0" anchor="ctr" anchorCtr="0">
            <a:normAutofit/>
          </a:bodyPr>
          <a:lstStyle>
            <a:defPPr>
              <a:defRPr lang="zh-CN"/>
            </a:defPPr>
            <a:lvl1pPr>
              <a:defRPr sz="2000"/>
            </a:lvl1pPr>
          </a:lstStyle>
          <a:p>
            <a:r>
              <a:rPr lang="zh-CN" altLang="en-US" b="1" dirty="0">
                <a:solidFill>
                  <a:schemeClr val="bg2">
                    <a:lumMod val="50000"/>
                  </a:schemeClr>
                </a:solidFill>
                <a:latin typeface="微软雅黑" panose="020B0503020204020204" pitchFamily="34" charset="-122"/>
                <a:ea typeface="微软雅黑" panose="020B0503020204020204" pitchFamily="34" charset="-122"/>
              </a:rPr>
              <a:t>实证研究</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的基本思路</a:t>
            </a:r>
            <a:endParaRPr lang="zh-CN" altLang="en-US"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4" name="文本框 23"/>
          <p:cNvSpPr txBox="1"/>
          <p:nvPr>
            <p:custDataLst>
              <p:tags r:id="rId6"/>
            </p:custDataLst>
          </p:nvPr>
        </p:nvSpPr>
        <p:spPr>
          <a:xfrm>
            <a:off x="3118659" y="2506903"/>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02</a:t>
            </a:r>
            <a:endParaRPr lang="zh-CN" altLang="en-US" sz="2000" dirty="0">
              <a:solidFill>
                <a:schemeClr val="bg1"/>
              </a:solidFill>
            </a:endParaRPr>
          </a:p>
        </p:txBody>
      </p:sp>
      <p:sp>
        <p:nvSpPr>
          <p:cNvPr id="23" name="MH_Entry_1">
            <a:hlinkClick r:id="" action="ppaction://noaction"/>
          </p:cNvPr>
          <p:cNvSpPr/>
          <p:nvPr>
            <p:custDataLst>
              <p:tags r:id="rId7"/>
            </p:custDataLst>
          </p:nvPr>
        </p:nvSpPr>
        <p:spPr>
          <a:xfrm>
            <a:off x="3888539" y="2851480"/>
            <a:ext cx="4889862"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5" name="文本框 4"/>
          <p:cNvSpPr txBox="1"/>
          <p:nvPr>
            <p:custDataLst>
              <p:tags r:id="rId8"/>
            </p:custDataLst>
          </p:nvPr>
        </p:nvSpPr>
        <p:spPr>
          <a:xfrm>
            <a:off x="3888539" y="2442976"/>
            <a:ext cx="4889863" cy="500400"/>
          </a:xfrm>
          <a:prstGeom prst="rect">
            <a:avLst/>
          </a:prstGeom>
          <a:noFill/>
        </p:spPr>
        <p:txBody>
          <a:bodyPr wrap="square" rtlCol="0" anchor="ctr" anchorCtr="0">
            <a:normAutofit/>
          </a:bodyPr>
          <a:lstStyle>
            <a:defPPr>
              <a:defRPr lang="zh-CN"/>
            </a:defPPr>
            <a:lvl1pPr>
              <a:defRPr sz="2000"/>
            </a:lvl1pPr>
          </a:lstStyle>
          <a:p>
            <a:r>
              <a:rPr lang="zh-CN" altLang="en-US" b="1" dirty="0" smtClean="0">
                <a:latin typeface="微软雅黑" panose="020B0503020204020204" pitchFamily="34" charset="-122"/>
                <a:ea typeface="微软雅黑" panose="020B0503020204020204" pitchFamily="34" charset="-122"/>
              </a:rPr>
              <a:t>数据挖掘</a:t>
            </a:r>
            <a:r>
              <a:rPr lang="en-US" altLang="zh-CN" b="1" dirty="0" err="1" smtClean="0">
                <a:latin typeface="微软雅黑" panose="020B0503020204020204" pitchFamily="34" charset="-122"/>
                <a:ea typeface="微软雅黑" panose="020B0503020204020204" pitchFamily="34" charset="-122"/>
              </a:rPr>
              <a:t>vs</a:t>
            </a:r>
            <a:r>
              <a:rPr lang="zh-CN" altLang="en-US" b="1" dirty="0" smtClean="0">
                <a:latin typeface="微软雅黑" panose="020B0503020204020204" pitchFamily="34" charset="-122"/>
                <a:ea typeface="微软雅黑" panose="020B0503020204020204" pitchFamily="34" charset="-122"/>
              </a:rPr>
              <a:t>思想创新</a:t>
            </a:r>
          </a:p>
        </p:txBody>
      </p:sp>
      <p:sp>
        <p:nvSpPr>
          <p:cNvPr id="25" name="文本框 24"/>
          <p:cNvSpPr txBox="1"/>
          <p:nvPr>
            <p:custDataLst>
              <p:tags r:id="rId9"/>
            </p:custDataLst>
          </p:nvPr>
        </p:nvSpPr>
        <p:spPr>
          <a:xfrm>
            <a:off x="3118659" y="2499025"/>
            <a:ext cx="556086" cy="394619"/>
          </a:xfrm>
          <a:prstGeom prst="rect">
            <a:avLst/>
          </a:prstGeom>
          <a:noFill/>
        </p:spPr>
        <p:txBody>
          <a:bodyPr wrap="square" rtlCol="0" anchor="ctr" anchorCtr="0">
            <a:normAutofit lnSpcReduction="10000"/>
          </a:bodyPr>
          <a:lstStyle/>
          <a:p>
            <a:pPr algn="ctr"/>
            <a:endParaRPr lang="zh-CN" altLang="en-US" sz="2000" dirty="0">
              <a:solidFill>
                <a:schemeClr val="bg1"/>
              </a:solidFill>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10</a:t>
            </a:fld>
            <a:endParaRPr lang="zh-CN" altLang="en-US"/>
          </a:p>
        </p:txBody>
      </p:sp>
      <p:sp>
        <p:nvSpPr>
          <p:cNvPr id="15" name="MH_Number_2">
            <a:hlinkClick r:id="" action="ppaction://noaction"/>
          </p:cNvPr>
          <p:cNvSpPr/>
          <p:nvPr>
            <p:custDataLst>
              <p:tags r:id="rId10"/>
            </p:custDataLst>
          </p:nvPr>
        </p:nvSpPr>
        <p:spPr bwMode="auto">
          <a:xfrm>
            <a:off x="3118659" y="3641376"/>
            <a:ext cx="752007" cy="39462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lnSpcReduction="10000"/>
          </a:bodyPr>
          <a:lstStyle/>
          <a:p>
            <a:pPr algn="ctr">
              <a:spcBef>
                <a:spcPct val="0"/>
              </a:spcBef>
            </a:pPr>
            <a:endParaRPr lang="zh-CN" altLang="en-US" sz="2000" dirty="0">
              <a:solidFill>
                <a:schemeClr val="bg1"/>
              </a:solidFill>
            </a:endParaRPr>
          </a:p>
        </p:txBody>
      </p:sp>
      <p:sp>
        <p:nvSpPr>
          <p:cNvPr id="16" name="文本框 23"/>
          <p:cNvSpPr txBox="1"/>
          <p:nvPr>
            <p:custDataLst>
              <p:tags r:id="rId11"/>
            </p:custDataLst>
          </p:nvPr>
        </p:nvSpPr>
        <p:spPr>
          <a:xfrm>
            <a:off x="3118659" y="3652567"/>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03</a:t>
            </a:r>
            <a:endParaRPr lang="zh-CN" altLang="en-US" sz="2000" dirty="0">
              <a:solidFill>
                <a:schemeClr val="bg1"/>
              </a:solidFill>
            </a:endParaRPr>
          </a:p>
        </p:txBody>
      </p:sp>
      <p:sp>
        <p:nvSpPr>
          <p:cNvPr id="17" name="MH_Entry_1">
            <a:hlinkClick r:id="" action="ppaction://noaction"/>
          </p:cNvPr>
          <p:cNvSpPr/>
          <p:nvPr>
            <p:custDataLst>
              <p:tags r:id="rId12"/>
            </p:custDataLst>
          </p:nvPr>
        </p:nvSpPr>
        <p:spPr>
          <a:xfrm>
            <a:off x="3888539" y="3997144"/>
            <a:ext cx="4889862"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18" name="文本框 4"/>
          <p:cNvSpPr txBox="1"/>
          <p:nvPr>
            <p:custDataLst>
              <p:tags r:id="rId13"/>
            </p:custDataLst>
          </p:nvPr>
        </p:nvSpPr>
        <p:spPr>
          <a:xfrm>
            <a:off x="3888539" y="3574752"/>
            <a:ext cx="4889863" cy="500400"/>
          </a:xfrm>
          <a:prstGeom prst="rect">
            <a:avLst/>
          </a:prstGeom>
          <a:noFill/>
        </p:spPr>
        <p:txBody>
          <a:bodyPr wrap="square" rtlCol="0" anchor="ctr" anchorCtr="0">
            <a:normAutofit/>
          </a:bodyPr>
          <a:lstStyle>
            <a:defPPr>
              <a:defRPr lang="zh-CN"/>
            </a:defPPr>
            <a:lvl1pPr>
              <a:defRPr sz="2000"/>
            </a:lvl1pPr>
          </a:lstStyle>
          <a:p>
            <a:r>
              <a:rPr lang="en-US" altLang="zh-CN" b="1" dirty="0" smtClean="0">
                <a:solidFill>
                  <a:schemeClr val="bg2">
                    <a:lumMod val="50000"/>
                  </a:schemeClr>
                </a:solidFill>
                <a:latin typeface="微软雅黑" panose="020B0503020204020204" pitchFamily="34" charset="-122"/>
                <a:ea typeface="微软雅黑" panose="020B0503020204020204" pitchFamily="34" charset="-122"/>
              </a:rPr>
              <a:t>CSMAR</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数据库简介</a:t>
            </a:r>
          </a:p>
        </p:txBody>
      </p:sp>
      <p:sp>
        <p:nvSpPr>
          <p:cNvPr id="20" name="MH_Number_1">
            <a:hlinkClick r:id="" action="ppaction://noaction"/>
          </p:cNvPr>
          <p:cNvSpPr/>
          <p:nvPr>
            <p:custDataLst>
              <p:tags r:id="rId14"/>
            </p:custDataLst>
          </p:nvPr>
        </p:nvSpPr>
        <p:spPr bwMode="auto">
          <a:xfrm>
            <a:off x="3118659" y="2491928"/>
            <a:ext cx="752007" cy="402497"/>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21" name="文本框 20"/>
          <p:cNvSpPr txBox="1"/>
          <p:nvPr>
            <p:custDataLst>
              <p:tags r:id="rId15"/>
            </p:custDataLst>
          </p:nvPr>
        </p:nvSpPr>
        <p:spPr>
          <a:xfrm>
            <a:off x="3118659" y="2500801"/>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02</a:t>
            </a:r>
            <a:endParaRPr lang="zh-CN" altLang="en-US" sz="2000" dirty="0">
              <a:solidFill>
                <a:schemeClr val="bg1"/>
              </a:solidFill>
            </a:endParaRPr>
          </a:p>
        </p:txBody>
      </p:sp>
      <p:sp>
        <p:nvSpPr>
          <p:cNvPr id="9" name="文本框 8"/>
          <p:cNvSpPr txBox="1"/>
          <p:nvPr/>
        </p:nvSpPr>
        <p:spPr>
          <a:xfrm>
            <a:off x="1766304" y="1856435"/>
            <a:ext cx="615553" cy="3118945"/>
          </a:xfrm>
          <a:prstGeom prst="rect">
            <a:avLst/>
          </a:prstGeom>
          <a:noFill/>
          <a:ln>
            <a:solidFill>
              <a:schemeClr val="accent2">
                <a:lumMod val="60000"/>
                <a:lumOff val="40000"/>
              </a:schemeClr>
            </a:solidFill>
            <a:prstDash val="dash"/>
          </a:ln>
        </p:spPr>
        <p:txBody>
          <a:bodyPr vert="eaVert" wrap="square" rtlCol="0">
            <a:spAutoFit/>
          </a:bodyPr>
          <a:lstStyle/>
          <a:p>
            <a:r>
              <a:rPr lang="zh-CN" altLang="en-US" sz="2800" dirty="0" smtClean="0">
                <a:solidFill>
                  <a:schemeClr val="accent2">
                    <a:lumMod val="50000"/>
                  </a:schemeClr>
                </a:solidFill>
                <a:latin typeface="微软雅黑" panose="020B0503020204020204" pitchFamily="34" charset="-122"/>
                <a:ea typeface="微软雅黑" panose="020B0503020204020204" pitchFamily="34" charset="-122"/>
              </a:rPr>
              <a:t>     目           录</a:t>
            </a:r>
            <a:endParaRPr lang="zh-CN" altLang="en-US" sz="2800"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573842" y="2442976"/>
            <a:ext cx="3491057" cy="3642459"/>
          </a:xfrm>
          <a:prstGeom prst="rect">
            <a:avLst/>
          </a:prstGeom>
        </p:spPr>
      </p:pic>
      <p:sp>
        <p:nvSpPr>
          <p:cNvPr id="28" name="MH_Number_2">
            <a:hlinkClick r:id="" action="ppaction://noaction"/>
          </p:cNvPr>
          <p:cNvSpPr/>
          <p:nvPr>
            <p:custDataLst>
              <p:tags r:id="rId16"/>
            </p:custDataLst>
          </p:nvPr>
        </p:nvSpPr>
        <p:spPr bwMode="auto">
          <a:xfrm>
            <a:off x="3118659" y="4748139"/>
            <a:ext cx="752007" cy="39462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lnSpcReduction="10000"/>
          </a:bodyPr>
          <a:lstStyle/>
          <a:p>
            <a:pPr algn="ctr">
              <a:spcBef>
                <a:spcPct val="0"/>
              </a:spcBef>
            </a:pPr>
            <a:endParaRPr lang="zh-CN" altLang="en-US" sz="2000" dirty="0">
              <a:solidFill>
                <a:schemeClr val="bg1"/>
              </a:solidFill>
            </a:endParaRPr>
          </a:p>
        </p:txBody>
      </p:sp>
      <p:sp>
        <p:nvSpPr>
          <p:cNvPr id="29" name="文本框 23"/>
          <p:cNvSpPr txBox="1"/>
          <p:nvPr>
            <p:custDataLst>
              <p:tags r:id="rId17"/>
            </p:custDataLst>
          </p:nvPr>
        </p:nvSpPr>
        <p:spPr>
          <a:xfrm>
            <a:off x="3118659" y="4759330"/>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04</a:t>
            </a:r>
            <a:endParaRPr lang="zh-CN" altLang="en-US" sz="2000" dirty="0">
              <a:solidFill>
                <a:schemeClr val="bg1"/>
              </a:solidFill>
            </a:endParaRPr>
          </a:p>
        </p:txBody>
      </p:sp>
      <p:sp>
        <p:nvSpPr>
          <p:cNvPr id="31" name="MH_Entry_1">
            <a:hlinkClick r:id="" action="ppaction://noaction"/>
          </p:cNvPr>
          <p:cNvSpPr/>
          <p:nvPr>
            <p:custDataLst>
              <p:tags r:id="rId18"/>
            </p:custDataLst>
          </p:nvPr>
        </p:nvSpPr>
        <p:spPr>
          <a:xfrm>
            <a:off x="3888539" y="5103907"/>
            <a:ext cx="4685303" cy="7800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32" name="文本框 4"/>
          <p:cNvSpPr txBox="1"/>
          <p:nvPr>
            <p:custDataLst>
              <p:tags r:id="rId19"/>
            </p:custDataLst>
          </p:nvPr>
        </p:nvSpPr>
        <p:spPr>
          <a:xfrm>
            <a:off x="3888539" y="4681515"/>
            <a:ext cx="4685303" cy="500400"/>
          </a:xfrm>
          <a:prstGeom prst="rect">
            <a:avLst/>
          </a:prstGeom>
          <a:noFill/>
        </p:spPr>
        <p:txBody>
          <a:bodyPr wrap="square" rtlCol="0" anchor="ctr" anchorCtr="0">
            <a:normAutofit/>
          </a:bodyPr>
          <a:lstStyle>
            <a:defPPr>
              <a:defRPr lang="zh-CN"/>
            </a:defPPr>
            <a:lvl1pPr>
              <a:defRPr sz="2000"/>
            </a:lvl1pPr>
          </a:lstStyle>
          <a:p>
            <a:r>
              <a:rPr lang="en-US" altLang="zh-CN" b="1" dirty="0" smtClean="0">
                <a:solidFill>
                  <a:schemeClr val="bg2">
                    <a:lumMod val="50000"/>
                  </a:schemeClr>
                </a:solidFill>
                <a:latin typeface="微软雅黑" panose="020B0503020204020204" pitchFamily="34" charset="-122"/>
                <a:ea typeface="微软雅黑" panose="020B0503020204020204" pitchFamily="34" charset="-122"/>
              </a:rPr>
              <a:t>CSMAR</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新库案例</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568" y="245050"/>
            <a:ext cx="7104537" cy="615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fld id="{D452BF20-362C-4294-AFD9-C5328724C70E}" type="slidenum">
              <a:rPr lang="zh-CN" altLang="en-US" smtClean="0"/>
              <a:t>11</a:t>
            </a:fld>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3842" y="2442976"/>
            <a:ext cx="3491057" cy="364245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MH_Number_1">
            <a:hlinkClick r:id="" action="ppaction://noaction"/>
          </p:cNvPr>
          <p:cNvSpPr/>
          <p:nvPr>
            <p:custDataLst>
              <p:tags r:id="rId2"/>
            </p:custDataLst>
          </p:nvPr>
        </p:nvSpPr>
        <p:spPr bwMode="auto">
          <a:xfrm>
            <a:off x="3118659" y="1490816"/>
            <a:ext cx="752007" cy="402497"/>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35" name="MH_Entry_1">
            <a:hlinkClick r:id="" action="ppaction://noaction"/>
          </p:cNvPr>
          <p:cNvSpPr/>
          <p:nvPr>
            <p:custDataLst>
              <p:tags r:id="rId3"/>
            </p:custDataLst>
          </p:nvPr>
        </p:nvSpPr>
        <p:spPr>
          <a:xfrm>
            <a:off x="3888539" y="1850321"/>
            <a:ext cx="4685303"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8" name="文本框 7"/>
          <p:cNvSpPr txBox="1"/>
          <p:nvPr>
            <p:custDataLst>
              <p:tags r:id="rId4"/>
            </p:custDataLst>
          </p:nvPr>
        </p:nvSpPr>
        <p:spPr>
          <a:xfrm>
            <a:off x="3118659" y="1490817"/>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01</a:t>
            </a:r>
            <a:endParaRPr lang="zh-CN" altLang="en-US" sz="2000" dirty="0">
              <a:solidFill>
                <a:schemeClr val="bg1"/>
              </a:solidFill>
            </a:endParaRPr>
          </a:p>
        </p:txBody>
      </p:sp>
      <p:sp>
        <p:nvSpPr>
          <p:cNvPr id="4" name="文本框 3"/>
          <p:cNvSpPr txBox="1"/>
          <p:nvPr>
            <p:custDataLst>
              <p:tags r:id="rId5"/>
            </p:custDataLst>
          </p:nvPr>
        </p:nvSpPr>
        <p:spPr>
          <a:xfrm>
            <a:off x="3888539" y="1462633"/>
            <a:ext cx="4685303" cy="500400"/>
          </a:xfrm>
          <a:prstGeom prst="rect">
            <a:avLst/>
          </a:prstGeom>
          <a:noFill/>
        </p:spPr>
        <p:txBody>
          <a:bodyPr wrap="square" rtlCol="0" anchor="ctr" anchorCtr="0">
            <a:normAutofit/>
          </a:bodyPr>
          <a:lstStyle>
            <a:defPPr>
              <a:defRPr lang="zh-CN"/>
            </a:defPPr>
            <a:lvl1pPr>
              <a:defRPr sz="2000"/>
            </a:lvl1pPr>
          </a:lstStyle>
          <a:p>
            <a:r>
              <a:rPr lang="zh-CN" altLang="en-US" b="1" dirty="0">
                <a:solidFill>
                  <a:schemeClr val="bg2">
                    <a:lumMod val="50000"/>
                  </a:schemeClr>
                </a:solidFill>
                <a:latin typeface="微软雅黑" panose="020B0503020204020204" pitchFamily="34" charset="-122"/>
                <a:ea typeface="微软雅黑" panose="020B0503020204020204" pitchFamily="34" charset="-122"/>
              </a:rPr>
              <a:t>实证研究</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的基本思路</a:t>
            </a:r>
            <a:endParaRPr lang="zh-CN" altLang="en-US"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4" name="文本框 23"/>
          <p:cNvSpPr txBox="1"/>
          <p:nvPr>
            <p:custDataLst>
              <p:tags r:id="rId6"/>
            </p:custDataLst>
          </p:nvPr>
        </p:nvSpPr>
        <p:spPr>
          <a:xfrm>
            <a:off x="3118659" y="2506903"/>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02</a:t>
            </a:r>
            <a:endParaRPr lang="zh-CN" altLang="en-US" sz="2000" dirty="0">
              <a:solidFill>
                <a:schemeClr val="bg1"/>
              </a:solidFill>
            </a:endParaRPr>
          </a:p>
        </p:txBody>
      </p:sp>
      <p:sp>
        <p:nvSpPr>
          <p:cNvPr id="23" name="MH_Entry_1">
            <a:hlinkClick r:id="" action="ppaction://noaction"/>
          </p:cNvPr>
          <p:cNvSpPr/>
          <p:nvPr>
            <p:custDataLst>
              <p:tags r:id="rId7"/>
            </p:custDataLst>
          </p:nvPr>
        </p:nvSpPr>
        <p:spPr>
          <a:xfrm>
            <a:off x="3888539" y="2851480"/>
            <a:ext cx="4889862"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5" name="文本框 4"/>
          <p:cNvSpPr txBox="1"/>
          <p:nvPr>
            <p:custDataLst>
              <p:tags r:id="rId8"/>
            </p:custDataLst>
          </p:nvPr>
        </p:nvSpPr>
        <p:spPr>
          <a:xfrm>
            <a:off x="3888539" y="2442976"/>
            <a:ext cx="4889863" cy="500400"/>
          </a:xfrm>
          <a:prstGeom prst="rect">
            <a:avLst/>
          </a:prstGeom>
          <a:noFill/>
        </p:spPr>
        <p:txBody>
          <a:bodyPr wrap="square" rtlCol="0" anchor="ctr" anchorCtr="0">
            <a:normAutofit/>
          </a:bodyPr>
          <a:lstStyle>
            <a:defPPr>
              <a:defRPr lang="zh-CN"/>
            </a:defPPr>
            <a:lvl1pPr>
              <a:defRPr sz="2000"/>
            </a:lvl1pPr>
          </a:lstStyle>
          <a:p>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数据挖掘</a:t>
            </a:r>
            <a:r>
              <a:rPr lang="en-US" altLang="zh-CN" b="1" dirty="0" err="1" smtClean="0">
                <a:solidFill>
                  <a:schemeClr val="bg2">
                    <a:lumMod val="50000"/>
                  </a:schemeClr>
                </a:solidFill>
                <a:latin typeface="微软雅黑" panose="020B0503020204020204" pitchFamily="34" charset="-122"/>
                <a:ea typeface="微软雅黑" panose="020B0503020204020204" pitchFamily="34" charset="-122"/>
              </a:rPr>
              <a:t>vs</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思想创新</a:t>
            </a:r>
          </a:p>
        </p:txBody>
      </p:sp>
      <p:sp>
        <p:nvSpPr>
          <p:cNvPr id="25" name="文本框 24"/>
          <p:cNvSpPr txBox="1"/>
          <p:nvPr>
            <p:custDataLst>
              <p:tags r:id="rId9"/>
            </p:custDataLst>
          </p:nvPr>
        </p:nvSpPr>
        <p:spPr>
          <a:xfrm>
            <a:off x="3118659" y="2499025"/>
            <a:ext cx="556086" cy="394619"/>
          </a:xfrm>
          <a:prstGeom prst="rect">
            <a:avLst/>
          </a:prstGeom>
          <a:noFill/>
        </p:spPr>
        <p:txBody>
          <a:bodyPr wrap="square" rtlCol="0" anchor="ctr" anchorCtr="0">
            <a:normAutofit lnSpcReduction="10000"/>
          </a:bodyPr>
          <a:lstStyle/>
          <a:p>
            <a:pPr algn="ctr"/>
            <a:endParaRPr lang="zh-CN" altLang="en-US" sz="2000" dirty="0">
              <a:solidFill>
                <a:schemeClr val="bg1"/>
              </a:solidFill>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12</a:t>
            </a:fld>
            <a:endParaRPr lang="zh-CN" altLang="en-US"/>
          </a:p>
        </p:txBody>
      </p:sp>
      <p:sp>
        <p:nvSpPr>
          <p:cNvPr id="15" name="MH_Number_2">
            <a:hlinkClick r:id="" action="ppaction://noaction"/>
          </p:cNvPr>
          <p:cNvSpPr/>
          <p:nvPr>
            <p:custDataLst>
              <p:tags r:id="rId10"/>
            </p:custDataLst>
          </p:nvPr>
        </p:nvSpPr>
        <p:spPr bwMode="auto">
          <a:xfrm>
            <a:off x="3118659" y="3641376"/>
            <a:ext cx="752007" cy="39462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lnSpcReduction="10000"/>
          </a:bodyPr>
          <a:lstStyle/>
          <a:p>
            <a:pPr algn="ctr">
              <a:spcBef>
                <a:spcPct val="0"/>
              </a:spcBef>
            </a:pPr>
            <a:endParaRPr lang="zh-CN" altLang="en-US" sz="2000" dirty="0">
              <a:solidFill>
                <a:schemeClr val="bg1"/>
              </a:solidFill>
            </a:endParaRPr>
          </a:p>
        </p:txBody>
      </p:sp>
      <p:sp>
        <p:nvSpPr>
          <p:cNvPr id="16" name="文本框 23"/>
          <p:cNvSpPr txBox="1"/>
          <p:nvPr>
            <p:custDataLst>
              <p:tags r:id="rId11"/>
            </p:custDataLst>
          </p:nvPr>
        </p:nvSpPr>
        <p:spPr>
          <a:xfrm>
            <a:off x="3118659" y="3652567"/>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03</a:t>
            </a:r>
            <a:endParaRPr lang="zh-CN" altLang="en-US" sz="2000" dirty="0">
              <a:solidFill>
                <a:schemeClr val="bg1"/>
              </a:solidFill>
            </a:endParaRPr>
          </a:p>
        </p:txBody>
      </p:sp>
      <p:sp>
        <p:nvSpPr>
          <p:cNvPr id="17" name="MH_Entry_1">
            <a:hlinkClick r:id="" action="ppaction://noaction"/>
          </p:cNvPr>
          <p:cNvSpPr/>
          <p:nvPr>
            <p:custDataLst>
              <p:tags r:id="rId12"/>
            </p:custDataLst>
          </p:nvPr>
        </p:nvSpPr>
        <p:spPr>
          <a:xfrm>
            <a:off x="3888539" y="3997144"/>
            <a:ext cx="4889862"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18" name="文本框 4"/>
          <p:cNvSpPr txBox="1"/>
          <p:nvPr>
            <p:custDataLst>
              <p:tags r:id="rId13"/>
            </p:custDataLst>
          </p:nvPr>
        </p:nvSpPr>
        <p:spPr>
          <a:xfrm>
            <a:off x="3888539" y="3574752"/>
            <a:ext cx="4889863" cy="500400"/>
          </a:xfrm>
          <a:prstGeom prst="rect">
            <a:avLst/>
          </a:prstGeom>
          <a:noFill/>
        </p:spPr>
        <p:txBody>
          <a:bodyPr wrap="square" rtlCol="0" anchor="ctr" anchorCtr="0">
            <a:normAutofit/>
          </a:bodyPr>
          <a:lstStyle>
            <a:defPPr>
              <a:defRPr lang="zh-CN"/>
            </a:defPPr>
            <a:lvl1pPr>
              <a:defRPr sz="2000"/>
            </a:lvl1pPr>
          </a:lstStyle>
          <a:p>
            <a:r>
              <a:rPr lang="en-US" altLang="zh-CN" b="1" dirty="0" smtClean="0">
                <a:latin typeface="微软雅黑" panose="020B0503020204020204" pitchFamily="34" charset="-122"/>
                <a:ea typeface="微软雅黑" panose="020B0503020204020204" pitchFamily="34" charset="-122"/>
              </a:rPr>
              <a:t>CSMAR</a:t>
            </a:r>
            <a:r>
              <a:rPr lang="zh-CN" altLang="en-US" b="1" dirty="0" smtClean="0">
                <a:latin typeface="微软雅黑" panose="020B0503020204020204" pitchFamily="34" charset="-122"/>
                <a:ea typeface="微软雅黑" panose="020B0503020204020204" pitchFamily="34" charset="-122"/>
              </a:rPr>
              <a:t>数据库简介</a:t>
            </a:r>
          </a:p>
        </p:txBody>
      </p:sp>
      <p:sp>
        <p:nvSpPr>
          <p:cNvPr id="20" name="MH_Number_1">
            <a:hlinkClick r:id="" action="ppaction://noaction"/>
          </p:cNvPr>
          <p:cNvSpPr/>
          <p:nvPr>
            <p:custDataLst>
              <p:tags r:id="rId14"/>
            </p:custDataLst>
          </p:nvPr>
        </p:nvSpPr>
        <p:spPr bwMode="auto">
          <a:xfrm>
            <a:off x="3118659" y="2491928"/>
            <a:ext cx="752007" cy="402497"/>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21" name="文本框 20"/>
          <p:cNvSpPr txBox="1"/>
          <p:nvPr>
            <p:custDataLst>
              <p:tags r:id="rId15"/>
            </p:custDataLst>
          </p:nvPr>
        </p:nvSpPr>
        <p:spPr>
          <a:xfrm>
            <a:off x="3118659" y="2500801"/>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02</a:t>
            </a:r>
            <a:endParaRPr lang="zh-CN" altLang="en-US" sz="2000" dirty="0">
              <a:solidFill>
                <a:schemeClr val="bg1"/>
              </a:solidFill>
            </a:endParaRPr>
          </a:p>
        </p:txBody>
      </p:sp>
      <p:sp>
        <p:nvSpPr>
          <p:cNvPr id="9" name="文本框 8"/>
          <p:cNvSpPr txBox="1"/>
          <p:nvPr/>
        </p:nvSpPr>
        <p:spPr>
          <a:xfrm>
            <a:off x="1766304" y="1856435"/>
            <a:ext cx="615553" cy="3118945"/>
          </a:xfrm>
          <a:prstGeom prst="rect">
            <a:avLst/>
          </a:prstGeom>
          <a:noFill/>
          <a:ln>
            <a:solidFill>
              <a:schemeClr val="accent2">
                <a:lumMod val="60000"/>
                <a:lumOff val="40000"/>
              </a:schemeClr>
            </a:solidFill>
            <a:prstDash val="dash"/>
          </a:ln>
        </p:spPr>
        <p:txBody>
          <a:bodyPr vert="eaVert" wrap="square" rtlCol="0">
            <a:spAutoFit/>
          </a:bodyPr>
          <a:lstStyle/>
          <a:p>
            <a:r>
              <a:rPr lang="zh-CN" altLang="en-US" sz="2800" dirty="0" smtClean="0">
                <a:solidFill>
                  <a:schemeClr val="accent2">
                    <a:lumMod val="50000"/>
                  </a:schemeClr>
                </a:solidFill>
                <a:latin typeface="微软雅黑" panose="020B0503020204020204" pitchFamily="34" charset="-122"/>
                <a:ea typeface="微软雅黑" panose="020B0503020204020204" pitchFamily="34" charset="-122"/>
              </a:rPr>
              <a:t>     目           录</a:t>
            </a:r>
            <a:endParaRPr lang="zh-CN" altLang="en-US" sz="2800"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573842" y="2442976"/>
            <a:ext cx="3491057" cy="3642459"/>
          </a:xfrm>
          <a:prstGeom prst="rect">
            <a:avLst/>
          </a:prstGeom>
        </p:spPr>
      </p:pic>
      <p:sp>
        <p:nvSpPr>
          <p:cNvPr id="28" name="MH_Number_2">
            <a:hlinkClick r:id="" action="ppaction://noaction"/>
          </p:cNvPr>
          <p:cNvSpPr/>
          <p:nvPr>
            <p:custDataLst>
              <p:tags r:id="rId16"/>
            </p:custDataLst>
          </p:nvPr>
        </p:nvSpPr>
        <p:spPr bwMode="auto">
          <a:xfrm>
            <a:off x="3118659" y="4748139"/>
            <a:ext cx="752007" cy="39462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lnSpcReduction="10000"/>
          </a:bodyPr>
          <a:lstStyle/>
          <a:p>
            <a:pPr algn="ctr">
              <a:spcBef>
                <a:spcPct val="0"/>
              </a:spcBef>
            </a:pPr>
            <a:endParaRPr lang="zh-CN" altLang="en-US" sz="2000" dirty="0">
              <a:solidFill>
                <a:schemeClr val="bg1"/>
              </a:solidFill>
            </a:endParaRPr>
          </a:p>
        </p:txBody>
      </p:sp>
      <p:sp>
        <p:nvSpPr>
          <p:cNvPr id="29" name="文本框 23"/>
          <p:cNvSpPr txBox="1"/>
          <p:nvPr>
            <p:custDataLst>
              <p:tags r:id="rId17"/>
            </p:custDataLst>
          </p:nvPr>
        </p:nvSpPr>
        <p:spPr>
          <a:xfrm>
            <a:off x="3118659" y="4759330"/>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04</a:t>
            </a:r>
            <a:endParaRPr lang="zh-CN" altLang="en-US" sz="2000" dirty="0">
              <a:solidFill>
                <a:schemeClr val="bg1"/>
              </a:solidFill>
            </a:endParaRPr>
          </a:p>
        </p:txBody>
      </p:sp>
      <p:sp>
        <p:nvSpPr>
          <p:cNvPr id="31" name="MH_Entry_1">
            <a:hlinkClick r:id="" action="ppaction://noaction"/>
          </p:cNvPr>
          <p:cNvSpPr/>
          <p:nvPr>
            <p:custDataLst>
              <p:tags r:id="rId18"/>
            </p:custDataLst>
          </p:nvPr>
        </p:nvSpPr>
        <p:spPr>
          <a:xfrm>
            <a:off x="3888539" y="5103907"/>
            <a:ext cx="4685303" cy="7800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32" name="文本框 4"/>
          <p:cNvSpPr txBox="1"/>
          <p:nvPr>
            <p:custDataLst>
              <p:tags r:id="rId19"/>
            </p:custDataLst>
          </p:nvPr>
        </p:nvSpPr>
        <p:spPr>
          <a:xfrm>
            <a:off x="3888539" y="4681515"/>
            <a:ext cx="4685303" cy="500400"/>
          </a:xfrm>
          <a:prstGeom prst="rect">
            <a:avLst/>
          </a:prstGeom>
          <a:noFill/>
        </p:spPr>
        <p:txBody>
          <a:bodyPr wrap="square" rtlCol="0" anchor="ctr" anchorCtr="0">
            <a:normAutofit/>
          </a:bodyPr>
          <a:lstStyle>
            <a:defPPr>
              <a:defRPr lang="zh-CN"/>
            </a:defPPr>
            <a:lvl1pPr>
              <a:defRPr sz="2000"/>
            </a:lvl1pPr>
          </a:lstStyle>
          <a:p>
            <a:r>
              <a:rPr lang="en-US" altLang="zh-CN" b="1" dirty="0" smtClean="0">
                <a:solidFill>
                  <a:schemeClr val="bg2">
                    <a:lumMod val="50000"/>
                  </a:schemeClr>
                </a:solidFill>
                <a:latin typeface="微软雅黑" panose="020B0503020204020204" pitchFamily="34" charset="-122"/>
                <a:ea typeface="微软雅黑" panose="020B0503020204020204" pitchFamily="34" charset="-122"/>
              </a:rPr>
              <a:t>CSMAR</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新库案例</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4"/>
          <a:stretch>
            <a:fillRect/>
          </a:stretch>
        </p:blipFill>
        <p:spPr>
          <a:xfrm>
            <a:off x="7260822" y="937430"/>
            <a:ext cx="4338638" cy="2672501"/>
          </a:xfrm>
          <a:prstGeom prst="rect">
            <a:avLst/>
          </a:prstGeom>
        </p:spPr>
      </p:pic>
      <p:sp>
        <p:nvSpPr>
          <p:cNvPr id="24" name="TextBox 6"/>
          <p:cNvSpPr txBox="1"/>
          <p:nvPr/>
        </p:nvSpPr>
        <p:spPr>
          <a:xfrm>
            <a:off x="656556" y="1670938"/>
            <a:ext cx="7068076" cy="3877985"/>
          </a:xfrm>
          <a:prstGeom prst="rect">
            <a:avLst/>
          </a:prstGeom>
          <a:noFill/>
        </p:spPr>
        <p:txBody>
          <a:bodyPr wrap="square" rtlCol="0">
            <a:spAutoFit/>
          </a:bodyPr>
          <a:lstStyle/>
          <a:p>
            <a:pPr>
              <a:lnSpc>
                <a:spcPct val="150000"/>
              </a:lnSpc>
              <a:spcAft>
                <a:spcPts val="600"/>
              </a:spcAft>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全      称：</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China Stock Market &amp; Accounting Research Database</a:t>
            </a:r>
          </a:p>
          <a:p>
            <a:pPr>
              <a:lnSpc>
                <a:spcPct val="150000"/>
              </a:lnSpc>
              <a:spcAft>
                <a:spcPts val="600"/>
              </a:spcAft>
            </a:pP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中国经济金融研究数据库</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定       位：</a:t>
            </a:r>
            <a:r>
              <a:rPr lang="zh-CN" altLang="en-US" sz="1600" b="1" dirty="0" smtClean="0">
                <a:solidFill>
                  <a:srgbClr val="C00000"/>
                </a:solidFill>
                <a:latin typeface="微软雅黑" panose="020B0503020204020204" pitchFamily="34" charset="-122"/>
                <a:ea typeface="微软雅黑" panose="020B0503020204020204" pitchFamily="34" charset="-122"/>
              </a:rPr>
              <a:t>研究型精准</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数据库</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标       准：</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CSMAR</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数据库参照</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CRSP</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COMPUSTAT</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等权威数据库的标准。</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服务对象：</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以研究和量化投资分析为目的的学术高校和金融机构。</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内       容：</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将数据库分为股票、公司、基金、债券、衍生、经济、行业、海外、资讯系列数据库。涵盖中国证券、期货、外汇、宏观、行业等经济金融主要领域的高精准研究型数据库，是投资和实证研究的基础工具。</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官        网：</a:t>
            </a:r>
            <a:r>
              <a:rPr lang="en-US" altLang="en-US" sz="1600" b="1" dirty="0">
                <a:solidFill>
                  <a:schemeClr val="tx1">
                    <a:lumMod val="75000"/>
                    <a:lumOff val="25000"/>
                  </a:schemeClr>
                </a:solidFill>
                <a:latin typeface="微软雅黑" panose="020B0503020204020204" pitchFamily="34" charset="-122"/>
                <a:ea typeface="微软雅黑" panose="020B0503020204020204" pitchFamily="34" charset="-122"/>
              </a:rPr>
              <a:t>http://cn.gtadata.com/</a:t>
            </a:r>
            <a:endParaRPr lang="en-US"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5"/>
          <a:stretch>
            <a:fillRect/>
          </a:stretch>
        </p:blipFill>
        <p:spPr>
          <a:xfrm>
            <a:off x="7576402" y="3609931"/>
            <a:ext cx="3826878" cy="2441050"/>
          </a:xfrm>
          <a:prstGeom prst="rect">
            <a:avLst/>
          </a:prstGeom>
        </p:spPr>
      </p:pic>
      <p:sp>
        <p:nvSpPr>
          <p:cNvPr id="2" name="灯片编号占位符 1"/>
          <p:cNvSpPr>
            <a:spLocks noGrp="1"/>
          </p:cNvSpPr>
          <p:nvPr>
            <p:ph type="sldNum" sz="quarter" idx="12"/>
          </p:nvPr>
        </p:nvSpPr>
        <p:spPr/>
        <p:txBody>
          <a:bodyPr/>
          <a:lstStyle/>
          <a:p>
            <a:fld id="{D452BF20-362C-4294-AFD9-C5328724C70E}" type="slidenum">
              <a:rPr lang="zh-CN" altLang="en-US" smtClean="0"/>
              <a:t>13</a:t>
            </a:fld>
            <a:endParaRPr lang="zh-CN" altLang="en-US"/>
          </a:p>
        </p:txBody>
      </p:sp>
      <p:sp>
        <p:nvSpPr>
          <p:cNvPr id="8"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数据库</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p:cNvSpPr txBox="1"/>
          <p:nvPr/>
        </p:nvSpPr>
        <p:spPr bwMode="auto">
          <a:xfrm>
            <a:off x="1676567" y="740411"/>
            <a:ext cx="7618412" cy="4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defTabSz="685165" eaLnBrk="1">
              <a:lnSpc>
                <a:spcPct val="90000"/>
              </a:lnSpc>
              <a:spcBef>
                <a:spcPct val="20000"/>
              </a:spcBef>
              <a:buSzPct val="90000"/>
            </a:pPr>
            <a:endParaRPr lang="en-US" altLang="zh-CN" sz="3200" dirty="0">
              <a:solidFill>
                <a:schemeClr val="tx2">
                  <a:lumMod val="95000"/>
                  <a:lumOff val="5000"/>
                  <a:alpha val="99000"/>
                </a:schemeClr>
              </a:solidFill>
              <a:latin typeface="微软雅黑" panose="020B0503020204020204" pitchFamily="34" charset="-122"/>
              <a:ea typeface="微软雅黑" panose="020B0503020204020204" pitchFamily="34" charset="-122"/>
              <a:cs typeface="+mn-cs"/>
            </a:endParaRPr>
          </a:p>
        </p:txBody>
      </p:sp>
      <p:grpSp>
        <p:nvGrpSpPr>
          <p:cNvPr id="15" name="Group 4"/>
          <p:cNvGrpSpPr/>
          <p:nvPr/>
        </p:nvGrpSpPr>
        <p:grpSpPr bwMode="auto">
          <a:xfrm>
            <a:off x="1469760" y="953522"/>
            <a:ext cx="8355347" cy="5067628"/>
            <a:chOff x="0" y="-14864"/>
            <a:chExt cx="9127381" cy="7566857"/>
          </a:xfrm>
        </p:grpSpPr>
        <p:sp>
          <p:nvSpPr>
            <p:cNvPr id="16" name="Line 5"/>
            <p:cNvSpPr>
              <a:spLocks noChangeShapeType="1"/>
            </p:cNvSpPr>
            <p:nvPr/>
          </p:nvSpPr>
          <p:spPr bwMode="auto">
            <a:xfrm flipH="1">
              <a:off x="4953413" y="199066"/>
              <a:ext cx="1" cy="7014788"/>
            </a:xfrm>
            <a:prstGeom prst="line">
              <a:avLst/>
            </a:prstGeom>
            <a:noFill/>
            <a:ln w="63500">
              <a:solidFill>
                <a:srgbClr val="FFC30E"/>
              </a:solidFill>
              <a:round/>
            </a:ln>
            <a:extLst>
              <a:ext uri="{909E8E84-426E-40DD-AFC4-6F175D3DCCD1}">
                <a14:hiddenFill xmlns:a14="http://schemas.microsoft.com/office/drawing/2010/main">
                  <a:noFill/>
                </a14:hiddenFill>
              </a:ext>
            </a:extLst>
          </p:spPr>
          <p:txBody>
            <a:bodyPr lIns="50800" tIns="50800" rIns="50800" bIns="50800" anchor="ctr"/>
            <a:lstStyle/>
            <a:p>
              <a:endParaRPr lang="zh-CN" altLang="en-US"/>
            </a:p>
          </p:txBody>
        </p:sp>
        <p:sp>
          <p:nvSpPr>
            <p:cNvPr id="17" name="Rectangle 6"/>
            <p:cNvSpPr/>
            <p:nvPr/>
          </p:nvSpPr>
          <p:spPr bwMode="auto">
            <a:xfrm>
              <a:off x="5224527" y="-14864"/>
              <a:ext cx="3334920" cy="84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hangingPunct="0"/>
              <a:r>
                <a:rPr kumimoji="0" lang="zh-CN" altLang="zh-CN" sz="1500" b="1" dirty="0">
                  <a:solidFill>
                    <a:srgbClr val="C61D23"/>
                  </a:solidFill>
                  <a:latin typeface="Helvetica"/>
                  <a:ea typeface="宋体" panose="02010600030101010101" pitchFamily="2" charset="-122"/>
                  <a:sym typeface="Helvetica"/>
                </a:rPr>
                <a:t>2000</a:t>
              </a:r>
            </a:p>
            <a:p>
              <a:pPr hangingPunct="0"/>
              <a:r>
                <a:rPr lang="zh-CN" altLang="zh-CN" sz="1500" b="1" dirty="0">
                  <a:solidFill>
                    <a:srgbClr val="5C5855"/>
                  </a:solidFill>
                  <a:latin typeface="微软雅黑" panose="020B0503020204020204" pitchFamily="34" charset="-122"/>
                  <a:ea typeface="微软雅黑" panose="020B0503020204020204" pitchFamily="34" charset="-122"/>
                  <a:sym typeface="Times"/>
                </a:rPr>
                <a:t>CSMAR</a:t>
              </a:r>
              <a:r>
                <a:rPr lang="zh-CN" altLang="en-US" sz="1500" b="1" dirty="0">
                  <a:solidFill>
                    <a:srgbClr val="5C5855"/>
                  </a:solidFill>
                  <a:latin typeface="微软雅黑" panose="020B0503020204020204" pitchFamily="34" charset="-122"/>
                  <a:ea typeface="微软雅黑" panose="020B0503020204020204" pitchFamily="34" charset="-122"/>
                  <a:sym typeface="Times"/>
                </a:rPr>
                <a:t>交易数据库</a:t>
              </a:r>
            </a:p>
          </p:txBody>
        </p:sp>
        <p:sp>
          <p:nvSpPr>
            <p:cNvPr id="18" name="Oval 7" descr="tile_paper_medgray.jpeg"/>
            <p:cNvSpPr/>
            <p:nvPr/>
          </p:nvSpPr>
          <p:spPr bwMode="auto">
            <a:xfrm>
              <a:off x="4849274" y="108336"/>
              <a:ext cx="207697" cy="187343"/>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19" name="Oval 8" descr="tile_paper_medgray.jpeg"/>
            <p:cNvSpPr/>
            <p:nvPr/>
          </p:nvSpPr>
          <p:spPr bwMode="auto">
            <a:xfrm>
              <a:off x="4849274" y="690678"/>
              <a:ext cx="207697" cy="189600"/>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20" name="Rectangle 9"/>
            <p:cNvSpPr/>
            <p:nvPr/>
          </p:nvSpPr>
          <p:spPr bwMode="auto">
            <a:xfrm>
              <a:off x="2286424" y="587908"/>
              <a:ext cx="2395875" cy="114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algn="r" hangingPunct="0"/>
              <a:r>
                <a:rPr kumimoji="0" lang="zh-CN" altLang="zh-CN" sz="1500" b="1" dirty="0">
                  <a:solidFill>
                    <a:srgbClr val="C61D23"/>
                  </a:solidFill>
                  <a:latin typeface="Helvetica"/>
                  <a:ea typeface="宋体" panose="02010600030101010101" pitchFamily="2" charset="-122"/>
                  <a:sym typeface="Helvetica"/>
                </a:rPr>
                <a:t>2001</a:t>
              </a:r>
            </a:p>
            <a:p>
              <a:pPr algn="r" hangingPunct="0"/>
              <a:r>
                <a:rPr lang="zh-CN" altLang="zh-CN" sz="1400" b="1" dirty="0">
                  <a:solidFill>
                    <a:srgbClr val="5C5855"/>
                  </a:solidFill>
                  <a:latin typeface="微软雅黑" panose="020B0503020204020204" pitchFamily="34" charset="-122"/>
                  <a:ea typeface="微软雅黑" panose="020B0503020204020204" pitchFamily="34" charset="-122"/>
                  <a:sym typeface="Times"/>
                </a:rPr>
                <a:t>CSMAR</a:t>
              </a:r>
              <a:r>
                <a:rPr lang="zh-CN" altLang="en-US" sz="1400" b="1" dirty="0">
                  <a:solidFill>
                    <a:srgbClr val="5C5855"/>
                  </a:solidFill>
                  <a:latin typeface="微软雅黑" panose="020B0503020204020204" pitchFamily="34" charset="-122"/>
                  <a:ea typeface="微软雅黑" panose="020B0503020204020204" pitchFamily="34" charset="-122"/>
                  <a:sym typeface="Times"/>
                </a:rPr>
                <a:t>财务数据库</a:t>
              </a:r>
            </a:p>
            <a:p>
              <a:pPr algn="r" hangingPunct="0"/>
              <a:r>
                <a:rPr lang="zh-CN" altLang="en-US" sz="1400" b="1" dirty="0">
                  <a:solidFill>
                    <a:srgbClr val="5C5855"/>
                  </a:solidFill>
                  <a:latin typeface="微软雅黑" panose="020B0503020204020204" pitchFamily="34" charset="-122"/>
                  <a:ea typeface="微软雅黑" panose="020B0503020204020204" pitchFamily="34" charset="-122"/>
                  <a:sym typeface="Times"/>
                </a:rPr>
                <a:t>财务指标研究数据库</a:t>
              </a:r>
            </a:p>
          </p:txBody>
        </p:sp>
        <p:sp>
          <p:nvSpPr>
            <p:cNvPr id="21" name="Oval 10" descr="tile_paper_medgray.jpeg"/>
            <p:cNvSpPr/>
            <p:nvPr/>
          </p:nvSpPr>
          <p:spPr bwMode="auto">
            <a:xfrm>
              <a:off x="4849274" y="1275278"/>
              <a:ext cx="207697" cy="189600"/>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22" name="Rectangle 11"/>
            <p:cNvSpPr/>
            <p:nvPr/>
          </p:nvSpPr>
          <p:spPr bwMode="auto">
            <a:xfrm>
              <a:off x="5224527" y="1151518"/>
              <a:ext cx="3334920" cy="7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hangingPunct="0"/>
              <a:r>
                <a:rPr kumimoji="0" lang="zh-CN" altLang="zh-CN" sz="1500" b="1" dirty="0">
                  <a:solidFill>
                    <a:srgbClr val="C61D23"/>
                  </a:solidFill>
                  <a:latin typeface="Helvetica"/>
                  <a:ea typeface="宋体" panose="02010600030101010101" pitchFamily="2" charset="-122"/>
                  <a:sym typeface="Helvetica"/>
                </a:rPr>
                <a:t>2002</a:t>
              </a:r>
            </a:p>
            <a:p>
              <a:pPr hangingPunct="0"/>
              <a:r>
                <a:rPr lang="zh-CN" altLang="zh-CN" sz="1300" dirty="0">
                  <a:solidFill>
                    <a:srgbClr val="5C5855"/>
                  </a:solidFill>
                  <a:latin typeface="微软雅黑" panose="020B0503020204020204" pitchFamily="34" charset="-122"/>
                  <a:ea typeface="微软雅黑" panose="020B0503020204020204" pitchFamily="34" charset="-122"/>
                  <a:sym typeface="Times"/>
                </a:rPr>
                <a:t>CSMAR</a:t>
              </a:r>
              <a:r>
                <a:rPr lang="zh-CN" altLang="en-US" sz="1300" dirty="0">
                  <a:solidFill>
                    <a:srgbClr val="5C5855"/>
                  </a:solidFill>
                  <a:latin typeface="微软雅黑" panose="020B0503020204020204" pitchFamily="34" charset="-122"/>
                  <a:ea typeface="微软雅黑" panose="020B0503020204020204" pitchFamily="34" charset="-122"/>
                  <a:sym typeface="Times"/>
                </a:rPr>
                <a:t>财经数据查询系统</a:t>
              </a:r>
            </a:p>
          </p:txBody>
        </p:sp>
        <p:sp>
          <p:nvSpPr>
            <p:cNvPr id="26" name="Oval 12" descr="tile_paper_medgray.jpeg"/>
            <p:cNvSpPr/>
            <p:nvPr/>
          </p:nvSpPr>
          <p:spPr bwMode="auto">
            <a:xfrm>
              <a:off x="4849274" y="1859877"/>
              <a:ext cx="207697" cy="189600"/>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27" name="Oval 13" descr="tile_paper_medgray.jpeg"/>
            <p:cNvSpPr/>
            <p:nvPr/>
          </p:nvSpPr>
          <p:spPr bwMode="auto">
            <a:xfrm>
              <a:off x="4849274" y="2444477"/>
              <a:ext cx="207697" cy="187342"/>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29" name="Rectangle 14"/>
            <p:cNvSpPr/>
            <p:nvPr/>
          </p:nvSpPr>
          <p:spPr bwMode="auto">
            <a:xfrm>
              <a:off x="779446" y="1751676"/>
              <a:ext cx="3902854" cy="84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algn="r" hangingPunct="0"/>
              <a:r>
                <a:rPr kumimoji="0" lang="zh-CN" altLang="zh-CN" sz="1500" b="1" dirty="0">
                  <a:solidFill>
                    <a:srgbClr val="C61D23"/>
                  </a:solidFill>
                  <a:latin typeface="Helvetica"/>
                  <a:ea typeface="宋体" panose="02010600030101010101" pitchFamily="2" charset="-122"/>
                  <a:sym typeface="Helvetica"/>
                </a:rPr>
                <a:t>2004</a:t>
              </a:r>
            </a:p>
            <a:p>
              <a:pPr algn="r" hangingPunct="0"/>
              <a:r>
                <a:rPr lang="zh-CN" altLang="en-US" sz="1500" b="1" dirty="0">
                  <a:solidFill>
                    <a:srgbClr val="5C5855"/>
                  </a:solidFill>
                  <a:latin typeface="微软雅黑" panose="020B0503020204020204" pitchFamily="34" charset="-122"/>
                  <a:ea typeface="微软雅黑" panose="020B0503020204020204" pitchFamily="34" charset="-122"/>
                  <a:sym typeface="Times"/>
                </a:rPr>
                <a:t>签约美国沃顿商学院</a:t>
              </a:r>
              <a:r>
                <a:rPr lang="zh-CN" altLang="zh-CN" sz="1500" b="1" dirty="0">
                  <a:solidFill>
                    <a:srgbClr val="5C5855"/>
                  </a:solidFill>
                  <a:latin typeface="微软雅黑" panose="020B0503020204020204" pitchFamily="34" charset="-122"/>
                  <a:ea typeface="微软雅黑" panose="020B0503020204020204" pitchFamily="34" charset="-122"/>
                  <a:sym typeface="Times"/>
                </a:rPr>
                <a:t>wrds</a:t>
              </a:r>
              <a:r>
                <a:rPr lang="zh-CN" altLang="en-US" sz="1500" b="1" dirty="0">
                  <a:solidFill>
                    <a:srgbClr val="5C5855"/>
                  </a:solidFill>
                  <a:latin typeface="微软雅黑" panose="020B0503020204020204" pitchFamily="34" charset="-122"/>
                  <a:ea typeface="微软雅黑" panose="020B0503020204020204" pitchFamily="34" charset="-122"/>
                  <a:sym typeface="Times"/>
                </a:rPr>
                <a:t>数据平台</a:t>
              </a:r>
            </a:p>
          </p:txBody>
        </p:sp>
        <p:sp>
          <p:nvSpPr>
            <p:cNvPr id="30" name="Oval 15" descr="tile_paper_medgray.jpeg"/>
            <p:cNvSpPr/>
            <p:nvPr/>
          </p:nvSpPr>
          <p:spPr bwMode="auto">
            <a:xfrm>
              <a:off x="4849274" y="3029076"/>
              <a:ext cx="207697" cy="187343"/>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31" name="Rectangle 16"/>
            <p:cNvSpPr/>
            <p:nvPr/>
          </p:nvSpPr>
          <p:spPr bwMode="auto">
            <a:xfrm>
              <a:off x="5224527" y="2294925"/>
              <a:ext cx="3440955" cy="7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hangingPunct="0"/>
              <a:r>
                <a:rPr kumimoji="0" lang="zh-CN" altLang="zh-CN" sz="1500" b="1" dirty="0">
                  <a:solidFill>
                    <a:srgbClr val="C61D23"/>
                  </a:solidFill>
                  <a:latin typeface="Helvetica"/>
                  <a:ea typeface="宋体" panose="02010600030101010101" pitchFamily="2" charset="-122"/>
                  <a:sym typeface="Helvetica"/>
                </a:rPr>
                <a:t>2005</a:t>
              </a:r>
            </a:p>
            <a:p>
              <a:pPr hangingPunct="0"/>
              <a:r>
                <a:rPr lang="zh-CN" altLang="en-US" sz="1300" dirty="0">
                  <a:solidFill>
                    <a:srgbClr val="5C5855"/>
                  </a:solidFill>
                  <a:latin typeface="微软雅黑" panose="020B0503020204020204" pitchFamily="34" charset="-122"/>
                  <a:ea typeface="微软雅黑" panose="020B0503020204020204" pitchFamily="34" charset="-122"/>
                  <a:sym typeface="Times"/>
                </a:rPr>
                <a:t>与普林斯顿大学达成数据合作</a:t>
              </a:r>
            </a:p>
          </p:txBody>
        </p:sp>
        <p:sp>
          <p:nvSpPr>
            <p:cNvPr id="32" name="Rectangle 17"/>
            <p:cNvSpPr/>
            <p:nvPr/>
          </p:nvSpPr>
          <p:spPr bwMode="auto">
            <a:xfrm>
              <a:off x="2286424" y="2916816"/>
              <a:ext cx="2395875" cy="7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algn="r" hangingPunct="0"/>
              <a:r>
                <a:rPr kumimoji="0" lang="zh-CN" altLang="zh-CN" sz="1500" b="1" dirty="0">
                  <a:solidFill>
                    <a:srgbClr val="C61D23"/>
                  </a:solidFill>
                  <a:latin typeface="Helvetica"/>
                  <a:ea typeface="宋体" panose="02010600030101010101" pitchFamily="2" charset="-122"/>
                  <a:sym typeface="Helvetica"/>
                </a:rPr>
                <a:t>2006</a:t>
              </a:r>
            </a:p>
            <a:p>
              <a:pPr algn="r" hangingPunct="0"/>
              <a:r>
                <a:rPr lang="zh-CN" altLang="en-US" sz="1300" dirty="0">
                  <a:solidFill>
                    <a:srgbClr val="5C5855"/>
                  </a:solidFill>
                  <a:latin typeface="微软雅黑" panose="020B0503020204020204" pitchFamily="34" charset="-122"/>
                  <a:ea typeface="微软雅黑" panose="020B0503020204020204" pitchFamily="34" charset="-122"/>
                  <a:sym typeface="Times"/>
                </a:rPr>
                <a:t>签约美国芝加哥大学</a:t>
              </a:r>
            </a:p>
          </p:txBody>
        </p:sp>
        <p:sp>
          <p:nvSpPr>
            <p:cNvPr id="33" name="Oval 18" descr="tile_paper_medgray.jpeg"/>
            <p:cNvSpPr/>
            <p:nvPr/>
          </p:nvSpPr>
          <p:spPr bwMode="auto">
            <a:xfrm>
              <a:off x="4849274" y="3611418"/>
              <a:ext cx="207697" cy="189600"/>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34" name="Rectangle 19"/>
            <p:cNvSpPr/>
            <p:nvPr/>
          </p:nvSpPr>
          <p:spPr bwMode="auto">
            <a:xfrm>
              <a:off x="5224527" y="3489131"/>
              <a:ext cx="3440955" cy="7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hangingPunct="0"/>
              <a:r>
                <a:rPr kumimoji="0" lang="zh-CN" altLang="zh-CN" sz="1500" b="1" dirty="0">
                  <a:solidFill>
                    <a:srgbClr val="C61D23"/>
                  </a:solidFill>
                  <a:latin typeface="Helvetica"/>
                  <a:ea typeface="宋体" panose="02010600030101010101" pitchFamily="2" charset="-122"/>
                  <a:sym typeface="Helvetica"/>
                </a:rPr>
                <a:t>2007</a:t>
              </a:r>
            </a:p>
            <a:p>
              <a:pPr hangingPunct="0"/>
              <a:r>
                <a:rPr lang="zh-CN" altLang="en-US" sz="1300" dirty="0">
                  <a:solidFill>
                    <a:srgbClr val="5C5855"/>
                  </a:solidFill>
                  <a:latin typeface="微软雅黑" panose="020B0503020204020204" pitchFamily="34" charset="-122"/>
                  <a:ea typeface="微软雅黑" panose="020B0503020204020204" pitchFamily="34" charset="-122"/>
                  <a:sym typeface="Times"/>
                </a:rPr>
                <a:t>签约美国哈佛大学</a:t>
              </a:r>
            </a:p>
          </p:txBody>
        </p:sp>
        <p:sp>
          <p:nvSpPr>
            <p:cNvPr id="36" name="Oval 20" descr="tile_paper_medgray.jpeg"/>
            <p:cNvSpPr/>
            <p:nvPr/>
          </p:nvSpPr>
          <p:spPr bwMode="auto">
            <a:xfrm>
              <a:off x="4849274" y="4196018"/>
              <a:ext cx="207697" cy="189600"/>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37" name="Rectangle 21"/>
            <p:cNvSpPr/>
            <p:nvPr/>
          </p:nvSpPr>
          <p:spPr bwMode="auto">
            <a:xfrm>
              <a:off x="116059" y="4060224"/>
              <a:ext cx="4566242" cy="7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algn="r" hangingPunct="0"/>
              <a:r>
                <a:rPr kumimoji="0" lang="zh-CN" altLang="zh-CN" sz="1500" b="1" dirty="0">
                  <a:solidFill>
                    <a:srgbClr val="C61D23"/>
                  </a:solidFill>
                  <a:latin typeface="Helvetica"/>
                  <a:ea typeface="宋体" panose="02010600030101010101" pitchFamily="2" charset="-122"/>
                  <a:sym typeface="Helvetica"/>
                </a:rPr>
                <a:t>2009</a:t>
              </a:r>
            </a:p>
            <a:p>
              <a:pPr algn="r" hangingPunct="0"/>
              <a:r>
                <a:rPr lang="zh-CN" altLang="zh-CN" sz="1300" dirty="0">
                  <a:solidFill>
                    <a:srgbClr val="5C5855"/>
                  </a:solidFill>
                  <a:latin typeface="微软雅黑" panose="020B0503020204020204" pitchFamily="34" charset="-122"/>
                  <a:ea typeface="微软雅黑" panose="020B0503020204020204" pitchFamily="34" charset="-122"/>
                  <a:sym typeface="Times"/>
                </a:rPr>
                <a:t>CSMAR</a:t>
              </a:r>
              <a:r>
                <a:rPr lang="zh-CN" altLang="en-US" sz="1300" dirty="0">
                  <a:solidFill>
                    <a:srgbClr val="5C5855"/>
                  </a:solidFill>
                  <a:latin typeface="微软雅黑" panose="020B0503020204020204" pitchFamily="34" charset="-122"/>
                  <a:ea typeface="微软雅黑" panose="020B0503020204020204" pitchFamily="34" charset="-122"/>
                  <a:sym typeface="Times"/>
                </a:rPr>
                <a:t>数据库查询系统全面升级为</a:t>
              </a:r>
              <a:r>
                <a:rPr lang="zh-CN" altLang="zh-CN" sz="1300" dirty="0">
                  <a:solidFill>
                    <a:srgbClr val="5C5855"/>
                  </a:solidFill>
                  <a:latin typeface="微软雅黑" panose="020B0503020204020204" pitchFamily="34" charset="-122"/>
                  <a:ea typeface="微软雅黑" panose="020B0503020204020204" pitchFamily="34" charset="-122"/>
                  <a:sym typeface="Times"/>
                </a:rPr>
                <a:t>V4.0</a:t>
              </a:r>
            </a:p>
          </p:txBody>
        </p:sp>
        <p:sp>
          <p:nvSpPr>
            <p:cNvPr id="39" name="Oval 22" descr="tile_paper_medgray.jpeg"/>
            <p:cNvSpPr/>
            <p:nvPr/>
          </p:nvSpPr>
          <p:spPr bwMode="auto">
            <a:xfrm>
              <a:off x="4849274" y="4780617"/>
              <a:ext cx="207697" cy="187343"/>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41" name="Oval 23" descr="tile_paper_medgray.jpeg"/>
            <p:cNvSpPr/>
            <p:nvPr/>
          </p:nvSpPr>
          <p:spPr bwMode="auto">
            <a:xfrm>
              <a:off x="4849274" y="5365217"/>
              <a:ext cx="207697" cy="187342"/>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42" name="Oval 24" descr="tile_paper_medgray.jpeg"/>
            <p:cNvSpPr/>
            <p:nvPr/>
          </p:nvSpPr>
          <p:spPr bwMode="auto">
            <a:xfrm>
              <a:off x="4849274" y="5947559"/>
              <a:ext cx="207697" cy="189600"/>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43" name="Oval 25" descr="tile_paper_medgray.jpeg"/>
            <p:cNvSpPr/>
            <p:nvPr/>
          </p:nvSpPr>
          <p:spPr bwMode="auto">
            <a:xfrm>
              <a:off x="4849274" y="6532158"/>
              <a:ext cx="207697" cy="189600"/>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44" name="Rectangle 26"/>
            <p:cNvSpPr/>
            <p:nvPr/>
          </p:nvSpPr>
          <p:spPr bwMode="auto">
            <a:xfrm>
              <a:off x="5224527" y="4683338"/>
              <a:ext cx="3902854" cy="7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hangingPunct="0"/>
              <a:r>
                <a:rPr kumimoji="0" lang="zh-CN" altLang="zh-CN" sz="1500" b="1" dirty="0">
                  <a:solidFill>
                    <a:srgbClr val="C61D23"/>
                  </a:solidFill>
                  <a:latin typeface="Helvetica"/>
                  <a:ea typeface="宋体" panose="02010600030101010101" pitchFamily="2" charset="-122"/>
                  <a:sym typeface="Helvetica"/>
                </a:rPr>
                <a:t>2010</a:t>
              </a:r>
            </a:p>
            <a:p>
              <a:pPr hangingPunct="0"/>
              <a:r>
                <a:rPr kumimoji="0" lang="zh-CN" altLang="zh-CN" sz="1300" dirty="0">
                  <a:solidFill>
                    <a:srgbClr val="5C5855"/>
                  </a:solidFill>
                  <a:latin typeface="微软雅黑" panose="020B0503020204020204" pitchFamily="34" charset="-122"/>
                  <a:ea typeface="微软雅黑" panose="020B0503020204020204" pitchFamily="34" charset="-122"/>
                  <a:sym typeface="Times"/>
                </a:rPr>
                <a:t>CSMAR v1.0 </a:t>
              </a:r>
              <a:r>
                <a:rPr kumimoji="0" lang="zh-CN" altLang="en-US" sz="1300" dirty="0">
                  <a:solidFill>
                    <a:srgbClr val="5C5855"/>
                  </a:solidFill>
                  <a:latin typeface="微软雅黑" panose="020B0503020204020204" pitchFamily="34" charset="-122"/>
                  <a:ea typeface="微软雅黑" panose="020B0503020204020204" pitchFamily="34" charset="-122"/>
                  <a:sym typeface="Times"/>
                </a:rPr>
                <a:t>数据服务中心上线</a:t>
              </a:r>
            </a:p>
          </p:txBody>
        </p:sp>
        <p:sp>
          <p:nvSpPr>
            <p:cNvPr id="45" name="Rectangle 27"/>
            <p:cNvSpPr/>
            <p:nvPr/>
          </p:nvSpPr>
          <p:spPr bwMode="auto">
            <a:xfrm>
              <a:off x="1006962" y="5202387"/>
              <a:ext cx="3675337" cy="7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algn="r" hangingPunct="0"/>
              <a:r>
                <a:rPr kumimoji="0" lang="zh-CN" altLang="zh-CN" sz="1500" b="1" dirty="0">
                  <a:solidFill>
                    <a:srgbClr val="C61D23"/>
                  </a:solidFill>
                  <a:latin typeface="Helvetica"/>
                  <a:ea typeface="宋体" panose="02010600030101010101" pitchFamily="2" charset="-122"/>
                  <a:sym typeface="Helvetica"/>
                </a:rPr>
                <a:t>2012</a:t>
              </a:r>
            </a:p>
            <a:p>
              <a:pPr algn="r" hangingPunct="0"/>
              <a:r>
                <a:rPr lang="zh-CN" altLang="zh-CN" sz="1300" dirty="0">
                  <a:solidFill>
                    <a:srgbClr val="5C5855"/>
                  </a:solidFill>
                  <a:latin typeface="微软雅黑" panose="020B0503020204020204" pitchFamily="34" charset="-122"/>
                  <a:ea typeface="微软雅黑" panose="020B0503020204020204" pitchFamily="34" charset="-122"/>
                  <a:sym typeface="Times"/>
                </a:rPr>
                <a:t>CSMAR v2.0 </a:t>
              </a:r>
              <a:r>
                <a:rPr lang="zh-CN" altLang="en-US" sz="1300" dirty="0">
                  <a:solidFill>
                    <a:srgbClr val="5C5855"/>
                  </a:solidFill>
                  <a:latin typeface="微软雅黑" panose="020B0503020204020204" pitchFamily="34" charset="-122"/>
                  <a:ea typeface="微软雅黑" panose="020B0503020204020204" pitchFamily="34" charset="-122"/>
                  <a:sym typeface="Times"/>
                </a:rPr>
                <a:t>数据服务中心上线</a:t>
              </a:r>
            </a:p>
          </p:txBody>
        </p:sp>
        <p:sp>
          <p:nvSpPr>
            <p:cNvPr id="46" name="Rectangle 28"/>
            <p:cNvSpPr/>
            <p:nvPr/>
          </p:nvSpPr>
          <p:spPr bwMode="auto">
            <a:xfrm>
              <a:off x="5224527" y="5819545"/>
              <a:ext cx="3902854" cy="109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hangingPunct="0"/>
              <a:r>
                <a:rPr kumimoji="0" lang="zh-CN" altLang="zh-CN" sz="1500" b="1" dirty="0">
                  <a:solidFill>
                    <a:srgbClr val="C61D23"/>
                  </a:solidFill>
                  <a:latin typeface="Helvetica"/>
                  <a:ea typeface="宋体" panose="02010600030101010101" pitchFamily="2" charset="-122"/>
                  <a:sym typeface="Helvetica"/>
                </a:rPr>
                <a:t>2014</a:t>
              </a:r>
            </a:p>
            <a:p>
              <a:pPr hangingPunct="0"/>
              <a:r>
                <a:rPr lang="zh-CN" altLang="zh-CN" sz="1300" dirty="0">
                  <a:solidFill>
                    <a:srgbClr val="5C5855"/>
                  </a:solidFill>
                  <a:latin typeface="微软雅黑" panose="020B0503020204020204" pitchFamily="34" charset="-122"/>
                  <a:ea typeface="微软雅黑" panose="020B0503020204020204" pitchFamily="34" charset="-122"/>
                  <a:sym typeface="Times"/>
                </a:rPr>
                <a:t>CSMAR v3.0 </a:t>
              </a:r>
              <a:r>
                <a:rPr lang="zh-CN" altLang="en-US" sz="1300" dirty="0">
                  <a:solidFill>
                    <a:srgbClr val="5C5855"/>
                  </a:solidFill>
                  <a:latin typeface="微软雅黑" panose="020B0503020204020204" pitchFamily="34" charset="-122"/>
                  <a:ea typeface="微软雅黑" panose="020B0503020204020204" pitchFamily="34" charset="-122"/>
                  <a:sym typeface="Times"/>
                </a:rPr>
                <a:t>数据服务中心上线</a:t>
              </a:r>
              <a:endParaRPr lang="en-US" altLang="zh-CN" sz="1300" dirty="0">
                <a:solidFill>
                  <a:srgbClr val="5C5855"/>
                </a:solidFill>
                <a:latin typeface="微软雅黑" panose="020B0503020204020204" pitchFamily="34" charset="-122"/>
                <a:ea typeface="微软雅黑" panose="020B0503020204020204" pitchFamily="34" charset="-122"/>
                <a:sym typeface="Times"/>
              </a:endParaRPr>
            </a:p>
            <a:p>
              <a:pPr hangingPunct="0"/>
              <a:r>
                <a:rPr lang="zh-TW" altLang="en-US" sz="1300" dirty="0">
                  <a:solidFill>
                    <a:srgbClr val="5C5855"/>
                  </a:solidFill>
                  <a:latin typeface="微软雅黑" panose="020B0503020204020204" pitchFamily="34" charset="-122"/>
                  <a:ea typeface="微软雅黑" panose="020B0503020204020204" pitchFamily="34" charset="-122"/>
                  <a:sym typeface="Times"/>
                </a:rPr>
                <a:t>达到</a:t>
              </a:r>
              <a:r>
                <a:rPr lang="en-US" altLang="zh-TW" sz="1300" dirty="0">
                  <a:solidFill>
                    <a:srgbClr val="5C5855"/>
                  </a:solidFill>
                  <a:latin typeface="微软雅黑" panose="020B0503020204020204" pitchFamily="34" charset="-122"/>
                  <a:ea typeface="微软雅黑" panose="020B0503020204020204" pitchFamily="34" charset="-122"/>
                  <a:sym typeface="Times"/>
                </a:rPr>
                <a:t>100</a:t>
              </a:r>
              <a:r>
                <a:rPr lang="zh-TW" altLang="en-US" sz="1300" dirty="0">
                  <a:solidFill>
                    <a:srgbClr val="5C5855"/>
                  </a:solidFill>
                  <a:latin typeface="微软雅黑" panose="020B0503020204020204" pitchFamily="34" charset="-122"/>
                  <a:ea typeface="微软雅黑" panose="020B0503020204020204" pitchFamily="34" charset="-122"/>
                  <a:sym typeface="Times"/>
                </a:rPr>
                <a:t>个数据库</a:t>
              </a:r>
              <a:endParaRPr lang="en-US" altLang="zh-CN" sz="1300" dirty="0">
                <a:solidFill>
                  <a:srgbClr val="5C5855"/>
                </a:solidFill>
                <a:latin typeface="微软雅黑" panose="020B0503020204020204" pitchFamily="34" charset="-122"/>
                <a:ea typeface="微软雅黑" panose="020B0503020204020204" pitchFamily="34" charset="-122"/>
                <a:sym typeface="Times"/>
              </a:endParaRPr>
            </a:p>
          </p:txBody>
        </p:sp>
        <p:sp>
          <p:nvSpPr>
            <p:cNvPr id="47" name="Rectangle 29"/>
            <p:cNvSpPr/>
            <p:nvPr/>
          </p:nvSpPr>
          <p:spPr bwMode="auto">
            <a:xfrm>
              <a:off x="0" y="6387763"/>
              <a:ext cx="4682299" cy="116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algn="r" hangingPunct="0"/>
              <a:r>
                <a:rPr kumimoji="0" lang="zh-CN" altLang="zh-CN" sz="1500" b="1" dirty="0">
                  <a:solidFill>
                    <a:srgbClr val="C61D23"/>
                  </a:solidFill>
                  <a:latin typeface="Helvetica"/>
                  <a:ea typeface="宋体" panose="02010600030101010101" pitchFamily="2" charset="-122"/>
                  <a:sym typeface="Helvetica"/>
                </a:rPr>
                <a:t>2016</a:t>
              </a:r>
            </a:p>
            <a:p>
              <a:pPr algn="r" hangingPunct="0"/>
              <a:r>
                <a:rPr lang="zh-CN" altLang="en-US" sz="1400" b="1" dirty="0">
                  <a:solidFill>
                    <a:srgbClr val="5C5855"/>
                  </a:solidFill>
                  <a:latin typeface="微软雅黑" panose="020B0503020204020204" pitchFamily="34" charset="-122"/>
                  <a:ea typeface="微软雅黑" panose="020B0503020204020204" pitchFamily="34" charset="-122"/>
                  <a:sym typeface="Times"/>
                </a:rPr>
                <a:t>与美国沃顿商学院</a:t>
              </a:r>
              <a:r>
                <a:rPr lang="zh-CN" altLang="zh-CN" sz="1400" b="1" dirty="0">
                  <a:solidFill>
                    <a:srgbClr val="5C5855"/>
                  </a:solidFill>
                  <a:latin typeface="微软雅黑" panose="020B0503020204020204" pitchFamily="34" charset="-122"/>
                  <a:ea typeface="微软雅黑" panose="020B0503020204020204" pitchFamily="34" charset="-122"/>
                  <a:sym typeface="Times"/>
                </a:rPr>
                <a:t>wrds</a:t>
              </a:r>
              <a:r>
                <a:rPr lang="zh-CN" altLang="en-US" sz="1400" b="1" dirty="0">
                  <a:solidFill>
                    <a:srgbClr val="5C5855"/>
                  </a:solidFill>
                  <a:latin typeface="微软雅黑" panose="020B0503020204020204" pitchFamily="34" charset="-122"/>
                  <a:ea typeface="微软雅黑" panose="020B0503020204020204" pitchFamily="34" charset="-122"/>
                  <a:sym typeface="Times"/>
                </a:rPr>
                <a:t>数据平台扩大合作</a:t>
              </a:r>
              <a:endParaRPr lang="en-US" altLang="zh-CN" sz="1400" b="1" dirty="0">
                <a:solidFill>
                  <a:srgbClr val="5C5855"/>
                </a:solidFill>
                <a:latin typeface="微软雅黑" panose="020B0503020204020204" pitchFamily="34" charset="-122"/>
                <a:ea typeface="微软雅黑" panose="020B0503020204020204" pitchFamily="34" charset="-122"/>
                <a:sym typeface="Times"/>
              </a:endParaRPr>
            </a:p>
            <a:p>
              <a:pPr algn="r" hangingPunct="0"/>
              <a:r>
                <a:rPr lang="zh-CN" altLang="en-US" sz="1500" b="1" dirty="0">
                  <a:solidFill>
                    <a:srgbClr val="5C5855"/>
                  </a:solidFill>
                  <a:latin typeface="微软雅黑" panose="020B0503020204020204" pitchFamily="34" charset="-122"/>
                  <a:ea typeface="微软雅黑" panose="020B0503020204020204" pitchFamily="34" charset="-122"/>
                  <a:sym typeface="Times"/>
                </a:rPr>
                <a:t>数据超市上线</a:t>
              </a:r>
            </a:p>
          </p:txBody>
        </p:sp>
      </p:grpSp>
      <p:sp>
        <p:nvSpPr>
          <p:cNvPr id="48" name="文本框 47"/>
          <p:cNvSpPr txBox="1"/>
          <p:nvPr>
            <p:custDataLst>
              <p:tags r:id="rId2"/>
            </p:custDataLst>
          </p:nvPr>
        </p:nvSpPr>
        <p:spPr>
          <a:xfrm>
            <a:off x="2045498" y="461226"/>
            <a:ext cx="7870908" cy="998538"/>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4400" cap="all">
                <a:latin typeface="+mj-lt"/>
                <a:ea typeface="+mj-ea"/>
                <a:cs typeface="+mj-cs"/>
              </a:defRPr>
            </a:lvl1pPr>
          </a:lstStyle>
          <a:p>
            <a:endParaRPr lang="zh-CN" altLang="en-US" sz="3200" dirty="0">
              <a:solidFill>
                <a:schemeClr val="accent1">
                  <a:lumMod val="50000"/>
                </a:schemeClr>
              </a:solidFill>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14</a:t>
            </a:fld>
            <a:endParaRPr lang="zh-CN" altLang="en-US"/>
          </a:p>
        </p:txBody>
      </p:sp>
      <p:sp>
        <p:nvSpPr>
          <p:cNvPr id="35" name="Rectangle 28"/>
          <p:cNvSpPr/>
          <p:nvPr/>
        </p:nvSpPr>
        <p:spPr bwMode="auto">
          <a:xfrm>
            <a:off x="6252374" y="5781752"/>
            <a:ext cx="2950289"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hangingPunct="0"/>
            <a:r>
              <a:rPr kumimoji="0" lang="zh-CN" altLang="zh-CN" sz="1500" b="1" dirty="0" smtClean="0">
                <a:solidFill>
                  <a:srgbClr val="C61D23"/>
                </a:solidFill>
                <a:latin typeface="Helvetica"/>
                <a:ea typeface="宋体" panose="02010600030101010101" pitchFamily="2" charset="-122"/>
                <a:sym typeface="Helvetica"/>
              </a:rPr>
              <a:t>201</a:t>
            </a:r>
            <a:r>
              <a:rPr kumimoji="0" lang="en-US" altLang="zh-CN" sz="1500" b="1" dirty="0" smtClean="0">
                <a:solidFill>
                  <a:srgbClr val="C61D23"/>
                </a:solidFill>
                <a:latin typeface="Helvetica"/>
                <a:ea typeface="宋体" panose="02010600030101010101" pitchFamily="2" charset="-122"/>
                <a:sym typeface="Helvetica"/>
              </a:rPr>
              <a:t>7</a:t>
            </a:r>
            <a:endParaRPr kumimoji="0" lang="zh-CN" altLang="zh-CN" sz="1500" b="1" dirty="0">
              <a:solidFill>
                <a:srgbClr val="C61D23"/>
              </a:solidFill>
              <a:latin typeface="Helvetica"/>
              <a:ea typeface="宋体" panose="02010600030101010101" pitchFamily="2" charset="-122"/>
              <a:sym typeface="Helvetica"/>
            </a:endParaRPr>
          </a:p>
          <a:p>
            <a:pPr hangingPunct="0"/>
            <a:r>
              <a:rPr lang="zh-CN" altLang="zh-CN" sz="1300" dirty="0">
                <a:solidFill>
                  <a:srgbClr val="5C5855"/>
                </a:solidFill>
                <a:latin typeface="微软雅黑" panose="020B0503020204020204" pitchFamily="34" charset="-122"/>
                <a:ea typeface="微软雅黑" panose="020B0503020204020204" pitchFamily="34" charset="-122"/>
                <a:sym typeface="Times"/>
              </a:rPr>
              <a:t>CSMAR v</a:t>
            </a:r>
            <a:r>
              <a:rPr lang="en-US" altLang="zh-CN" sz="1300" dirty="0">
                <a:solidFill>
                  <a:srgbClr val="5C5855"/>
                </a:solidFill>
                <a:latin typeface="微软雅黑" panose="020B0503020204020204" pitchFamily="34" charset="-122"/>
                <a:ea typeface="微软雅黑" panose="020B0503020204020204" pitchFamily="34" charset="-122"/>
                <a:sym typeface="Times"/>
              </a:rPr>
              <a:t>4</a:t>
            </a:r>
            <a:r>
              <a:rPr lang="zh-CN" altLang="zh-CN" sz="1300" dirty="0">
                <a:solidFill>
                  <a:srgbClr val="5C5855"/>
                </a:solidFill>
                <a:latin typeface="微软雅黑" panose="020B0503020204020204" pitchFamily="34" charset="-122"/>
                <a:ea typeface="微软雅黑" panose="020B0503020204020204" pitchFamily="34" charset="-122"/>
                <a:sym typeface="Times"/>
              </a:rPr>
              <a:t>.0 </a:t>
            </a:r>
            <a:r>
              <a:rPr lang="zh-CN" altLang="en-US" sz="1300" dirty="0">
                <a:solidFill>
                  <a:srgbClr val="5C5855"/>
                </a:solidFill>
                <a:latin typeface="微软雅黑" panose="020B0503020204020204" pitchFamily="34" charset="-122"/>
                <a:ea typeface="微软雅黑" panose="020B0503020204020204" pitchFamily="34" charset="-122"/>
                <a:sym typeface="Times"/>
              </a:rPr>
              <a:t>数据服务中心</a:t>
            </a:r>
            <a:r>
              <a:rPr lang="zh-CN" altLang="en-US" sz="1300" dirty="0" smtClean="0">
                <a:solidFill>
                  <a:srgbClr val="5C5855"/>
                </a:solidFill>
                <a:latin typeface="微软雅黑" panose="020B0503020204020204" pitchFamily="34" charset="-122"/>
                <a:ea typeface="微软雅黑" panose="020B0503020204020204" pitchFamily="34" charset="-122"/>
                <a:sym typeface="Times"/>
              </a:rPr>
              <a:t>上线</a:t>
            </a:r>
            <a:endParaRPr lang="en-US" altLang="zh-CN" sz="1300" dirty="0">
              <a:solidFill>
                <a:srgbClr val="5C5855"/>
              </a:solidFill>
              <a:latin typeface="微软雅黑" panose="020B0503020204020204" pitchFamily="34" charset="-122"/>
              <a:ea typeface="微软雅黑" panose="020B0503020204020204" pitchFamily="34" charset="-122"/>
              <a:sym typeface="Times"/>
            </a:endParaRPr>
          </a:p>
        </p:txBody>
      </p:sp>
      <p:sp>
        <p:nvSpPr>
          <p:cNvPr id="38" name="Oval 25" descr="tile_paper_medgray.jpeg"/>
          <p:cNvSpPr/>
          <p:nvPr/>
        </p:nvSpPr>
        <p:spPr bwMode="auto">
          <a:xfrm>
            <a:off x="5901603" y="5820151"/>
            <a:ext cx="190129" cy="126978"/>
          </a:xfrm>
          <a:prstGeom prst="ellipse">
            <a:avLst/>
          </a:prstGeom>
          <a:blipFill dpi="0" rotWithShape="0">
            <a:blip r:embed="rId5" cstate="print"/>
            <a:srcRect/>
            <a:tile tx="0" ty="0" sx="100000" sy="100000" flip="none" algn="tl"/>
          </a:blipFill>
          <a:ln>
            <a:noFill/>
          </a:ln>
          <a:effectLst>
            <a:outerShdw blurRad="38100" dist="25400" dir="5400000" algn="ctr" rotWithShape="0">
              <a:srgbClr val="000000">
                <a:alpha val="50000"/>
              </a:srgbClr>
            </a:outerShdw>
          </a:effectLst>
        </p:spPr>
        <p:txBody>
          <a:bodyPr lIns="50800" tIns="50800" rIns="50800" bIns="50800" anchor="ctr"/>
          <a:lstStyle/>
          <a:p>
            <a:pPr algn="ctr" hangingPunct="0">
              <a:defRPr/>
            </a:pPr>
            <a:endParaRPr kumimoji="0" lang="zh-CN" altLang="zh-CN" sz="1600">
              <a:solidFill>
                <a:srgbClr val="FFFFFF"/>
              </a:solidFill>
              <a:ea typeface="宋体" panose="02010600030101010101" pitchFamily="2" charset="-122"/>
            </a:endParaRPr>
          </a:p>
        </p:txBody>
      </p:sp>
      <p:sp>
        <p:nvSpPr>
          <p:cNvPr id="40"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时间轴</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p:cNvSpPr txBox="1"/>
          <p:nvPr/>
        </p:nvSpPr>
        <p:spPr bwMode="auto">
          <a:xfrm>
            <a:off x="2605224" y="1555225"/>
            <a:ext cx="8439531" cy="51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defTabSz="685165" eaLnBrk="1">
              <a:lnSpc>
                <a:spcPct val="90000"/>
              </a:lnSpc>
              <a:spcBef>
                <a:spcPct val="20000"/>
              </a:spcBef>
              <a:buSzPct val="90000"/>
            </a:pPr>
            <a:endParaRPr lang="en-US" altLang="zh-CN" sz="3200" dirty="0">
              <a:solidFill>
                <a:schemeClr val="tx2">
                  <a:lumMod val="95000"/>
                  <a:lumOff val="5000"/>
                  <a:alpha val="99000"/>
                </a:schemeClr>
              </a:solidFill>
              <a:latin typeface="微软雅黑" panose="020B0503020204020204" pitchFamily="34" charset="-122"/>
              <a:ea typeface="微软雅黑" panose="020B0503020204020204" pitchFamily="34" charset="-122"/>
              <a:cs typeface="+mn-cs"/>
            </a:endParaRPr>
          </a:p>
        </p:txBody>
      </p:sp>
      <p:grpSp>
        <p:nvGrpSpPr>
          <p:cNvPr id="69" name="组合 68"/>
          <p:cNvGrpSpPr/>
          <p:nvPr/>
        </p:nvGrpSpPr>
        <p:grpSpPr>
          <a:xfrm>
            <a:off x="1507392" y="1348321"/>
            <a:ext cx="8727031" cy="4537747"/>
            <a:chOff x="928662" y="1675522"/>
            <a:chExt cx="6850085" cy="3506956"/>
          </a:xfrm>
        </p:grpSpPr>
        <p:sp>
          <p:nvSpPr>
            <p:cNvPr id="70" name="Freeform 250"/>
            <p:cNvSpPr/>
            <p:nvPr/>
          </p:nvSpPr>
          <p:spPr bwMode="auto">
            <a:xfrm>
              <a:off x="6769598" y="3565841"/>
              <a:ext cx="26956" cy="7956"/>
            </a:xfrm>
            <a:custGeom>
              <a:avLst/>
              <a:gdLst>
                <a:gd name="T0" fmla="*/ 0 w 54"/>
                <a:gd name="T1" fmla="*/ 0 h 19"/>
                <a:gd name="T2" fmla="*/ 0 w 54"/>
                <a:gd name="T3" fmla="*/ 0 h 19"/>
                <a:gd name="T4" fmla="*/ 1 w 54"/>
                <a:gd name="T5" fmla="*/ 0 h 19"/>
                <a:gd name="T6" fmla="*/ 0 w 54"/>
                <a:gd name="T7" fmla="*/ 0 h 19"/>
                <a:gd name="T8" fmla="*/ 0 60000 65536"/>
                <a:gd name="T9" fmla="*/ 0 60000 65536"/>
                <a:gd name="T10" fmla="*/ 0 60000 65536"/>
                <a:gd name="T11" fmla="*/ 0 60000 65536"/>
                <a:gd name="T12" fmla="*/ 0 w 54"/>
                <a:gd name="T13" fmla="*/ 0 h 19"/>
                <a:gd name="T14" fmla="*/ 54 w 54"/>
                <a:gd name="T15" fmla="*/ 19 h 19"/>
              </a:gdLst>
              <a:ahLst/>
              <a:cxnLst>
                <a:cxn ang="T8">
                  <a:pos x="T0" y="T1"/>
                </a:cxn>
                <a:cxn ang="T9">
                  <a:pos x="T2" y="T3"/>
                </a:cxn>
                <a:cxn ang="T10">
                  <a:pos x="T4" y="T5"/>
                </a:cxn>
                <a:cxn ang="T11">
                  <a:pos x="T6" y="T7"/>
                </a:cxn>
              </a:cxnLst>
              <a:rect l="T12" t="T13" r="T14" b="T15"/>
              <a:pathLst>
                <a:path w="54" h="19">
                  <a:moveTo>
                    <a:pt x="0" y="0"/>
                  </a:moveTo>
                  <a:lnTo>
                    <a:pt x="3" y="19"/>
                  </a:lnTo>
                  <a:lnTo>
                    <a:pt x="54" y="10"/>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1" name="Freeform 251"/>
            <p:cNvSpPr/>
            <p:nvPr/>
          </p:nvSpPr>
          <p:spPr bwMode="auto">
            <a:xfrm>
              <a:off x="6656721" y="4380524"/>
              <a:ext cx="360531" cy="709665"/>
            </a:xfrm>
            <a:custGeom>
              <a:avLst/>
              <a:gdLst>
                <a:gd name="T0" fmla="*/ 0 w 750"/>
                <a:gd name="T1" fmla="*/ 33 h 1564"/>
                <a:gd name="T2" fmla="*/ 0 w 750"/>
                <a:gd name="T3" fmla="*/ 34 h 1564"/>
                <a:gd name="T4" fmla="*/ 1 w 750"/>
                <a:gd name="T5" fmla="*/ 34 h 1564"/>
                <a:gd name="T6" fmla="*/ 1 w 750"/>
                <a:gd name="T7" fmla="*/ 36 h 1564"/>
                <a:gd name="T8" fmla="*/ 4 w 750"/>
                <a:gd name="T9" fmla="*/ 36 h 1564"/>
                <a:gd name="T10" fmla="*/ 3 w 750"/>
                <a:gd name="T11" fmla="*/ 35 h 1564"/>
                <a:gd name="T12" fmla="*/ 4 w 750"/>
                <a:gd name="T13" fmla="*/ 33 h 1564"/>
                <a:gd name="T14" fmla="*/ 5 w 750"/>
                <a:gd name="T15" fmla="*/ 33 h 1564"/>
                <a:gd name="T16" fmla="*/ 7 w 750"/>
                <a:gd name="T17" fmla="*/ 30 h 1564"/>
                <a:gd name="T18" fmla="*/ 5 w 750"/>
                <a:gd name="T19" fmla="*/ 28 h 1564"/>
                <a:gd name="T20" fmla="*/ 7 w 750"/>
                <a:gd name="T21" fmla="*/ 27 h 1564"/>
                <a:gd name="T22" fmla="*/ 7 w 750"/>
                <a:gd name="T23" fmla="*/ 25 h 1564"/>
                <a:gd name="T24" fmla="*/ 8 w 750"/>
                <a:gd name="T25" fmla="*/ 24 h 1564"/>
                <a:gd name="T26" fmla="*/ 7 w 750"/>
                <a:gd name="T27" fmla="*/ 24 h 1564"/>
                <a:gd name="T28" fmla="*/ 9 w 750"/>
                <a:gd name="T29" fmla="*/ 24 h 1564"/>
                <a:gd name="T30" fmla="*/ 9 w 750"/>
                <a:gd name="T31" fmla="*/ 23 h 1564"/>
                <a:gd name="T32" fmla="*/ 8 w 750"/>
                <a:gd name="T33" fmla="*/ 24 h 1564"/>
                <a:gd name="T34" fmla="*/ 7 w 750"/>
                <a:gd name="T35" fmla="*/ 23 h 1564"/>
                <a:gd name="T36" fmla="*/ 7 w 750"/>
                <a:gd name="T37" fmla="*/ 22 h 1564"/>
                <a:gd name="T38" fmla="*/ 10 w 750"/>
                <a:gd name="T39" fmla="*/ 22 h 1564"/>
                <a:gd name="T40" fmla="*/ 10 w 750"/>
                <a:gd name="T41" fmla="*/ 19 h 1564"/>
                <a:gd name="T42" fmla="*/ 14 w 750"/>
                <a:gd name="T43" fmla="*/ 19 h 1564"/>
                <a:gd name="T44" fmla="*/ 15 w 750"/>
                <a:gd name="T45" fmla="*/ 17 h 1564"/>
                <a:gd name="T46" fmla="*/ 13 w 750"/>
                <a:gd name="T47" fmla="*/ 13 h 1564"/>
                <a:gd name="T48" fmla="*/ 14 w 750"/>
                <a:gd name="T49" fmla="*/ 9 h 1564"/>
                <a:gd name="T50" fmla="*/ 17 w 750"/>
                <a:gd name="T51" fmla="*/ 6 h 1564"/>
                <a:gd name="T52" fmla="*/ 17 w 750"/>
                <a:gd name="T53" fmla="*/ 4 h 1564"/>
                <a:gd name="T54" fmla="*/ 17 w 750"/>
                <a:gd name="T55" fmla="*/ 4 h 1564"/>
                <a:gd name="T56" fmla="*/ 16 w 750"/>
                <a:gd name="T57" fmla="*/ 6 h 1564"/>
                <a:gd name="T58" fmla="*/ 13 w 750"/>
                <a:gd name="T59" fmla="*/ 6 h 1564"/>
                <a:gd name="T60" fmla="*/ 14 w 750"/>
                <a:gd name="T61" fmla="*/ 4 h 1564"/>
                <a:gd name="T62" fmla="*/ 10 w 750"/>
                <a:gd name="T63" fmla="*/ 1 h 1564"/>
                <a:gd name="T64" fmla="*/ 8 w 750"/>
                <a:gd name="T65" fmla="*/ 0 h 1564"/>
                <a:gd name="T66" fmla="*/ 8 w 750"/>
                <a:gd name="T67" fmla="*/ 1 h 1564"/>
                <a:gd name="T68" fmla="*/ 7 w 750"/>
                <a:gd name="T69" fmla="*/ 0 h 1564"/>
                <a:gd name="T70" fmla="*/ 5 w 750"/>
                <a:gd name="T71" fmla="*/ 1 h 1564"/>
                <a:gd name="T72" fmla="*/ 5 w 750"/>
                <a:gd name="T73" fmla="*/ 3 h 1564"/>
                <a:gd name="T74" fmla="*/ 4 w 750"/>
                <a:gd name="T75" fmla="*/ 3 h 1564"/>
                <a:gd name="T76" fmla="*/ 4 w 750"/>
                <a:gd name="T77" fmla="*/ 5 h 1564"/>
                <a:gd name="T78" fmla="*/ 3 w 750"/>
                <a:gd name="T79" fmla="*/ 7 h 1564"/>
                <a:gd name="T80" fmla="*/ 3 w 750"/>
                <a:gd name="T81" fmla="*/ 11 h 1564"/>
                <a:gd name="T82" fmla="*/ 3 w 750"/>
                <a:gd name="T83" fmla="*/ 14 h 1564"/>
                <a:gd name="T84" fmla="*/ 2 w 750"/>
                <a:gd name="T85" fmla="*/ 17 h 1564"/>
                <a:gd name="T86" fmla="*/ 1 w 750"/>
                <a:gd name="T87" fmla="*/ 24 h 1564"/>
                <a:gd name="T88" fmla="*/ 2 w 750"/>
                <a:gd name="T89" fmla="*/ 26 h 1564"/>
                <a:gd name="T90" fmla="*/ 1 w 750"/>
                <a:gd name="T91" fmla="*/ 27 h 1564"/>
                <a:gd name="T92" fmla="*/ 1 w 750"/>
                <a:gd name="T93" fmla="*/ 29 h 1564"/>
                <a:gd name="T94" fmla="*/ 0 w 750"/>
                <a:gd name="T95" fmla="*/ 33 h 15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0"/>
                <a:gd name="T145" fmla="*/ 0 h 1564"/>
                <a:gd name="T146" fmla="*/ 750 w 750"/>
                <a:gd name="T147" fmla="*/ 1564 h 15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0" h="1564">
                  <a:moveTo>
                    <a:pt x="0" y="1446"/>
                  </a:moveTo>
                  <a:lnTo>
                    <a:pt x="7" y="1480"/>
                  </a:lnTo>
                  <a:lnTo>
                    <a:pt x="38" y="1467"/>
                  </a:lnTo>
                  <a:lnTo>
                    <a:pt x="52" y="1546"/>
                  </a:lnTo>
                  <a:lnTo>
                    <a:pt x="188" y="1564"/>
                  </a:lnTo>
                  <a:lnTo>
                    <a:pt x="152" y="1523"/>
                  </a:lnTo>
                  <a:lnTo>
                    <a:pt x="181" y="1418"/>
                  </a:lnTo>
                  <a:lnTo>
                    <a:pt x="206" y="1438"/>
                  </a:lnTo>
                  <a:lnTo>
                    <a:pt x="290" y="1288"/>
                  </a:lnTo>
                  <a:lnTo>
                    <a:pt x="226" y="1205"/>
                  </a:lnTo>
                  <a:lnTo>
                    <a:pt x="299" y="1154"/>
                  </a:lnTo>
                  <a:lnTo>
                    <a:pt x="311" y="1077"/>
                  </a:lnTo>
                  <a:lnTo>
                    <a:pt x="345" y="1044"/>
                  </a:lnTo>
                  <a:lnTo>
                    <a:pt x="317" y="1030"/>
                  </a:lnTo>
                  <a:lnTo>
                    <a:pt x="374" y="1030"/>
                  </a:lnTo>
                  <a:lnTo>
                    <a:pt x="368" y="992"/>
                  </a:lnTo>
                  <a:lnTo>
                    <a:pt x="341" y="1019"/>
                  </a:lnTo>
                  <a:lnTo>
                    <a:pt x="317" y="990"/>
                  </a:lnTo>
                  <a:lnTo>
                    <a:pt x="313" y="932"/>
                  </a:lnTo>
                  <a:lnTo>
                    <a:pt x="415" y="939"/>
                  </a:lnTo>
                  <a:lnTo>
                    <a:pt x="425" y="824"/>
                  </a:lnTo>
                  <a:lnTo>
                    <a:pt x="587" y="806"/>
                  </a:lnTo>
                  <a:lnTo>
                    <a:pt x="634" y="725"/>
                  </a:lnTo>
                  <a:lnTo>
                    <a:pt x="570" y="582"/>
                  </a:lnTo>
                  <a:lnTo>
                    <a:pt x="601" y="398"/>
                  </a:lnTo>
                  <a:lnTo>
                    <a:pt x="750" y="249"/>
                  </a:lnTo>
                  <a:lnTo>
                    <a:pt x="744" y="181"/>
                  </a:lnTo>
                  <a:lnTo>
                    <a:pt x="718" y="179"/>
                  </a:lnTo>
                  <a:lnTo>
                    <a:pt x="676" y="261"/>
                  </a:lnTo>
                  <a:lnTo>
                    <a:pt x="572" y="255"/>
                  </a:lnTo>
                  <a:lnTo>
                    <a:pt x="593" y="165"/>
                  </a:lnTo>
                  <a:lnTo>
                    <a:pt x="413" y="25"/>
                  </a:lnTo>
                  <a:lnTo>
                    <a:pt x="350" y="14"/>
                  </a:lnTo>
                  <a:lnTo>
                    <a:pt x="344" y="42"/>
                  </a:lnTo>
                  <a:lnTo>
                    <a:pt x="276" y="0"/>
                  </a:lnTo>
                  <a:lnTo>
                    <a:pt x="234" y="52"/>
                  </a:lnTo>
                  <a:lnTo>
                    <a:pt x="229" y="107"/>
                  </a:lnTo>
                  <a:lnTo>
                    <a:pt x="187" y="130"/>
                  </a:lnTo>
                  <a:lnTo>
                    <a:pt x="188" y="238"/>
                  </a:lnTo>
                  <a:lnTo>
                    <a:pt x="143" y="299"/>
                  </a:lnTo>
                  <a:lnTo>
                    <a:pt x="109" y="451"/>
                  </a:lnTo>
                  <a:lnTo>
                    <a:pt x="135" y="594"/>
                  </a:lnTo>
                  <a:lnTo>
                    <a:pt x="85" y="716"/>
                  </a:lnTo>
                  <a:lnTo>
                    <a:pt x="52" y="1021"/>
                  </a:lnTo>
                  <a:lnTo>
                    <a:pt x="79" y="1132"/>
                  </a:lnTo>
                  <a:lnTo>
                    <a:pt x="54" y="1142"/>
                  </a:lnTo>
                  <a:lnTo>
                    <a:pt x="65" y="1241"/>
                  </a:lnTo>
                  <a:lnTo>
                    <a:pt x="0" y="144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2" name="Freeform 252"/>
            <p:cNvSpPr/>
            <p:nvPr/>
          </p:nvSpPr>
          <p:spPr bwMode="auto">
            <a:xfrm>
              <a:off x="6744327" y="5101328"/>
              <a:ext cx="62335" cy="58874"/>
            </a:xfrm>
            <a:custGeom>
              <a:avLst/>
              <a:gdLst>
                <a:gd name="T0" fmla="*/ 0 w 132"/>
                <a:gd name="T1" fmla="*/ 0 h 134"/>
                <a:gd name="T2" fmla="*/ 0 w 132"/>
                <a:gd name="T3" fmla="*/ 3 h 134"/>
                <a:gd name="T4" fmla="*/ 3 w 132"/>
                <a:gd name="T5" fmla="*/ 2 h 134"/>
                <a:gd name="T6" fmla="*/ 1 w 132"/>
                <a:gd name="T7" fmla="*/ 1 h 134"/>
                <a:gd name="T8" fmla="*/ 0 w 132"/>
                <a:gd name="T9" fmla="*/ 0 h 134"/>
                <a:gd name="T10" fmla="*/ 0 60000 65536"/>
                <a:gd name="T11" fmla="*/ 0 60000 65536"/>
                <a:gd name="T12" fmla="*/ 0 60000 65536"/>
                <a:gd name="T13" fmla="*/ 0 60000 65536"/>
                <a:gd name="T14" fmla="*/ 0 60000 65536"/>
                <a:gd name="T15" fmla="*/ 0 w 132"/>
                <a:gd name="T16" fmla="*/ 0 h 134"/>
                <a:gd name="T17" fmla="*/ 132 w 132"/>
                <a:gd name="T18" fmla="*/ 134 h 134"/>
              </a:gdLst>
              <a:ahLst/>
              <a:cxnLst>
                <a:cxn ang="T10">
                  <a:pos x="T0" y="T1"/>
                </a:cxn>
                <a:cxn ang="T11">
                  <a:pos x="T2" y="T3"/>
                </a:cxn>
                <a:cxn ang="T12">
                  <a:pos x="T4" y="T5"/>
                </a:cxn>
                <a:cxn ang="T13">
                  <a:pos x="T6" y="T7"/>
                </a:cxn>
                <a:cxn ang="T14">
                  <a:pos x="T8" y="T9"/>
                </a:cxn>
              </a:cxnLst>
              <a:rect l="T15" t="T16" r="T17" b="T18"/>
              <a:pathLst>
                <a:path w="132" h="134">
                  <a:moveTo>
                    <a:pt x="0" y="0"/>
                  </a:moveTo>
                  <a:lnTo>
                    <a:pt x="2" y="134"/>
                  </a:lnTo>
                  <a:lnTo>
                    <a:pt x="132" y="119"/>
                  </a:lnTo>
                  <a:lnTo>
                    <a:pt x="29" y="64"/>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3" name="Freeform 253"/>
            <p:cNvSpPr/>
            <p:nvPr/>
          </p:nvSpPr>
          <p:spPr bwMode="auto">
            <a:xfrm>
              <a:off x="6725795" y="4130709"/>
              <a:ext cx="217329" cy="273683"/>
            </a:xfrm>
            <a:custGeom>
              <a:avLst/>
              <a:gdLst>
                <a:gd name="T0" fmla="*/ 0 w 454"/>
                <a:gd name="T1" fmla="*/ 1 h 601"/>
                <a:gd name="T2" fmla="*/ 1 w 454"/>
                <a:gd name="T3" fmla="*/ 3 h 601"/>
                <a:gd name="T4" fmla="*/ 0 w 454"/>
                <a:gd name="T5" fmla="*/ 6 h 601"/>
                <a:gd name="T6" fmla="*/ 1 w 454"/>
                <a:gd name="T7" fmla="*/ 7 h 601"/>
                <a:gd name="T8" fmla="*/ 1 w 454"/>
                <a:gd name="T9" fmla="*/ 7 h 601"/>
                <a:gd name="T10" fmla="*/ 0 w 454"/>
                <a:gd name="T11" fmla="*/ 8 h 601"/>
                <a:gd name="T12" fmla="*/ 1 w 454"/>
                <a:gd name="T13" fmla="*/ 10 h 601"/>
                <a:gd name="T14" fmla="*/ 1 w 454"/>
                <a:gd name="T15" fmla="*/ 14 h 601"/>
                <a:gd name="T16" fmla="*/ 2 w 454"/>
                <a:gd name="T17" fmla="*/ 14 h 601"/>
                <a:gd name="T18" fmla="*/ 3 w 454"/>
                <a:gd name="T19" fmla="*/ 13 h 601"/>
                <a:gd name="T20" fmla="*/ 5 w 454"/>
                <a:gd name="T21" fmla="*/ 14 h 601"/>
                <a:gd name="T22" fmla="*/ 5 w 454"/>
                <a:gd name="T23" fmla="*/ 13 h 601"/>
                <a:gd name="T24" fmla="*/ 6 w 454"/>
                <a:gd name="T25" fmla="*/ 13 h 601"/>
                <a:gd name="T26" fmla="*/ 7 w 454"/>
                <a:gd name="T27" fmla="*/ 11 h 601"/>
                <a:gd name="T28" fmla="*/ 9 w 454"/>
                <a:gd name="T29" fmla="*/ 10 h 601"/>
                <a:gd name="T30" fmla="*/ 10 w 454"/>
                <a:gd name="T31" fmla="*/ 11 h 601"/>
                <a:gd name="T32" fmla="*/ 11 w 454"/>
                <a:gd name="T33" fmla="*/ 9 h 601"/>
                <a:gd name="T34" fmla="*/ 10 w 454"/>
                <a:gd name="T35" fmla="*/ 7 h 601"/>
                <a:gd name="T36" fmla="*/ 9 w 454"/>
                <a:gd name="T37" fmla="*/ 7 h 601"/>
                <a:gd name="T38" fmla="*/ 8 w 454"/>
                <a:gd name="T39" fmla="*/ 4 h 601"/>
                <a:gd name="T40" fmla="*/ 4 w 454"/>
                <a:gd name="T41" fmla="*/ 2 h 601"/>
                <a:gd name="T42" fmla="*/ 4 w 454"/>
                <a:gd name="T43" fmla="*/ 0 h 601"/>
                <a:gd name="T44" fmla="*/ 1 w 454"/>
                <a:gd name="T45" fmla="*/ 1 h 601"/>
                <a:gd name="T46" fmla="*/ 0 w 454"/>
                <a:gd name="T47" fmla="*/ 1 h 6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601"/>
                <a:gd name="T74" fmla="*/ 454 w 454"/>
                <a:gd name="T75" fmla="*/ 601 h 6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601">
                  <a:moveTo>
                    <a:pt x="0" y="61"/>
                  </a:moveTo>
                  <a:lnTo>
                    <a:pt x="32" y="123"/>
                  </a:lnTo>
                  <a:lnTo>
                    <a:pt x="11" y="262"/>
                  </a:lnTo>
                  <a:lnTo>
                    <a:pt x="32" y="277"/>
                  </a:lnTo>
                  <a:lnTo>
                    <a:pt x="24" y="295"/>
                  </a:lnTo>
                  <a:lnTo>
                    <a:pt x="2" y="352"/>
                  </a:lnTo>
                  <a:lnTo>
                    <a:pt x="42" y="433"/>
                  </a:lnTo>
                  <a:lnTo>
                    <a:pt x="65" y="598"/>
                  </a:lnTo>
                  <a:lnTo>
                    <a:pt x="93" y="601"/>
                  </a:lnTo>
                  <a:lnTo>
                    <a:pt x="135" y="549"/>
                  </a:lnTo>
                  <a:lnTo>
                    <a:pt x="203" y="591"/>
                  </a:lnTo>
                  <a:lnTo>
                    <a:pt x="209" y="563"/>
                  </a:lnTo>
                  <a:lnTo>
                    <a:pt x="272" y="574"/>
                  </a:lnTo>
                  <a:lnTo>
                    <a:pt x="293" y="456"/>
                  </a:lnTo>
                  <a:lnTo>
                    <a:pt x="406" y="433"/>
                  </a:lnTo>
                  <a:lnTo>
                    <a:pt x="441" y="472"/>
                  </a:lnTo>
                  <a:lnTo>
                    <a:pt x="454" y="381"/>
                  </a:lnTo>
                  <a:lnTo>
                    <a:pt x="431" y="302"/>
                  </a:lnTo>
                  <a:lnTo>
                    <a:pt x="366" y="298"/>
                  </a:lnTo>
                  <a:lnTo>
                    <a:pt x="342" y="180"/>
                  </a:lnTo>
                  <a:lnTo>
                    <a:pt x="170" y="100"/>
                  </a:lnTo>
                  <a:lnTo>
                    <a:pt x="159" y="0"/>
                  </a:lnTo>
                  <a:lnTo>
                    <a:pt x="46" y="65"/>
                  </a:lnTo>
                  <a:lnTo>
                    <a:pt x="0" y="6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4" name="Freeform 254"/>
            <p:cNvSpPr/>
            <p:nvPr/>
          </p:nvSpPr>
          <p:spPr bwMode="auto">
            <a:xfrm>
              <a:off x="6648298" y="3836342"/>
              <a:ext cx="714323" cy="801954"/>
            </a:xfrm>
            <a:custGeom>
              <a:avLst/>
              <a:gdLst>
                <a:gd name="T0" fmla="*/ 1 w 1487"/>
                <a:gd name="T1" fmla="*/ 15 h 1768"/>
                <a:gd name="T2" fmla="*/ 3 w 1487"/>
                <a:gd name="T3" fmla="*/ 15 h 1768"/>
                <a:gd name="T4" fmla="*/ 4 w 1487"/>
                <a:gd name="T5" fmla="*/ 17 h 1768"/>
                <a:gd name="T6" fmla="*/ 7 w 1487"/>
                <a:gd name="T7" fmla="*/ 15 h 1768"/>
                <a:gd name="T8" fmla="*/ 11 w 1487"/>
                <a:gd name="T9" fmla="*/ 19 h 1768"/>
                <a:gd name="T10" fmla="*/ 14 w 1487"/>
                <a:gd name="T11" fmla="*/ 22 h 1768"/>
                <a:gd name="T12" fmla="*/ 14 w 1487"/>
                <a:gd name="T13" fmla="*/ 26 h 1768"/>
                <a:gd name="T14" fmla="*/ 16 w 1487"/>
                <a:gd name="T15" fmla="*/ 29 h 1768"/>
                <a:gd name="T16" fmla="*/ 17 w 1487"/>
                <a:gd name="T17" fmla="*/ 30 h 1768"/>
                <a:gd name="T18" fmla="*/ 18 w 1487"/>
                <a:gd name="T19" fmla="*/ 32 h 1768"/>
                <a:gd name="T20" fmla="*/ 14 w 1487"/>
                <a:gd name="T21" fmla="*/ 37 h 1768"/>
                <a:gd name="T22" fmla="*/ 18 w 1487"/>
                <a:gd name="T23" fmla="*/ 39 h 1768"/>
                <a:gd name="T24" fmla="*/ 18 w 1487"/>
                <a:gd name="T25" fmla="*/ 41 h 1768"/>
                <a:gd name="T26" fmla="*/ 23 w 1487"/>
                <a:gd name="T27" fmla="*/ 32 h 1768"/>
                <a:gd name="T28" fmla="*/ 28 w 1487"/>
                <a:gd name="T29" fmla="*/ 29 h 1768"/>
                <a:gd name="T30" fmla="*/ 31 w 1487"/>
                <a:gd name="T31" fmla="*/ 23 h 1768"/>
                <a:gd name="T32" fmla="*/ 34 w 1487"/>
                <a:gd name="T33" fmla="*/ 15 h 1768"/>
                <a:gd name="T34" fmla="*/ 34 w 1487"/>
                <a:gd name="T35" fmla="*/ 11 h 1768"/>
                <a:gd name="T36" fmla="*/ 30 w 1487"/>
                <a:gd name="T37" fmla="*/ 8 h 1768"/>
                <a:gd name="T38" fmla="*/ 26 w 1487"/>
                <a:gd name="T39" fmla="*/ 7 h 1768"/>
                <a:gd name="T40" fmla="*/ 23 w 1487"/>
                <a:gd name="T41" fmla="*/ 6 h 1768"/>
                <a:gd name="T42" fmla="*/ 22 w 1487"/>
                <a:gd name="T43" fmla="*/ 7 h 1768"/>
                <a:gd name="T44" fmla="*/ 21 w 1487"/>
                <a:gd name="T45" fmla="*/ 7 h 1768"/>
                <a:gd name="T46" fmla="*/ 21 w 1487"/>
                <a:gd name="T47" fmla="*/ 4 h 1768"/>
                <a:gd name="T48" fmla="*/ 19 w 1487"/>
                <a:gd name="T49" fmla="*/ 3 h 1768"/>
                <a:gd name="T50" fmla="*/ 15 w 1487"/>
                <a:gd name="T51" fmla="*/ 3 h 1768"/>
                <a:gd name="T52" fmla="*/ 12 w 1487"/>
                <a:gd name="T53" fmla="*/ 3 h 1768"/>
                <a:gd name="T54" fmla="*/ 12 w 1487"/>
                <a:gd name="T55" fmla="*/ 0 h 1768"/>
                <a:gd name="T56" fmla="*/ 8 w 1487"/>
                <a:gd name="T57" fmla="*/ 1 h 1768"/>
                <a:gd name="T58" fmla="*/ 9 w 1487"/>
                <a:gd name="T59" fmla="*/ 3 h 1768"/>
                <a:gd name="T60" fmla="*/ 6 w 1487"/>
                <a:gd name="T61" fmla="*/ 4 h 1768"/>
                <a:gd name="T62" fmla="*/ 4 w 1487"/>
                <a:gd name="T63" fmla="*/ 4 h 1768"/>
                <a:gd name="T64" fmla="*/ 3 w 1487"/>
                <a:gd name="T65" fmla="*/ 5 h 1768"/>
                <a:gd name="T66" fmla="*/ 3 w 1487"/>
                <a:gd name="T67" fmla="*/ 9 h 1768"/>
                <a:gd name="T68" fmla="*/ 0 w 1487"/>
                <a:gd name="T69" fmla="*/ 13 h 17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7"/>
                <a:gd name="T106" fmla="*/ 0 h 1768"/>
                <a:gd name="T107" fmla="*/ 1487 w 1487"/>
                <a:gd name="T108" fmla="*/ 1768 h 17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7" h="1768">
                  <a:moveTo>
                    <a:pt x="0" y="559"/>
                  </a:moveTo>
                  <a:lnTo>
                    <a:pt x="31" y="642"/>
                  </a:lnTo>
                  <a:lnTo>
                    <a:pt x="82" y="670"/>
                  </a:lnTo>
                  <a:lnTo>
                    <a:pt x="125" y="637"/>
                  </a:lnTo>
                  <a:lnTo>
                    <a:pt x="125" y="712"/>
                  </a:lnTo>
                  <a:lnTo>
                    <a:pt x="157" y="712"/>
                  </a:lnTo>
                  <a:lnTo>
                    <a:pt x="203" y="716"/>
                  </a:lnTo>
                  <a:lnTo>
                    <a:pt x="316" y="651"/>
                  </a:lnTo>
                  <a:lnTo>
                    <a:pt x="327" y="751"/>
                  </a:lnTo>
                  <a:lnTo>
                    <a:pt x="499" y="831"/>
                  </a:lnTo>
                  <a:lnTo>
                    <a:pt x="523" y="949"/>
                  </a:lnTo>
                  <a:lnTo>
                    <a:pt x="588" y="953"/>
                  </a:lnTo>
                  <a:lnTo>
                    <a:pt x="611" y="1032"/>
                  </a:lnTo>
                  <a:lnTo>
                    <a:pt x="598" y="1123"/>
                  </a:lnTo>
                  <a:lnTo>
                    <a:pt x="606" y="1214"/>
                  </a:lnTo>
                  <a:lnTo>
                    <a:pt x="689" y="1227"/>
                  </a:lnTo>
                  <a:lnTo>
                    <a:pt x="699" y="1289"/>
                  </a:lnTo>
                  <a:lnTo>
                    <a:pt x="740" y="1302"/>
                  </a:lnTo>
                  <a:lnTo>
                    <a:pt x="734" y="1379"/>
                  </a:lnTo>
                  <a:lnTo>
                    <a:pt x="760" y="1381"/>
                  </a:lnTo>
                  <a:lnTo>
                    <a:pt x="766" y="1449"/>
                  </a:lnTo>
                  <a:lnTo>
                    <a:pt x="617" y="1598"/>
                  </a:lnTo>
                  <a:lnTo>
                    <a:pt x="648" y="1590"/>
                  </a:lnTo>
                  <a:lnTo>
                    <a:pt x="760" y="1684"/>
                  </a:lnTo>
                  <a:lnTo>
                    <a:pt x="785" y="1721"/>
                  </a:lnTo>
                  <a:lnTo>
                    <a:pt x="775" y="1768"/>
                  </a:lnTo>
                  <a:lnTo>
                    <a:pt x="959" y="1503"/>
                  </a:lnTo>
                  <a:lnTo>
                    <a:pt x="969" y="1372"/>
                  </a:lnTo>
                  <a:lnTo>
                    <a:pt x="1112" y="1252"/>
                  </a:lnTo>
                  <a:lnTo>
                    <a:pt x="1205" y="1252"/>
                  </a:lnTo>
                  <a:lnTo>
                    <a:pt x="1245" y="1210"/>
                  </a:lnTo>
                  <a:lnTo>
                    <a:pt x="1320" y="1009"/>
                  </a:lnTo>
                  <a:lnTo>
                    <a:pt x="1330" y="811"/>
                  </a:lnTo>
                  <a:lnTo>
                    <a:pt x="1473" y="623"/>
                  </a:lnTo>
                  <a:lnTo>
                    <a:pt x="1487" y="541"/>
                  </a:lnTo>
                  <a:lnTo>
                    <a:pt x="1465" y="459"/>
                  </a:lnTo>
                  <a:lnTo>
                    <a:pt x="1406" y="449"/>
                  </a:lnTo>
                  <a:lnTo>
                    <a:pt x="1309" y="363"/>
                  </a:lnTo>
                  <a:lnTo>
                    <a:pt x="1120" y="347"/>
                  </a:lnTo>
                  <a:lnTo>
                    <a:pt x="1105" y="295"/>
                  </a:lnTo>
                  <a:lnTo>
                    <a:pt x="1019" y="256"/>
                  </a:lnTo>
                  <a:lnTo>
                    <a:pt x="983" y="257"/>
                  </a:lnTo>
                  <a:lnTo>
                    <a:pt x="932" y="336"/>
                  </a:lnTo>
                  <a:lnTo>
                    <a:pt x="931" y="309"/>
                  </a:lnTo>
                  <a:lnTo>
                    <a:pt x="852" y="321"/>
                  </a:lnTo>
                  <a:lnTo>
                    <a:pt x="886" y="307"/>
                  </a:lnTo>
                  <a:lnTo>
                    <a:pt x="854" y="245"/>
                  </a:lnTo>
                  <a:lnTo>
                    <a:pt x="914" y="160"/>
                  </a:lnTo>
                  <a:lnTo>
                    <a:pt x="851" y="50"/>
                  </a:lnTo>
                  <a:lnTo>
                    <a:pt x="796" y="137"/>
                  </a:lnTo>
                  <a:lnTo>
                    <a:pt x="744" y="132"/>
                  </a:lnTo>
                  <a:lnTo>
                    <a:pt x="660" y="144"/>
                  </a:lnTo>
                  <a:lnTo>
                    <a:pt x="554" y="161"/>
                  </a:lnTo>
                  <a:lnTo>
                    <a:pt x="531" y="115"/>
                  </a:lnTo>
                  <a:lnTo>
                    <a:pt x="538" y="31"/>
                  </a:lnTo>
                  <a:lnTo>
                    <a:pt x="509" y="0"/>
                  </a:lnTo>
                  <a:lnTo>
                    <a:pt x="409" y="53"/>
                  </a:lnTo>
                  <a:lnTo>
                    <a:pt x="347" y="37"/>
                  </a:lnTo>
                  <a:lnTo>
                    <a:pt x="363" y="122"/>
                  </a:lnTo>
                  <a:lnTo>
                    <a:pt x="401" y="133"/>
                  </a:lnTo>
                  <a:lnTo>
                    <a:pt x="306" y="192"/>
                  </a:lnTo>
                  <a:lnTo>
                    <a:pt x="265" y="171"/>
                  </a:lnTo>
                  <a:lnTo>
                    <a:pt x="243" y="141"/>
                  </a:lnTo>
                  <a:lnTo>
                    <a:pt x="155" y="157"/>
                  </a:lnTo>
                  <a:lnTo>
                    <a:pt x="181" y="202"/>
                  </a:lnTo>
                  <a:lnTo>
                    <a:pt x="144" y="205"/>
                  </a:lnTo>
                  <a:lnTo>
                    <a:pt x="165" y="284"/>
                  </a:lnTo>
                  <a:lnTo>
                    <a:pt x="148" y="410"/>
                  </a:lnTo>
                  <a:lnTo>
                    <a:pt x="51" y="458"/>
                  </a:lnTo>
                  <a:lnTo>
                    <a:pt x="0" y="55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5" name="Freeform 255"/>
            <p:cNvSpPr/>
            <p:nvPr/>
          </p:nvSpPr>
          <p:spPr bwMode="auto">
            <a:xfrm>
              <a:off x="6368633" y="3565841"/>
              <a:ext cx="13478" cy="52509"/>
            </a:xfrm>
            <a:custGeom>
              <a:avLst/>
              <a:gdLst>
                <a:gd name="T0" fmla="*/ 0 w 31"/>
                <a:gd name="T1" fmla="*/ 1 h 115"/>
                <a:gd name="T2" fmla="*/ 0 w 31"/>
                <a:gd name="T3" fmla="*/ 3 h 115"/>
                <a:gd name="T4" fmla="*/ 1 w 31"/>
                <a:gd name="T5" fmla="*/ 0 h 115"/>
                <a:gd name="T6" fmla="*/ 0 w 31"/>
                <a:gd name="T7" fmla="*/ 1 h 115"/>
                <a:gd name="T8" fmla="*/ 0 60000 65536"/>
                <a:gd name="T9" fmla="*/ 0 60000 65536"/>
                <a:gd name="T10" fmla="*/ 0 60000 65536"/>
                <a:gd name="T11" fmla="*/ 0 60000 65536"/>
                <a:gd name="T12" fmla="*/ 0 w 31"/>
                <a:gd name="T13" fmla="*/ 0 h 115"/>
                <a:gd name="T14" fmla="*/ 31 w 31"/>
                <a:gd name="T15" fmla="*/ 115 h 115"/>
              </a:gdLst>
              <a:ahLst/>
              <a:cxnLst>
                <a:cxn ang="T8">
                  <a:pos x="T0" y="T1"/>
                </a:cxn>
                <a:cxn ang="T9">
                  <a:pos x="T2" y="T3"/>
                </a:cxn>
                <a:cxn ang="T10">
                  <a:pos x="T4" y="T5"/>
                </a:cxn>
                <a:cxn ang="T11">
                  <a:pos x="T6" y="T7"/>
                </a:cxn>
              </a:cxnLst>
              <a:rect l="T12" t="T13" r="T14" b="T15"/>
              <a:pathLst>
                <a:path w="31" h="115">
                  <a:moveTo>
                    <a:pt x="0" y="25"/>
                  </a:moveTo>
                  <a:lnTo>
                    <a:pt x="11" y="115"/>
                  </a:lnTo>
                  <a:lnTo>
                    <a:pt x="31" y="0"/>
                  </a:lnTo>
                  <a:lnTo>
                    <a:pt x="0" y="2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6" name="Freeform 256"/>
            <p:cNvSpPr/>
            <p:nvPr/>
          </p:nvSpPr>
          <p:spPr bwMode="auto">
            <a:xfrm>
              <a:off x="5416765" y="2175152"/>
              <a:ext cx="1565108" cy="873557"/>
            </a:xfrm>
            <a:custGeom>
              <a:avLst/>
              <a:gdLst>
                <a:gd name="T0" fmla="*/ 6 w 3259"/>
                <a:gd name="T1" fmla="*/ 5 h 1930"/>
                <a:gd name="T2" fmla="*/ 9 w 3259"/>
                <a:gd name="T3" fmla="*/ 5 h 1930"/>
                <a:gd name="T4" fmla="*/ 13 w 3259"/>
                <a:gd name="T5" fmla="*/ 5 h 1930"/>
                <a:gd name="T6" fmla="*/ 21 w 3259"/>
                <a:gd name="T7" fmla="*/ 5 h 1930"/>
                <a:gd name="T8" fmla="*/ 23 w 3259"/>
                <a:gd name="T9" fmla="*/ 7 h 1930"/>
                <a:gd name="T10" fmla="*/ 30 w 3259"/>
                <a:gd name="T11" fmla="*/ 9 h 1930"/>
                <a:gd name="T12" fmla="*/ 29 w 3259"/>
                <a:gd name="T13" fmla="*/ 7 h 1930"/>
                <a:gd name="T14" fmla="*/ 34 w 3259"/>
                <a:gd name="T15" fmla="*/ 8 h 1930"/>
                <a:gd name="T16" fmla="*/ 39 w 3259"/>
                <a:gd name="T17" fmla="*/ 7 h 1930"/>
                <a:gd name="T18" fmla="*/ 39 w 3259"/>
                <a:gd name="T19" fmla="*/ 7 h 1930"/>
                <a:gd name="T20" fmla="*/ 40 w 3259"/>
                <a:gd name="T21" fmla="*/ 7 h 1930"/>
                <a:gd name="T22" fmla="*/ 42 w 3259"/>
                <a:gd name="T23" fmla="*/ 5 h 1930"/>
                <a:gd name="T24" fmla="*/ 40 w 3259"/>
                <a:gd name="T25" fmla="*/ 0 h 1930"/>
                <a:gd name="T26" fmla="*/ 43 w 3259"/>
                <a:gd name="T27" fmla="*/ 3 h 1930"/>
                <a:gd name="T28" fmla="*/ 44 w 3259"/>
                <a:gd name="T29" fmla="*/ 5 h 1930"/>
                <a:gd name="T30" fmla="*/ 47 w 3259"/>
                <a:gd name="T31" fmla="*/ 7 h 1930"/>
                <a:gd name="T32" fmla="*/ 49 w 3259"/>
                <a:gd name="T33" fmla="*/ 6 h 1930"/>
                <a:gd name="T34" fmla="*/ 53 w 3259"/>
                <a:gd name="T35" fmla="*/ 5 h 1930"/>
                <a:gd name="T36" fmla="*/ 53 w 3259"/>
                <a:gd name="T37" fmla="*/ 9 h 1930"/>
                <a:gd name="T38" fmla="*/ 48 w 3259"/>
                <a:gd name="T39" fmla="*/ 10 h 1930"/>
                <a:gd name="T40" fmla="*/ 46 w 3259"/>
                <a:gd name="T41" fmla="*/ 12 h 1930"/>
                <a:gd name="T42" fmla="*/ 44 w 3259"/>
                <a:gd name="T43" fmla="*/ 15 h 1930"/>
                <a:gd name="T44" fmla="*/ 43 w 3259"/>
                <a:gd name="T45" fmla="*/ 16 h 1930"/>
                <a:gd name="T46" fmla="*/ 41 w 3259"/>
                <a:gd name="T47" fmla="*/ 18 h 1930"/>
                <a:gd name="T48" fmla="*/ 43 w 3259"/>
                <a:gd name="T49" fmla="*/ 24 h 1930"/>
                <a:gd name="T50" fmla="*/ 49 w 3259"/>
                <a:gd name="T51" fmla="*/ 28 h 1930"/>
                <a:gd name="T52" fmla="*/ 52 w 3259"/>
                <a:gd name="T53" fmla="*/ 31 h 1930"/>
                <a:gd name="T54" fmla="*/ 54 w 3259"/>
                <a:gd name="T55" fmla="*/ 33 h 1930"/>
                <a:gd name="T56" fmla="*/ 57 w 3259"/>
                <a:gd name="T57" fmla="*/ 26 h 1930"/>
                <a:gd name="T58" fmla="*/ 56 w 3259"/>
                <a:gd name="T59" fmla="*/ 21 h 1930"/>
                <a:gd name="T60" fmla="*/ 56 w 3259"/>
                <a:gd name="T61" fmla="*/ 18 h 1930"/>
                <a:gd name="T62" fmla="*/ 59 w 3259"/>
                <a:gd name="T63" fmla="*/ 16 h 1930"/>
                <a:gd name="T64" fmla="*/ 63 w 3259"/>
                <a:gd name="T65" fmla="*/ 20 h 1930"/>
                <a:gd name="T66" fmla="*/ 62 w 3259"/>
                <a:gd name="T67" fmla="*/ 22 h 1930"/>
                <a:gd name="T68" fmla="*/ 65 w 3259"/>
                <a:gd name="T69" fmla="*/ 22 h 1930"/>
                <a:gd name="T70" fmla="*/ 67 w 3259"/>
                <a:gd name="T71" fmla="*/ 21 h 1930"/>
                <a:gd name="T72" fmla="*/ 68 w 3259"/>
                <a:gd name="T73" fmla="*/ 22 h 1930"/>
                <a:gd name="T74" fmla="*/ 69 w 3259"/>
                <a:gd name="T75" fmla="*/ 22 h 1930"/>
                <a:gd name="T76" fmla="*/ 70 w 3259"/>
                <a:gd name="T77" fmla="*/ 24 h 1930"/>
                <a:gd name="T78" fmla="*/ 70 w 3259"/>
                <a:gd name="T79" fmla="*/ 26 h 1930"/>
                <a:gd name="T80" fmla="*/ 74 w 3259"/>
                <a:gd name="T81" fmla="*/ 28 h 1930"/>
                <a:gd name="T82" fmla="*/ 74 w 3259"/>
                <a:gd name="T83" fmla="*/ 30 h 1930"/>
                <a:gd name="T84" fmla="*/ 76 w 3259"/>
                <a:gd name="T85" fmla="*/ 31 h 1930"/>
                <a:gd name="T86" fmla="*/ 62 w 3259"/>
                <a:gd name="T87" fmla="*/ 38 h 1930"/>
                <a:gd name="T88" fmla="*/ 66 w 3259"/>
                <a:gd name="T89" fmla="*/ 37 h 1930"/>
                <a:gd name="T90" fmla="*/ 70 w 3259"/>
                <a:gd name="T91" fmla="*/ 40 h 1930"/>
                <a:gd name="T92" fmla="*/ 71 w 3259"/>
                <a:gd name="T93" fmla="*/ 40 h 1930"/>
                <a:gd name="T94" fmla="*/ 69 w 3259"/>
                <a:gd name="T95" fmla="*/ 40 h 1930"/>
                <a:gd name="T96" fmla="*/ 65 w 3259"/>
                <a:gd name="T97" fmla="*/ 40 h 1930"/>
                <a:gd name="T98" fmla="*/ 58 w 3259"/>
                <a:gd name="T99" fmla="*/ 41 h 1930"/>
                <a:gd name="T100" fmla="*/ 55 w 3259"/>
                <a:gd name="T101" fmla="*/ 43 h 1930"/>
                <a:gd name="T102" fmla="*/ 52 w 3259"/>
                <a:gd name="T103" fmla="*/ 43 h 1930"/>
                <a:gd name="T104" fmla="*/ 54 w 3259"/>
                <a:gd name="T105" fmla="*/ 41 h 1930"/>
                <a:gd name="T106" fmla="*/ 50 w 3259"/>
                <a:gd name="T107" fmla="*/ 37 h 1930"/>
                <a:gd name="T108" fmla="*/ 48 w 3259"/>
                <a:gd name="T109" fmla="*/ 36 h 1930"/>
                <a:gd name="T110" fmla="*/ 41 w 3259"/>
                <a:gd name="T111" fmla="*/ 35 h 1930"/>
                <a:gd name="T112" fmla="*/ 15 w 3259"/>
                <a:gd name="T113" fmla="*/ 34 h 1930"/>
                <a:gd name="T114" fmla="*/ 11 w 3259"/>
                <a:gd name="T115" fmla="*/ 31 h 1930"/>
                <a:gd name="T116" fmla="*/ 10 w 3259"/>
                <a:gd name="T117" fmla="*/ 26 h 1930"/>
                <a:gd name="T118" fmla="*/ 3 w 3259"/>
                <a:gd name="T119" fmla="*/ 21 h 1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59"/>
                <a:gd name="T181" fmla="*/ 0 h 1930"/>
                <a:gd name="T182" fmla="*/ 3259 w 3259"/>
                <a:gd name="T183" fmla="*/ 1930 h 1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59" h="1930">
                  <a:moveTo>
                    <a:pt x="0" y="855"/>
                  </a:moveTo>
                  <a:lnTo>
                    <a:pt x="0" y="178"/>
                  </a:lnTo>
                  <a:lnTo>
                    <a:pt x="260" y="266"/>
                  </a:lnTo>
                  <a:lnTo>
                    <a:pt x="243" y="231"/>
                  </a:lnTo>
                  <a:lnTo>
                    <a:pt x="271" y="210"/>
                  </a:lnTo>
                  <a:lnTo>
                    <a:pt x="432" y="135"/>
                  </a:lnTo>
                  <a:lnTo>
                    <a:pt x="308" y="226"/>
                  </a:lnTo>
                  <a:lnTo>
                    <a:pt x="377" y="200"/>
                  </a:lnTo>
                  <a:lnTo>
                    <a:pt x="377" y="218"/>
                  </a:lnTo>
                  <a:lnTo>
                    <a:pt x="511" y="137"/>
                  </a:lnTo>
                  <a:lnTo>
                    <a:pt x="493" y="111"/>
                  </a:lnTo>
                  <a:lnTo>
                    <a:pt x="580" y="207"/>
                  </a:lnTo>
                  <a:lnTo>
                    <a:pt x="636" y="151"/>
                  </a:lnTo>
                  <a:lnTo>
                    <a:pt x="630" y="207"/>
                  </a:lnTo>
                  <a:lnTo>
                    <a:pt x="699" y="168"/>
                  </a:lnTo>
                  <a:lnTo>
                    <a:pt x="891" y="235"/>
                  </a:lnTo>
                  <a:lnTo>
                    <a:pt x="981" y="234"/>
                  </a:lnTo>
                  <a:lnTo>
                    <a:pt x="1029" y="275"/>
                  </a:lnTo>
                  <a:lnTo>
                    <a:pt x="972" y="310"/>
                  </a:lnTo>
                  <a:lnTo>
                    <a:pt x="1006" y="323"/>
                  </a:lnTo>
                  <a:lnTo>
                    <a:pt x="1181" y="306"/>
                  </a:lnTo>
                  <a:lnTo>
                    <a:pt x="1255" y="364"/>
                  </a:lnTo>
                  <a:lnTo>
                    <a:pt x="1268" y="402"/>
                  </a:lnTo>
                  <a:lnTo>
                    <a:pt x="1286" y="376"/>
                  </a:lnTo>
                  <a:lnTo>
                    <a:pt x="1255" y="323"/>
                  </a:lnTo>
                  <a:lnTo>
                    <a:pt x="1339" y="260"/>
                  </a:lnTo>
                  <a:lnTo>
                    <a:pt x="1256" y="300"/>
                  </a:lnTo>
                  <a:lnTo>
                    <a:pt x="1231" y="281"/>
                  </a:lnTo>
                  <a:lnTo>
                    <a:pt x="1330" y="234"/>
                  </a:lnTo>
                  <a:lnTo>
                    <a:pt x="1383" y="302"/>
                  </a:lnTo>
                  <a:lnTo>
                    <a:pt x="1441" y="300"/>
                  </a:lnTo>
                  <a:lnTo>
                    <a:pt x="1474" y="331"/>
                  </a:lnTo>
                  <a:lnTo>
                    <a:pt x="1628" y="323"/>
                  </a:lnTo>
                  <a:lnTo>
                    <a:pt x="1622" y="302"/>
                  </a:lnTo>
                  <a:lnTo>
                    <a:pt x="1668" y="342"/>
                  </a:lnTo>
                  <a:lnTo>
                    <a:pt x="1674" y="310"/>
                  </a:lnTo>
                  <a:lnTo>
                    <a:pt x="1639" y="321"/>
                  </a:lnTo>
                  <a:lnTo>
                    <a:pt x="1614" y="279"/>
                  </a:lnTo>
                  <a:lnTo>
                    <a:pt x="1672" y="275"/>
                  </a:lnTo>
                  <a:lnTo>
                    <a:pt x="1691" y="306"/>
                  </a:lnTo>
                  <a:lnTo>
                    <a:pt x="1714" y="296"/>
                  </a:lnTo>
                  <a:lnTo>
                    <a:pt x="1706" y="345"/>
                  </a:lnTo>
                  <a:lnTo>
                    <a:pt x="1746" y="369"/>
                  </a:lnTo>
                  <a:lnTo>
                    <a:pt x="1734" y="302"/>
                  </a:lnTo>
                  <a:lnTo>
                    <a:pt x="1810" y="262"/>
                  </a:lnTo>
                  <a:lnTo>
                    <a:pt x="1790" y="231"/>
                  </a:lnTo>
                  <a:lnTo>
                    <a:pt x="1768" y="253"/>
                  </a:lnTo>
                  <a:lnTo>
                    <a:pt x="1808" y="196"/>
                  </a:lnTo>
                  <a:lnTo>
                    <a:pt x="1696" y="154"/>
                  </a:lnTo>
                  <a:lnTo>
                    <a:pt x="1707" y="55"/>
                  </a:lnTo>
                  <a:lnTo>
                    <a:pt x="1734" y="57"/>
                  </a:lnTo>
                  <a:lnTo>
                    <a:pt x="1752" y="0"/>
                  </a:lnTo>
                  <a:lnTo>
                    <a:pt x="1832" y="55"/>
                  </a:lnTo>
                  <a:lnTo>
                    <a:pt x="1834" y="92"/>
                  </a:lnTo>
                  <a:lnTo>
                    <a:pt x="1891" y="143"/>
                  </a:lnTo>
                  <a:lnTo>
                    <a:pt x="1853" y="142"/>
                  </a:lnTo>
                  <a:lnTo>
                    <a:pt x="1869" y="160"/>
                  </a:lnTo>
                  <a:lnTo>
                    <a:pt x="1847" y="181"/>
                  </a:lnTo>
                  <a:lnTo>
                    <a:pt x="1913" y="196"/>
                  </a:lnTo>
                  <a:lnTo>
                    <a:pt x="1896" y="207"/>
                  </a:lnTo>
                  <a:lnTo>
                    <a:pt x="1935" y="291"/>
                  </a:lnTo>
                  <a:lnTo>
                    <a:pt x="1971" y="216"/>
                  </a:lnTo>
                  <a:lnTo>
                    <a:pt x="2017" y="243"/>
                  </a:lnTo>
                  <a:lnTo>
                    <a:pt x="2029" y="295"/>
                  </a:lnTo>
                  <a:lnTo>
                    <a:pt x="2007" y="310"/>
                  </a:lnTo>
                  <a:lnTo>
                    <a:pt x="2051" y="369"/>
                  </a:lnTo>
                  <a:lnTo>
                    <a:pt x="2077" y="356"/>
                  </a:lnTo>
                  <a:lnTo>
                    <a:pt x="2112" y="261"/>
                  </a:lnTo>
                  <a:lnTo>
                    <a:pt x="2152" y="252"/>
                  </a:lnTo>
                  <a:lnTo>
                    <a:pt x="2122" y="172"/>
                  </a:lnTo>
                  <a:lnTo>
                    <a:pt x="2229" y="180"/>
                  </a:lnTo>
                  <a:lnTo>
                    <a:pt x="2276" y="226"/>
                  </a:lnTo>
                  <a:lnTo>
                    <a:pt x="2258" y="249"/>
                  </a:lnTo>
                  <a:lnTo>
                    <a:pt x="2280" y="261"/>
                  </a:lnTo>
                  <a:lnTo>
                    <a:pt x="2230" y="276"/>
                  </a:lnTo>
                  <a:lnTo>
                    <a:pt x="2274" y="379"/>
                  </a:lnTo>
                  <a:lnTo>
                    <a:pt x="2203" y="431"/>
                  </a:lnTo>
                  <a:lnTo>
                    <a:pt x="2176" y="408"/>
                  </a:lnTo>
                  <a:lnTo>
                    <a:pt x="2186" y="444"/>
                  </a:lnTo>
                  <a:lnTo>
                    <a:pt x="2078" y="419"/>
                  </a:lnTo>
                  <a:lnTo>
                    <a:pt x="2101" y="453"/>
                  </a:lnTo>
                  <a:lnTo>
                    <a:pt x="2060" y="504"/>
                  </a:lnTo>
                  <a:lnTo>
                    <a:pt x="1945" y="464"/>
                  </a:lnTo>
                  <a:lnTo>
                    <a:pt x="1987" y="507"/>
                  </a:lnTo>
                  <a:lnTo>
                    <a:pt x="2067" y="515"/>
                  </a:lnTo>
                  <a:lnTo>
                    <a:pt x="2012" y="599"/>
                  </a:lnTo>
                  <a:lnTo>
                    <a:pt x="1953" y="595"/>
                  </a:lnTo>
                  <a:lnTo>
                    <a:pt x="1924" y="640"/>
                  </a:lnTo>
                  <a:lnTo>
                    <a:pt x="1818" y="603"/>
                  </a:lnTo>
                  <a:lnTo>
                    <a:pt x="1913" y="640"/>
                  </a:lnTo>
                  <a:lnTo>
                    <a:pt x="1928" y="675"/>
                  </a:lnTo>
                  <a:lnTo>
                    <a:pt x="1853" y="688"/>
                  </a:lnTo>
                  <a:lnTo>
                    <a:pt x="1869" y="698"/>
                  </a:lnTo>
                  <a:lnTo>
                    <a:pt x="1848" y="701"/>
                  </a:lnTo>
                  <a:lnTo>
                    <a:pt x="1848" y="736"/>
                  </a:lnTo>
                  <a:lnTo>
                    <a:pt x="1769" y="783"/>
                  </a:lnTo>
                  <a:lnTo>
                    <a:pt x="1757" y="937"/>
                  </a:lnTo>
                  <a:lnTo>
                    <a:pt x="1785" y="973"/>
                  </a:lnTo>
                  <a:lnTo>
                    <a:pt x="1826" y="952"/>
                  </a:lnTo>
                  <a:lnTo>
                    <a:pt x="1846" y="1070"/>
                  </a:lnTo>
                  <a:lnTo>
                    <a:pt x="1905" y="1047"/>
                  </a:lnTo>
                  <a:lnTo>
                    <a:pt x="1978" y="1079"/>
                  </a:lnTo>
                  <a:lnTo>
                    <a:pt x="2123" y="1166"/>
                  </a:lnTo>
                  <a:lnTo>
                    <a:pt x="2112" y="1200"/>
                  </a:lnTo>
                  <a:lnTo>
                    <a:pt x="2128" y="1175"/>
                  </a:lnTo>
                  <a:lnTo>
                    <a:pt x="2238" y="1184"/>
                  </a:lnTo>
                  <a:lnTo>
                    <a:pt x="2238" y="1311"/>
                  </a:lnTo>
                  <a:lnTo>
                    <a:pt x="2271" y="1355"/>
                  </a:lnTo>
                  <a:lnTo>
                    <a:pt x="2248" y="1365"/>
                  </a:lnTo>
                  <a:lnTo>
                    <a:pt x="2302" y="1388"/>
                  </a:lnTo>
                  <a:lnTo>
                    <a:pt x="2287" y="1428"/>
                  </a:lnTo>
                  <a:lnTo>
                    <a:pt x="2341" y="1426"/>
                  </a:lnTo>
                  <a:lnTo>
                    <a:pt x="2412" y="1358"/>
                  </a:lnTo>
                  <a:lnTo>
                    <a:pt x="2379" y="1342"/>
                  </a:lnTo>
                  <a:lnTo>
                    <a:pt x="2341" y="1219"/>
                  </a:lnTo>
                  <a:lnTo>
                    <a:pt x="2474" y="1112"/>
                  </a:lnTo>
                  <a:lnTo>
                    <a:pt x="2456" y="1112"/>
                  </a:lnTo>
                  <a:lnTo>
                    <a:pt x="2424" y="985"/>
                  </a:lnTo>
                  <a:lnTo>
                    <a:pt x="2375" y="952"/>
                  </a:lnTo>
                  <a:lnTo>
                    <a:pt x="2440" y="899"/>
                  </a:lnTo>
                  <a:lnTo>
                    <a:pt x="2418" y="871"/>
                  </a:lnTo>
                  <a:lnTo>
                    <a:pt x="2426" y="825"/>
                  </a:lnTo>
                  <a:lnTo>
                    <a:pt x="2401" y="818"/>
                  </a:lnTo>
                  <a:lnTo>
                    <a:pt x="2426" y="772"/>
                  </a:lnTo>
                  <a:lnTo>
                    <a:pt x="2397" y="741"/>
                  </a:lnTo>
                  <a:lnTo>
                    <a:pt x="2416" y="702"/>
                  </a:lnTo>
                  <a:lnTo>
                    <a:pt x="2516" y="729"/>
                  </a:lnTo>
                  <a:lnTo>
                    <a:pt x="2563" y="706"/>
                  </a:lnTo>
                  <a:lnTo>
                    <a:pt x="2652" y="772"/>
                  </a:lnTo>
                  <a:lnTo>
                    <a:pt x="2652" y="799"/>
                  </a:lnTo>
                  <a:lnTo>
                    <a:pt x="2726" y="803"/>
                  </a:lnTo>
                  <a:lnTo>
                    <a:pt x="2733" y="867"/>
                  </a:lnTo>
                  <a:lnTo>
                    <a:pt x="2666" y="870"/>
                  </a:lnTo>
                  <a:lnTo>
                    <a:pt x="2724" y="881"/>
                  </a:lnTo>
                  <a:lnTo>
                    <a:pt x="2743" y="918"/>
                  </a:lnTo>
                  <a:lnTo>
                    <a:pt x="2681" y="974"/>
                  </a:lnTo>
                  <a:lnTo>
                    <a:pt x="2770" y="947"/>
                  </a:lnTo>
                  <a:lnTo>
                    <a:pt x="2775" y="994"/>
                  </a:lnTo>
                  <a:lnTo>
                    <a:pt x="2736" y="1013"/>
                  </a:lnTo>
                  <a:lnTo>
                    <a:pt x="2792" y="964"/>
                  </a:lnTo>
                  <a:lnTo>
                    <a:pt x="2797" y="996"/>
                  </a:lnTo>
                  <a:lnTo>
                    <a:pt x="2849" y="950"/>
                  </a:lnTo>
                  <a:lnTo>
                    <a:pt x="2860" y="974"/>
                  </a:lnTo>
                  <a:lnTo>
                    <a:pt x="2894" y="906"/>
                  </a:lnTo>
                  <a:lnTo>
                    <a:pt x="2880" y="893"/>
                  </a:lnTo>
                  <a:lnTo>
                    <a:pt x="2922" y="855"/>
                  </a:lnTo>
                  <a:lnTo>
                    <a:pt x="2969" y="927"/>
                  </a:lnTo>
                  <a:lnTo>
                    <a:pt x="2928" y="943"/>
                  </a:lnTo>
                  <a:lnTo>
                    <a:pt x="2974" y="935"/>
                  </a:lnTo>
                  <a:lnTo>
                    <a:pt x="2989" y="963"/>
                  </a:lnTo>
                  <a:lnTo>
                    <a:pt x="2959" y="973"/>
                  </a:lnTo>
                  <a:lnTo>
                    <a:pt x="2997" y="978"/>
                  </a:lnTo>
                  <a:lnTo>
                    <a:pt x="2974" y="998"/>
                  </a:lnTo>
                  <a:lnTo>
                    <a:pt x="2998" y="994"/>
                  </a:lnTo>
                  <a:lnTo>
                    <a:pt x="3019" y="1024"/>
                  </a:lnTo>
                  <a:lnTo>
                    <a:pt x="3006" y="1040"/>
                  </a:lnTo>
                  <a:lnTo>
                    <a:pt x="3042" y="1066"/>
                  </a:lnTo>
                  <a:lnTo>
                    <a:pt x="2983" y="1092"/>
                  </a:lnTo>
                  <a:lnTo>
                    <a:pt x="3025" y="1092"/>
                  </a:lnTo>
                  <a:lnTo>
                    <a:pt x="3017" y="1116"/>
                  </a:lnTo>
                  <a:lnTo>
                    <a:pt x="3082" y="1140"/>
                  </a:lnTo>
                  <a:lnTo>
                    <a:pt x="3104" y="1198"/>
                  </a:lnTo>
                  <a:lnTo>
                    <a:pt x="3130" y="1177"/>
                  </a:lnTo>
                  <a:lnTo>
                    <a:pt x="3193" y="1216"/>
                  </a:lnTo>
                  <a:lnTo>
                    <a:pt x="3053" y="1267"/>
                  </a:lnTo>
                  <a:lnTo>
                    <a:pt x="3082" y="1296"/>
                  </a:lnTo>
                  <a:lnTo>
                    <a:pt x="3199" y="1238"/>
                  </a:lnTo>
                  <a:lnTo>
                    <a:pt x="3199" y="1286"/>
                  </a:lnTo>
                  <a:lnTo>
                    <a:pt x="3255" y="1278"/>
                  </a:lnTo>
                  <a:lnTo>
                    <a:pt x="3259" y="1301"/>
                  </a:lnTo>
                  <a:lnTo>
                    <a:pt x="3235" y="1301"/>
                  </a:lnTo>
                  <a:lnTo>
                    <a:pt x="3259" y="1361"/>
                  </a:lnTo>
                  <a:lnTo>
                    <a:pt x="3092" y="1473"/>
                  </a:lnTo>
                  <a:lnTo>
                    <a:pt x="2857" y="1473"/>
                  </a:lnTo>
                  <a:lnTo>
                    <a:pt x="2754" y="1551"/>
                  </a:lnTo>
                  <a:lnTo>
                    <a:pt x="2671" y="1665"/>
                  </a:lnTo>
                  <a:lnTo>
                    <a:pt x="2754" y="1577"/>
                  </a:lnTo>
                  <a:lnTo>
                    <a:pt x="2882" y="1528"/>
                  </a:lnTo>
                  <a:lnTo>
                    <a:pt x="2928" y="1566"/>
                  </a:lnTo>
                  <a:lnTo>
                    <a:pt x="2844" y="1599"/>
                  </a:lnTo>
                  <a:lnTo>
                    <a:pt x="2914" y="1614"/>
                  </a:lnTo>
                  <a:lnTo>
                    <a:pt x="2894" y="1649"/>
                  </a:lnTo>
                  <a:lnTo>
                    <a:pt x="2945" y="1714"/>
                  </a:lnTo>
                  <a:lnTo>
                    <a:pt x="3046" y="1737"/>
                  </a:lnTo>
                  <a:lnTo>
                    <a:pt x="3076" y="1656"/>
                  </a:lnTo>
                  <a:lnTo>
                    <a:pt x="3076" y="1707"/>
                  </a:lnTo>
                  <a:lnTo>
                    <a:pt x="3098" y="1700"/>
                  </a:lnTo>
                  <a:lnTo>
                    <a:pt x="3052" y="1750"/>
                  </a:lnTo>
                  <a:lnTo>
                    <a:pt x="2934" y="1785"/>
                  </a:lnTo>
                  <a:lnTo>
                    <a:pt x="2890" y="1848"/>
                  </a:lnTo>
                  <a:lnTo>
                    <a:pt x="2860" y="1794"/>
                  </a:lnTo>
                  <a:lnTo>
                    <a:pt x="2973" y="1746"/>
                  </a:lnTo>
                  <a:lnTo>
                    <a:pt x="2914" y="1749"/>
                  </a:lnTo>
                  <a:lnTo>
                    <a:pt x="2922" y="1714"/>
                  </a:lnTo>
                  <a:lnTo>
                    <a:pt x="2826" y="1753"/>
                  </a:lnTo>
                  <a:lnTo>
                    <a:pt x="2797" y="1729"/>
                  </a:lnTo>
                  <a:lnTo>
                    <a:pt x="2797" y="1656"/>
                  </a:lnTo>
                  <a:lnTo>
                    <a:pt x="2735" y="1634"/>
                  </a:lnTo>
                  <a:lnTo>
                    <a:pt x="2687" y="1750"/>
                  </a:lnTo>
                  <a:lnTo>
                    <a:pt x="2493" y="1794"/>
                  </a:lnTo>
                  <a:lnTo>
                    <a:pt x="2358" y="1838"/>
                  </a:lnTo>
                  <a:lnTo>
                    <a:pt x="2339" y="1860"/>
                  </a:lnTo>
                  <a:lnTo>
                    <a:pt x="2366" y="1865"/>
                  </a:lnTo>
                  <a:lnTo>
                    <a:pt x="2373" y="1883"/>
                  </a:lnTo>
                  <a:lnTo>
                    <a:pt x="2210" y="1930"/>
                  </a:lnTo>
                  <a:lnTo>
                    <a:pt x="2218" y="1907"/>
                  </a:lnTo>
                  <a:lnTo>
                    <a:pt x="2230" y="1892"/>
                  </a:lnTo>
                  <a:lnTo>
                    <a:pt x="2237" y="1871"/>
                  </a:lnTo>
                  <a:lnTo>
                    <a:pt x="2263" y="1853"/>
                  </a:lnTo>
                  <a:lnTo>
                    <a:pt x="2265" y="1750"/>
                  </a:lnTo>
                  <a:lnTo>
                    <a:pt x="2296" y="1785"/>
                  </a:lnTo>
                  <a:lnTo>
                    <a:pt x="2342" y="1772"/>
                  </a:lnTo>
                  <a:lnTo>
                    <a:pt x="2300" y="1714"/>
                  </a:lnTo>
                  <a:lnTo>
                    <a:pt x="2162" y="1684"/>
                  </a:lnTo>
                  <a:lnTo>
                    <a:pt x="2155" y="1684"/>
                  </a:lnTo>
                  <a:lnTo>
                    <a:pt x="2139" y="1602"/>
                  </a:lnTo>
                  <a:lnTo>
                    <a:pt x="2112" y="1607"/>
                  </a:lnTo>
                  <a:lnTo>
                    <a:pt x="2088" y="1560"/>
                  </a:lnTo>
                  <a:lnTo>
                    <a:pt x="2060" y="1557"/>
                  </a:lnTo>
                  <a:lnTo>
                    <a:pt x="2060" y="1584"/>
                  </a:lnTo>
                  <a:lnTo>
                    <a:pt x="2020" y="1545"/>
                  </a:lnTo>
                  <a:lnTo>
                    <a:pt x="1956" y="1602"/>
                  </a:lnTo>
                  <a:lnTo>
                    <a:pt x="1773" y="1560"/>
                  </a:lnTo>
                  <a:lnTo>
                    <a:pt x="1753" y="1520"/>
                  </a:lnTo>
                  <a:lnTo>
                    <a:pt x="1752" y="1546"/>
                  </a:lnTo>
                  <a:lnTo>
                    <a:pt x="698" y="1546"/>
                  </a:lnTo>
                  <a:lnTo>
                    <a:pt x="682" y="1501"/>
                  </a:lnTo>
                  <a:lnTo>
                    <a:pt x="626" y="1488"/>
                  </a:lnTo>
                  <a:lnTo>
                    <a:pt x="629" y="1459"/>
                  </a:lnTo>
                  <a:lnTo>
                    <a:pt x="511" y="1422"/>
                  </a:lnTo>
                  <a:lnTo>
                    <a:pt x="525" y="1400"/>
                  </a:lnTo>
                  <a:lnTo>
                    <a:pt x="496" y="1346"/>
                  </a:lnTo>
                  <a:lnTo>
                    <a:pt x="466" y="1342"/>
                  </a:lnTo>
                  <a:lnTo>
                    <a:pt x="403" y="1225"/>
                  </a:lnTo>
                  <a:lnTo>
                    <a:pt x="415" y="1189"/>
                  </a:lnTo>
                  <a:lnTo>
                    <a:pt x="418" y="1127"/>
                  </a:lnTo>
                  <a:lnTo>
                    <a:pt x="347" y="1092"/>
                  </a:lnTo>
                  <a:lnTo>
                    <a:pt x="210" y="887"/>
                  </a:lnTo>
                  <a:lnTo>
                    <a:pt x="135" y="945"/>
                  </a:lnTo>
                  <a:lnTo>
                    <a:pt x="112" y="917"/>
                  </a:lnTo>
                  <a:lnTo>
                    <a:pt x="107" y="912"/>
                  </a:lnTo>
                  <a:lnTo>
                    <a:pt x="72" y="855"/>
                  </a:lnTo>
                  <a:lnTo>
                    <a:pt x="0" y="855"/>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7" name="Freeform 257"/>
            <p:cNvSpPr/>
            <p:nvPr/>
          </p:nvSpPr>
          <p:spPr bwMode="auto">
            <a:xfrm>
              <a:off x="5650941" y="2829126"/>
              <a:ext cx="90975" cy="57282"/>
            </a:xfrm>
            <a:custGeom>
              <a:avLst/>
              <a:gdLst>
                <a:gd name="T0" fmla="*/ 0 w 191"/>
                <a:gd name="T1" fmla="*/ 0 h 128"/>
                <a:gd name="T2" fmla="*/ 2 w 191"/>
                <a:gd name="T3" fmla="*/ 1 h 128"/>
                <a:gd name="T4" fmla="*/ 4 w 191"/>
                <a:gd name="T5" fmla="*/ 3 h 128"/>
                <a:gd name="T6" fmla="*/ 3 w 191"/>
                <a:gd name="T7" fmla="*/ 3 h 128"/>
                <a:gd name="T8" fmla="*/ 0 w 191"/>
                <a:gd name="T9" fmla="*/ 0 h 128"/>
                <a:gd name="T10" fmla="*/ 0 60000 65536"/>
                <a:gd name="T11" fmla="*/ 0 60000 65536"/>
                <a:gd name="T12" fmla="*/ 0 60000 65536"/>
                <a:gd name="T13" fmla="*/ 0 60000 65536"/>
                <a:gd name="T14" fmla="*/ 0 60000 65536"/>
                <a:gd name="T15" fmla="*/ 0 w 191"/>
                <a:gd name="T16" fmla="*/ 0 h 128"/>
                <a:gd name="T17" fmla="*/ 191 w 191"/>
                <a:gd name="T18" fmla="*/ 128 h 128"/>
              </a:gdLst>
              <a:ahLst/>
              <a:cxnLst>
                <a:cxn ang="T10">
                  <a:pos x="T0" y="T1"/>
                </a:cxn>
                <a:cxn ang="T11">
                  <a:pos x="T2" y="T3"/>
                </a:cxn>
                <a:cxn ang="T12">
                  <a:pos x="T4" y="T5"/>
                </a:cxn>
                <a:cxn ang="T13">
                  <a:pos x="T6" y="T7"/>
                </a:cxn>
                <a:cxn ang="T14">
                  <a:pos x="T8" y="T9"/>
                </a:cxn>
              </a:cxnLst>
              <a:rect l="T15" t="T16" r="T17" b="T18"/>
              <a:pathLst>
                <a:path w="191" h="128">
                  <a:moveTo>
                    <a:pt x="0" y="0"/>
                  </a:moveTo>
                  <a:lnTo>
                    <a:pt x="103" y="27"/>
                  </a:lnTo>
                  <a:lnTo>
                    <a:pt x="191" y="128"/>
                  </a:lnTo>
                  <a:lnTo>
                    <a:pt x="140" y="109"/>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8" name="Freeform 258"/>
            <p:cNvSpPr/>
            <p:nvPr/>
          </p:nvSpPr>
          <p:spPr bwMode="auto">
            <a:xfrm>
              <a:off x="5693059" y="2073316"/>
              <a:ext cx="192058" cy="132068"/>
            </a:xfrm>
            <a:custGeom>
              <a:avLst/>
              <a:gdLst>
                <a:gd name="T0" fmla="*/ 0 w 399"/>
                <a:gd name="T1" fmla="*/ 5 h 289"/>
                <a:gd name="T2" fmla="*/ 0 w 399"/>
                <a:gd name="T3" fmla="*/ 4 h 289"/>
                <a:gd name="T4" fmla="*/ 2 w 399"/>
                <a:gd name="T5" fmla="*/ 1 h 289"/>
                <a:gd name="T6" fmla="*/ 1 w 399"/>
                <a:gd name="T7" fmla="*/ 0 h 289"/>
                <a:gd name="T8" fmla="*/ 4 w 399"/>
                <a:gd name="T9" fmla="*/ 0 h 289"/>
                <a:gd name="T10" fmla="*/ 6 w 399"/>
                <a:gd name="T11" fmla="*/ 1 h 289"/>
                <a:gd name="T12" fmla="*/ 7 w 399"/>
                <a:gd name="T13" fmla="*/ 1 h 289"/>
                <a:gd name="T14" fmla="*/ 9 w 399"/>
                <a:gd name="T15" fmla="*/ 2 h 289"/>
                <a:gd name="T16" fmla="*/ 5 w 399"/>
                <a:gd name="T17" fmla="*/ 5 h 289"/>
                <a:gd name="T18" fmla="*/ 5 w 399"/>
                <a:gd name="T19" fmla="*/ 6 h 289"/>
                <a:gd name="T20" fmla="*/ 3 w 399"/>
                <a:gd name="T21" fmla="*/ 7 h 289"/>
                <a:gd name="T22" fmla="*/ 2 w 399"/>
                <a:gd name="T23" fmla="*/ 6 h 289"/>
                <a:gd name="T24" fmla="*/ 0 w 399"/>
                <a:gd name="T25" fmla="*/ 5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9"/>
                <a:gd name="T40" fmla="*/ 0 h 289"/>
                <a:gd name="T41" fmla="*/ 399 w 399"/>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9" h="289">
                  <a:moveTo>
                    <a:pt x="0" y="220"/>
                  </a:moveTo>
                  <a:lnTo>
                    <a:pt x="15" y="182"/>
                  </a:lnTo>
                  <a:lnTo>
                    <a:pt x="76" y="63"/>
                  </a:lnTo>
                  <a:lnTo>
                    <a:pt x="47" y="11"/>
                  </a:lnTo>
                  <a:lnTo>
                    <a:pt x="171" y="0"/>
                  </a:lnTo>
                  <a:lnTo>
                    <a:pt x="257" y="48"/>
                  </a:lnTo>
                  <a:lnTo>
                    <a:pt x="312" y="21"/>
                  </a:lnTo>
                  <a:lnTo>
                    <a:pt x="399" y="88"/>
                  </a:lnTo>
                  <a:lnTo>
                    <a:pt x="217" y="195"/>
                  </a:lnTo>
                  <a:lnTo>
                    <a:pt x="200" y="259"/>
                  </a:lnTo>
                  <a:lnTo>
                    <a:pt x="112" y="289"/>
                  </a:lnTo>
                  <a:lnTo>
                    <a:pt x="70" y="239"/>
                  </a:lnTo>
                  <a:lnTo>
                    <a:pt x="0" y="220"/>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9" name="Freeform 259"/>
            <p:cNvSpPr/>
            <p:nvPr/>
          </p:nvSpPr>
          <p:spPr bwMode="auto">
            <a:xfrm>
              <a:off x="5750340" y="1952387"/>
              <a:ext cx="133093" cy="73194"/>
            </a:xfrm>
            <a:custGeom>
              <a:avLst/>
              <a:gdLst>
                <a:gd name="T0" fmla="*/ 0 w 279"/>
                <a:gd name="T1" fmla="*/ 3 h 161"/>
                <a:gd name="T2" fmla="*/ 1 w 279"/>
                <a:gd name="T3" fmla="*/ 3 h 161"/>
                <a:gd name="T4" fmla="*/ 2 w 279"/>
                <a:gd name="T5" fmla="*/ 3 h 161"/>
                <a:gd name="T6" fmla="*/ 2 w 279"/>
                <a:gd name="T7" fmla="*/ 4 h 161"/>
                <a:gd name="T8" fmla="*/ 3 w 279"/>
                <a:gd name="T9" fmla="*/ 3 h 161"/>
                <a:gd name="T10" fmla="*/ 3 w 279"/>
                <a:gd name="T11" fmla="*/ 3 h 161"/>
                <a:gd name="T12" fmla="*/ 3 w 279"/>
                <a:gd name="T13" fmla="*/ 3 h 161"/>
                <a:gd name="T14" fmla="*/ 4 w 279"/>
                <a:gd name="T15" fmla="*/ 2 h 161"/>
                <a:gd name="T16" fmla="*/ 4 w 279"/>
                <a:gd name="T17" fmla="*/ 1 h 161"/>
                <a:gd name="T18" fmla="*/ 5 w 279"/>
                <a:gd name="T19" fmla="*/ 3 h 161"/>
                <a:gd name="T20" fmla="*/ 6 w 279"/>
                <a:gd name="T21" fmla="*/ 2 h 161"/>
                <a:gd name="T22" fmla="*/ 5 w 279"/>
                <a:gd name="T23" fmla="*/ 1 h 161"/>
                <a:gd name="T24" fmla="*/ 6 w 279"/>
                <a:gd name="T25" fmla="*/ 1 h 161"/>
                <a:gd name="T26" fmla="*/ 5 w 279"/>
                <a:gd name="T27" fmla="*/ 0 h 161"/>
                <a:gd name="T28" fmla="*/ 3 w 279"/>
                <a:gd name="T29" fmla="*/ 1 h 161"/>
                <a:gd name="T30" fmla="*/ 0 w 279"/>
                <a:gd name="T31" fmla="*/ 3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9"/>
                <a:gd name="T49" fmla="*/ 0 h 161"/>
                <a:gd name="T50" fmla="*/ 279 w 27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9" h="161">
                  <a:moveTo>
                    <a:pt x="0" y="125"/>
                  </a:moveTo>
                  <a:lnTo>
                    <a:pt x="62" y="148"/>
                  </a:lnTo>
                  <a:lnTo>
                    <a:pt x="78" y="122"/>
                  </a:lnTo>
                  <a:lnTo>
                    <a:pt x="93" y="161"/>
                  </a:lnTo>
                  <a:lnTo>
                    <a:pt x="122" y="146"/>
                  </a:lnTo>
                  <a:lnTo>
                    <a:pt x="116" y="108"/>
                  </a:lnTo>
                  <a:lnTo>
                    <a:pt x="147" y="130"/>
                  </a:lnTo>
                  <a:lnTo>
                    <a:pt x="164" y="72"/>
                  </a:lnTo>
                  <a:lnTo>
                    <a:pt x="189" y="67"/>
                  </a:lnTo>
                  <a:lnTo>
                    <a:pt x="198" y="121"/>
                  </a:lnTo>
                  <a:lnTo>
                    <a:pt x="258" y="80"/>
                  </a:lnTo>
                  <a:lnTo>
                    <a:pt x="241" y="33"/>
                  </a:lnTo>
                  <a:lnTo>
                    <a:pt x="279" y="23"/>
                  </a:lnTo>
                  <a:lnTo>
                    <a:pt x="240" y="0"/>
                  </a:lnTo>
                  <a:lnTo>
                    <a:pt x="136" y="23"/>
                  </a:lnTo>
                  <a:lnTo>
                    <a:pt x="0" y="125"/>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0" name="Freeform 260"/>
            <p:cNvSpPr/>
            <p:nvPr/>
          </p:nvSpPr>
          <p:spPr bwMode="auto">
            <a:xfrm>
              <a:off x="5821098" y="2121052"/>
              <a:ext cx="328521" cy="178212"/>
            </a:xfrm>
            <a:custGeom>
              <a:avLst/>
              <a:gdLst>
                <a:gd name="T0" fmla="*/ 0 w 688"/>
                <a:gd name="T1" fmla="*/ 3 h 394"/>
                <a:gd name="T2" fmla="*/ 1 w 688"/>
                <a:gd name="T3" fmla="*/ 2 h 394"/>
                <a:gd name="T4" fmla="*/ 0 w 688"/>
                <a:gd name="T5" fmla="*/ 2 h 394"/>
                <a:gd name="T6" fmla="*/ 2 w 688"/>
                <a:gd name="T7" fmla="*/ 1 h 394"/>
                <a:gd name="T8" fmla="*/ 4 w 688"/>
                <a:gd name="T9" fmla="*/ 0 h 394"/>
                <a:gd name="T10" fmla="*/ 4 w 688"/>
                <a:gd name="T11" fmla="*/ 1 h 394"/>
                <a:gd name="T12" fmla="*/ 4 w 688"/>
                <a:gd name="T13" fmla="*/ 1 h 394"/>
                <a:gd name="T14" fmla="*/ 5 w 688"/>
                <a:gd name="T15" fmla="*/ 1 h 394"/>
                <a:gd name="T16" fmla="*/ 7 w 688"/>
                <a:gd name="T17" fmla="*/ 1 h 394"/>
                <a:gd name="T18" fmla="*/ 6 w 688"/>
                <a:gd name="T19" fmla="*/ 2 h 394"/>
                <a:gd name="T20" fmla="*/ 8 w 688"/>
                <a:gd name="T21" fmla="*/ 2 h 394"/>
                <a:gd name="T22" fmla="*/ 7 w 688"/>
                <a:gd name="T23" fmla="*/ 1 h 394"/>
                <a:gd name="T24" fmla="*/ 8 w 688"/>
                <a:gd name="T25" fmla="*/ 1 h 394"/>
                <a:gd name="T26" fmla="*/ 9 w 688"/>
                <a:gd name="T27" fmla="*/ 3 h 394"/>
                <a:gd name="T28" fmla="*/ 10 w 688"/>
                <a:gd name="T29" fmla="*/ 3 h 394"/>
                <a:gd name="T30" fmla="*/ 9 w 688"/>
                <a:gd name="T31" fmla="*/ 0 h 394"/>
                <a:gd name="T32" fmla="*/ 10 w 688"/>
                <a:gd name="T33" fmla="*/ 0 h 394"/>
                <a:gd name="T34" fmla="*/ 12 w 688"/>
                <a:gd name="T35" fmla="*/ 1 h 394"/>
                <a:gd name="T36" fmla="*/ 12 w 688"/>
                <a:gd name="T37" fmla="*/ 4 h 394"/>
                <a:gd name="T38" fmla="*/ 16 w 688"/>
                <a:gd name="T39" fmla="*/ 6 h 394"/>
                <a:gd name="T40" fmla="*/ 16 w 688"/>
                <a:gd name="T41" fmla="*/ 7 h 394"/>
                <a:gd name="T42" fmla="*/ 15 w 688"/>
                <a:gd name="T43" fmla="*/ 7 h 394"/>
                <a:gd name="T44" fmla="*/ 14 w 688"/>
                <a:gd name="T45" fmla="*/ 7 h 394"/>
                <a:gd name="T46" fmla="*/ 15 w 688"/>
                <a:gd name="T47" fmla="*/ 8 h 394"/>
                <a:gd name="T48" fmla="*/ 14 w 688"/>
                <a:gd name="T49" fmla="*/ 9 h 394"/>
                <a:gd name="T50" fmla="*/ 12 w 688"/>
                <a:gd name="T51" fmla="*/ 8 h 394"/>
                <a:gd name="T52" fmla="*/ 11 w 688"/>
                <a:gd name="T53" fmla="*/ 7 h 394"/>
                <a:gd name="T54" fmla="*/ 8 w 688"/>
                <a:gd name="T55" fmla="*/ 9 h 394"/>
                <a:gd name="T56" fmla="*/ 5 w 688"/>
                <a:gd name="T57" fmla="*/ 9 h 394"/>
                <a:gd name="T58" fmla="*/ 4 w 688"/>
                <a:gd name="T59" fmla="*/ 8 h 394"/>
                <a:gd name="T60" fmla="*/ 3 w 688"/>
                <a:gd name="T61" fmla="*/ 8 h 394"/>
                <a:gd name="T62" fmla="*/ 1 w 688"/>
                <a:gd name="T63" fmla="*/ 6 h 394"/>
                <a:gd name="T64" fmla="*/ 6 w 688"/>
                <a:gd name="T65" fmla="*/ 6 h 394"/>
                <a:gd name="T66" fmla="*/ 1 w 688"/>
                <a:gd name="T67" fmla="*/ 5 h 394"/>
                <a:gd name="T68" fmla="*/ 1 w 688"/>
                <a:gd name="T69" fmla="*/ 5 h 394"/>
                <a:gd name="T70" fmla="*/ 3 w 688"/>
                <a:gd name="T71" fmla="*/ 4 h 394"/>
                <a:gd name="T72" fmla="*/ 1 w 688"/>
                <a:gd name="T73" fmla="*/ 4 h 394"/>
                <a:gd name="T74" fmla="*/ 1 w 688"/>
                <a:gd name="T75" fmla="*/ 3 h 394"/>
                <a:gd name="T76" fmla="*/ 0 w 688"/>
                <a:gd name="T77" fmla="*/ 3 h 3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8"/>
                <a:gd name="T118" fmla="*/ 0 h 394"/>
                <a:gd name="T119" fmla="*/ 688 w 688"/>
                <a:gd name="T120" fmla="*/ 394 h 3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8" h="394">
                  <a:moveTo>
                    <a:pt x="0" y="128"/>
                  </a:moveTo>
                  <a:lnTo>
                    <a:pt x="37" y="96"/>
                  </a:lnTo>
                  <a:lnTo>
                    <a:pt x="17" y="80"/>
                  </a:lnTo>
                  <a:lnTo>
                    <a:pt x="101" y="23"/>
                  </a:lnTo>
                  <a:lnTo>
                    <a:pt x="168" y="0"/>
                  </a:lnTo>
                  <a:lnTo>
                    <a:pt x="189" y="40"/>
                  </a:lnTo>
                  <a:lnTo>
                    <a:pt x="166" y="65"/>
                  </a:lnTo>
                  <a:lnTo>
                    <a:pt x="226" y="32"/>
                  </a:lnTo>
                  <a:lnTo>
                    <a:pt x="296" y="59"/>
                  </a:lnTo>
                  <a:lnTo>
                    <a:pt x="268" y="88"/>
                  </a:lnTo>
                  <a:lnTo>
                    <a:pt x="349" y="69"/>
                  </a:lnTo>
                  <a:lnTo>
                    <a:pt x="326" y="35"/>
                  </a:lnTo>
                  <a:lnTo>
                    <a:pt x="356" y="39"/>
                  </a:lnTo>
                  <a:lnTo>
                    <a:pt x="416" y="146"/>
                  </a:lnTo>
                  <a:lnTo>
                    <a:pt x="439" y="120"/>
                  </a:lnTo>
                  <a:lnTo>
                    <a:pt x="414" y="4"/>
                  </a:lnTo>
                  <a:lnTo>
                    <a:pt x="466" y="5"/>
                  </a:lnTo>
                  <a:lnTo>
                    <a:pt x="521" y="47"/>
                  </a:lnTo>
                  <a:lnTo>
                    <a:pt x="552" y="191"/>
                  </a:lnTo>
                  <a:lnTo>
                    <a:pt x="688" y="261"/>
                  </a:lnTo>
                  <a:lnTo>
                    <a:pt x="686" y="299"/>
                  </a:lnTo>
                  <a:lnTo>
                    <a:pt x="651" y="283"/>
                  </a:lnTo>
                  <a:lnTo>
                    <a:pt x="609" y="308"/>
                  </a:lnTo>
                  <a:lnTo>
                    <a:pt x="665" y="341"/>
                  </a:lnTo>
                  <a:lnTo>
                    <a:pt x="612" y="371"/>
                  </a:lnTo>
                  <a:lnTo>
                    <a:pt x="525" y="354"/>
                  </a:lnTo>
                  <a:lnTo>
                    <a:pt x="476" y="315"/>
                  </a:lnTo>
                  <a:lnTo>
                    <a:pt x="359" y="380"/>
                  </a:lnTo>
                  <a:lnTo>
                    <a:pt x="218" y="394"/>
                  </a:lnTo>
                  <a:lnTo>
                    <a:pt x="189" y="333"/>
                  </a:lnTo>
                  <a:lnTo>
                    <a:pt x="111" y="329"/>
                  </a:lnTo>
                  <a:lnTo>
                    <a:pt x="60" y="274"/>
                  </a:lnTo>
                  <a:lnTo>
                    <a:pt x="263" y="242"/>
                  </a:lnTo>
                  <a:lnTo>
                    <a:pt x="53" y="226"/>
                  </a:lnTo>
                  <a:lnTo>
                    <a:pt x="28" y="192"/>
                  </a:lnTo>
                  <a:lnTo>
                    <a:pt x="134" y="157"/>
                  </a:lnTo>
                  <a:lnTo>
                    <a:pt x="37" y="164"/>
                  </a:lnTo>
                  <a:lnTo>
                    <a:pt x="42" y="146"/>
                  </a:lnTo>
                  <a:lnTo>
                    <a:pt x="0" y="128"/>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1" name="Freeform 261"/>
            <p:cNvSpPr/>
            <p:nvPr/>
          </p:nvSpPr>
          <p:spPr bwMode="auto">
            <a:xfrm>
              <a:off x="5843000" y="1981028"/>
              <a:ext cx="225753" cy="98653"/>
            </a:xfrm>
            <a:custGeom>
              <a:avLst/>
              <a:gdLst>
                <a:gd name="T0" fmla="*/ 0 w 468"/>
                <a:gd name="T1" fmla="*/ 3 h 217"/>
                <a:gd name="T2" fmla="*/ 0 w 468"/>
                <a:gd name="T3" fmla="*/ 3 h 217"/>
                <a:gd name="T4" fmla="*/ 2 w 468"/>
                <a:gd name="T5" fmla="*/ 3 h 217"/>
                <a:gd name="T6" fmla="*/ 0 w 468"/>
                <a:gd name="T7" fmla="*/ 3 h 217"/>
                <a:gd name="T8" fmla="*/ 3 w 468"/>
                <a:gd name="T9" fmla="*/ 2 h 217"/>
                <a:gd name="T10" fmla="*/ 1 w 468"/>
                <a:gd name="T11" fmla="*/ 2 h 217"/>
                <a:gd name="T12" fmla="*/ 1 w 468"/>
                <a:gd name="T13" fmla="*/ 1 h 217"/>
                <a:gd name="T14" fmla="*/ 3 w 468"/>
                <a:gd name="T15" fmla="*/ 1 h 217"/>
                <a:gd name="T16" fmla="*/ 1 w 468"/>
                <a:gd name="T17" fmla="*/ 1 h 217"/>
                <a:gd name="T18" fmla="*/ 3 w 468"/>
                <a:gd name="T19" fmla="*/ 1 h 217"/>
                <a:gd name="T20" fmla="*/ 5 w 468"/>
                <a:gd name="T21" fmla="*/ 1 h 217"/>
                <a:gd name="T22" fmla="*/ 6 w 468"/>
                <a:gd name="T23" fmla="*/ 3 h 217"/>
                <a:gd name="T24" fmla="*/ 8 w 468"/>
                <a:gd name="T25" fmla="*/ 3 h 217"/>
                <a:gd name="T26" fmla="*/ 7 w 468"/>
                <a:gd name="T27" fmla="*/ 2 h 217"/>
                <a:gd name="T28" fmla="*/ 7 w 468"/>
                <a:gd name="T29" fmla="*/ 1 h 217"/>
                <a:gd name="T30" fmla="*/ 7 w 468"/>
                <a:gd name="T31" fmla="*/ 1 h 217"/>
                <a:gd name="T32" fmla="*/ 8 w 468"/>
                <a:gd name="T33" fmla="*/ 0 h 217"/>
                <a:gd name="T34" fmla="*/ 9 w 468"/>
                <a:gd name="T35" fmla="*/ 1 h 217"/>
                <a:gd name="T36" fmla="*/ 8 w 468"/>
                <a:gd name="T37" fmla="*/ 2 h 217"/>
                <a:gd name="T38" fmla="*/ 9 w 468"/>
                <a:gd name="T39" fmla="*/ 2 h 217"/>
                <a:gd name="T40" fmla="*/ 9 w 468"/>
                <a:gd name="T41" fmla="*/ 2 h 217"/>
                <a:gd name="T42" fmla="*/ 10 w 468"/>
                <a:gd name="T43" fmla="*/ 3 h 217"/>
                <a:gd name="T44" fmla="*/ 10 w 468"/>
                <a:gd name="T45" fmla="*/ 2 h 217"/>
                <a:gd name="T46" fmla="*/ 11 w 468"/>
                <a:gd name="T47" fmla="*/ 3 h 217"/>
                <a:gd name="T48" fmla="*/ 11 w 468"/>
                <a:gd name="T49" fmla="*/ 4 h 217"/>
                <a:gd name="T50" fmla="*/ 8 w 468"/>
                <a:gd name="T51" fmla="*/ 4 h 217"/>
                <a:gd name="T52" fmla="*/ 5 w 468"/>
                <a:gd name="T53" fmla="*/ 5 h 217"/>
                <a:gd name="T54" fmla="*/ 3 w 468"/>
                <a:gd name="T55" fmla="*/ 4 h 217"/>
                <a:gd name="T56" fmla="*/ 6 w 468"/>
                <a:gd name="T57" fmla="*/ 3 h 217"/>
                <a:gd name="T58" fmla="*/ 3 w 468"/>
                <a:gd name="T59" fmla="*/ 4 h 217"/>
                <a:gd name="T60" fmla="*/ 4 w 468"/>
                <a:gd name="T61" fmla="*/ 3 h 217"/>
                <a:gd name="T62" fmla="*/ 3 w 468"/>
                <a:gd name="T63" fmla="*/ 4 h 217"/>
                <a:gd name="T64" fmla="*/ 1 w 468"/>
                <a:gd name="T65" fmla="*/ 4 h 217"/>
                <a:gd name="T66" fmla="*/ 0 w 468"/>
                <a:gd name="T67" fmla="*/ 3 h 2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8"/>
                <a:gd name="T103" fmla="*/ 0 h 217"/>
                <a:gd name="T104" fmla="*/ 468 w 468"/>
                <a:gd name="T105" fmla="*/ 217 h 2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8" h="217">
                  <a:moveTo>
                    <a:pt x="0" y="143"/>
                  </a:moveTo>
                  <a:lnTo>
                    <a:pt x="18" y="125"/>
                  </a:lnTo>
                  <a:lnTo>
                    <a:pt x="100" y="105"/>
                  </a:lnTo>
                  <a:lnTo>
                    <a:pt x="18" y="109"/>
                  </a:lnTo>
                  <a:lnTo>
                    <a:pt x="113" y="88"/>
                  </a:lnTo>
                  <a:lnTo>
                    <a:pt x="36" y="88"/>
                  </a:lnTo>
                  <a:lnTo>
                    <a:pt x="44" y="64"/>
                  </a:lnTo>
                  <a:lnTo>
                    <a:pt x="115" y="63"/>
                  </a:lnTo>
                  <a:lnTo>
                    <a:pt x="64" y="57"/>
                  </a:lnTo>
                  <a:lnTo>
                    <a:pt x="106" y="36"/>
                  </a:lnTo>
                  <a:lnTo>
                    <a:pt x="200" y="63"/>
                  </a:lnTo>
                  <a:lnTo>
                    <a:pt x="247" y="117"/>
                  </a:lnTo>
                  <a:lnTo>
                    <a:pt x="334" y="120"/>
                  </a:lnTo>
                  <a:lnTo>
                    <a:pt x="300" y="88"/>
                  </a:lnTo>
                  <a:lnTo>
                    <a:pt x="317" y="65"/>
                  </a:lnTo>
                  <a:lnTo>
                    <a:pt x="280" y="40"/>
                  </a:lnTo>
                  <a:lnTo>
                    <a:pt x="342" y="0"/>
                  </a:lnTo>
                  <a:lnTo>
                    <a:pt x="366" y="48"/>
                  </a:lnTo>
                  <a:lnTo>
                    <a:pt x="349" y="69"/>
                  </a:lnTo>
                  <a:lnTo>
                    <a:pt x="384" y="76"/>
                  </a:lnTo>
                  <a:lnTo>
                    <a:pt x="369" y="99"/>
                  </a:lnTo>
                  <a:lnTo>
                    <a:pt x="414" y="107"/>
                  </a:lnTo>
                  <a:lnTo>
                    <a:pt x="439" y="75"/>
                  </a:lnTo>
                  <a:lnTo>
                    <a:pt x="468" y="111"/>
                  </a:lnTo>
                  <a:lnTo>
                    <a:pt x="446" y="161"/>
                  </a:lnTo>
                  <a:lnTo>
                    <a:pt x="344" y="157"/>
                  </a:lnTo>
                  <a:lnTo>
                    <a:pt x="191" y="217"/>
                  </a:lnTo>
                  <a:lnTo>
                    <a:pt x="129" y="187"/>
                  </a:lnTo>
                  <a:lnTo>
                    <a:pt x="259" y="137"/>
                  </a:lnTo>
                  <a:lnTo>
                    <a:pt x="146" y="167"/>
                  </a:lnTo>
                  <a:lnTo>
                    <a:pt x="165" y="128"/>
                  </a:lnTo>
                  <a:lnTo>
                    <a:pt x="108" y="170"/>
                  </a:lnTo>
                  <a:lnTo>
                    <a:pt x="44" y="157"/>
                  </a:lnTo>
                  <a:lnTo>
                    <a:pt x="0" y="143"/>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2" name="Freeform 262"/>
            <p:cNvSpPr/>
            <p:nvPr/>
          </p:nvSpPr>
          <p:spPr bwMode="auto">
            <a:xfrm>
              <a:off x="6068753" y="1877602"/>
              <a:ext cx="116246" cy="60465"/>
            </a:xfrm>
            <a:custGeom>
              <a:avLst/>
              <a:gdLst>
                <a:gd name="T0" fmla="*/ 0 w 244"/>
                <a:gd name="T1" fmla="*/ 0 h 134"/>
                <a:gd name="T2" fmla="*/ 1 w 244"/>
                <a:gd name="T3" fmla="*/ 1 h 134"/>
                <a:gd name="T4" fmla="*/ 2 w 244"/>
                <a:gd name="T5" fmla="*/ 1 h 134"/>
                <a:gd name="T6" fmla="*/ 1 w 244"/>
                <a:gd name="T7" fmla="*/ 1 h 134"/>
                <a:gd name="T8" fmla="*/ 2 w 244"/>
                <a:gd name="T9" fmla="*/ 2 h 134"/>
                <a:gd name="T10" fmla="*/ 1 w 244"/>
                <a:gd name="T11" fmla="*/ 2 h 134"/>
                <a:gd name="T12" fmla="*/ 2 w 244"/>
                <a:gd name="T13" fmla="*/ 2 h 134"/>
                <a:gd name="T14" fmla="*/ 6 w 244"/>
                <a:gd name="T15" fmla="*/ 3 h 134"/>
                <a:gd name="T16" fmla="*/ 5 w 244"/>
                <a:gd name="T17" fmla="*/ 1 h 134"/>
                <a:gd name="T18" fmla="*/ 3 w 244"/>
                <a:gd name="T19" fmla="*/ 0 h 134"/>
                <a:gd name="T20" fmla="*/ 2 w 244"/>
                <a:gd name="T21" fmla="*/ 1 h 134"/>
                <a:gd name="T22" fmla="*/ 2 w 244"/>
                <a:gd name="T23" fmla="*/ 0 h 134"/>
                <a:gd name="T24" fmla="*/ 0 w 24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134"/>
                <a:gd name="T41" fmla="*/ 244 w 244"/>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134">
                  <a:moveTo>
                    <a:pt x="0" y="0"/>
                  </a:moveTo>
                  <a:lnTo>
                    <a:pt x="22" y="48"/>
                  </a:lnTo>
                  <a:lnTo>
                    <a:pt x="79" y="48"/>
                  </a:lnTo>
                  <a:lnTo>
                    <a:pt x="59" y="60"/>
                  </a:lnTo>
                  <a:lnTo>
                    <a:pt x="75" y="76"/>
                  </a:lnTo>
                  <a:lnTo>
                    <a:pt x="23" y="83"/>
                  </a:lnTo>
                  <a:lnTo>
                    <a:pt x="107" y="100"/>
                  </a:lnTo>
                  <a:lnTo>
                    <a:pt x="244" y="134"/>
                  </a:lnTo>
                  <a:lnTo>
                    <a:pt x="221" y="58"/>
                  </a:lnTo>
                  <a:lnTo>
                    <a:pt x="123" y="11"/>
                  </a:lnTo>
                  <a:lnTo>
                    <a:pt x="93" y="31"/>
                  </a:lnTo>
                  <a:lnTo>
                    <a:pt x="85" y="0"/>
                  </a:lnTo>
                  <a:lnTo>
                    <a:pt x="0" y="0"/>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3" name="Freeform 263"/>
            <p:cNvSpPr/>
            <p:nvPr/>
          </p:nvSpPr>
          <p:spPr bwMode="auto">
            <a:xfrm>
              <a:off x="6120979" y="1993758"/>
              <a:ext cx="94345" cy="62056"/>
            </a:xfrm>
            <a:custGeom>
              <a:avLst/>
              <a:gdLst>
                <a:gd name="T0" fmla="*/ 0 w 195"/>
                <a:gd name="T1" fmla="*/ 2 h 137"/>
                <a:gd name="T2" fmla="*/ 1 w 195"/>
                <a:gd name="T3" fmla="*/ 1 h 137"/>
                <a:gd name="T4" fmla="*/ 1 w 195"/>
                <a:gd name="T5" fmla="*/ 1 h 137"/>
                <a:gd name="T6" fmla="*/ 0 w 195"/>
                <a:gd name="T7" fmla="*/ 1 h 137"/>
                <a:gd name="T8" fmla="*/ 1 w 195"/>
                <a:gd name="T9" fmla="*/ 0 h 137"/>
                <a:gd name="T10" fmla="*/ 2 w 195"/>
                <a:gd name="T11" fmla="*/ 1 h 137"/>
                <a:gd name="T12" fmla="*/ 1 w 195"/>
                <a:gd name="T13" fmla="*/ 0 h 137"/>
                <a:gd name="T14" fmla="*/ 4 w 195"/>
                <a:gd name="T15" fmla="*/ 0 h 137"/>
                <a:gd name="T16" fmla="*/ 5 w 195"/>
                <a:gd name="T17" fmla="*/ 2 h 137"/>
                <a:gd name="T18" fmla="*/ 4 w 195"/>
                <a:gd name="T19" fmla="*/ 2 h 137"/>
                <a:gd name="T20" fmla="*/ 4 w 195"/>
                <a:gd name="T21" fmla="*/ 3 h 137"/>
                <a:gd name="T22" fmla="*/ 2 w 195"/>
                <a:gd name="T23" fmla="*/ 3 h 137"/>
                <a:gd name="T24" fmla="*/ 2 w 195"/>
                <a:gd name="T25" fmla="*/ 3 h 137"/>
                <a:gd name="T26" fmla="*/ 2 w 195"/>
                <a:gd name="T27" fmla="*/ 2 h 137"/>
                <a:gd name="T28" fmla="*/ 3 w 195"/>
                <a:gd name="T29" fmla="*/ 2 h 137"/>
                <a:gd name="T30" fmla="*/ 0 w 195"/>
                <a:gd name="T31" fmla="*/ 2 h 1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5"/>
                <a:gd name="T49" fmla="*/ 0 h 137"/>
                <a:gd name="T50" fmla="*/ 195 w 195"/>
                <a:gd name="T51" fmla="*/ 137 h 1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5" h="137">
                  <a:moveTo>
                    <a:pt x="0" y="90"/>
                  </a:moveTo>
                  <a:lnTo>
                    <a:pt x="23" y="58"/>
                  </a:lnTo>
                  <a:lnTo>
                    <a:pt x="58" y="64"/>
                  </a:lnTo>
                  <a:lnTo>
                    <a:pt x="11" y="30"/>
                  </a:lnTo>
                  <a:lnTo>
                    <a:pt x="24" y="10"/>
                  </a:lnTo>
                  <a:lnTo>
                    <a:pt x="99" y="54"/>
                  </a:lnTo>
                  <a:lnTo>
                    <a:pt x="57" y="7"/>
                  </a:lnTo>
                  <a:lnTo>
                    <a:pt x="175" y="0"/>
                  </a:lnTo>
                  <a:lnTo>
                    <a:pt x="195" y="100"/>
                  </a:lnTo>
                  <a:lnTo>
                    <a:pt x="171" y="83"/>
                  </a:lnTo>
                  <a:lnTo>
                    <a:pt x="170" y="137"/>
                  </a:lnTo>
                  <a:lnTo>
                    <a:pt x="76" y="131"/>
                  </a:lnTo>
                  <a:lnTo>
                    <a:pt x="92" y="117"/>
                  </a:lnTo>
                  <a:lnTo>
                    <a:pt x="69" y="98"/>
                  </a:lnTo>
                  <a:lnTo>
                    <a:pt x="138" y="69"/>
                  </a:lnTo>
                  <a:lnTo>
                    <a:pt x="0" y="90"/>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4" name="Freeform 264"/>
            <p:cNvSpPr/>
            <p:nvPr/>
          </p:nvSpPr>
          <p:spPr bwMode="auto">
            <a:xfrm>
              <a:off x="6122664" y="2101958"/>
              <a:ext cx="109507" cy="97062"/>
            </a:xfrm>
            <a:custGeom>
              <a:avLst/>
              <a:gdLst>
                <a:gd name="T0" fmla="*/ 0 w 228"/>
                <a:gd name="T1" fmla="*/ 3 h 214"/>
                <a:gd name="T2" fmla="*/ 0 w 228"/>
                <a:gd name="T3" fmla="*/ 2 h 214"/>
                <a:gd name="T4" fmla="*/ 2 w 228"/>
                <a:gd name="T5" fmla="*/ 2 h 214"/>
                <a:gd name="T6" fmla="*/ 2 w 228"/>
                <a:gd name="T7" fmla="*/ 1 h 214"/>
                <a:gd name="T8" fmla="*/ 2 w 228"/>
                <a:gd name="T9" fmla="*/ 1 h 214"/>
                <a:gd name="T10" fmla="*/ 1 w 228"/>
                <a:gd name="T11" fmla="*/ 1 h 214"/>
                <a:gd name="T12" fmla="*/ 2 w 228"/>
                <a:gd name="T13" fmla="*/ 1 h 214"/>
                <a:gd name="T14" fmla="*/ 1 w 228"/>
                <a:gd name="T15" fmla="*/ 0 h 214"/>
                <a:gd name="T16" fmla="*/ 5 w 228"/>
                <a:gd name="T17" fmla="*/ 0 h 214"/>
                <a:gd name="T18" fmla="*/ 5 w 228"/>
                <a:gd name="T19" fmla="*/ 1 h 214"/>
                <a:gd name="T20" fmla="*/ 4 w 228"/>
                <a:gd name="T21" fmla="*/ 2 h 214"/>
                <a:gd name="T22" fmla="*/ 5 w 228"/>
                <a:gd name="T23" fmla="*/ 2 h 214"/>
                <a:gd name="T24" fmla="*/ 5 w 228"/>
                <a:gd name="T25" fmla="*/ 4 h 214"/>
                <a:gd name="T26" fmla="*/ 3 w 228"/>
                <a:gd name="T27" fmla="*/ 5 h 214"/>
                <a:gd name="T28" fmla="*/ 2 w 228"/>
                <a:gd name="T29" fmla="*/ 4 h 214"/>
                <a:gd name="T30" fmla="*/ 0 w 228"/>
                <a:gd name="T31" fmla="*/ 3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8"/>
                <a:gd name="T49" fmla="*/ 0 h 214"/>
                <a:gd name="T50" fmla="*/ 228 w 228"/>
                <a:gd name="T51" fmla="*/ 214 h 2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8" h="214">
                  <a:moveTo>
                    <a:pt x="0" y="107"/>
                  </a:moveTo>
                  <a:lnTo>
                    <a:pt x="14" y="80"/>
                  </a:lnTo>
                  <a:lnTo>
                    <a:pt x="87" y="95"/>
                  </a:lnTo>
                  <a:lnTo>
                    <a:pt x="77" y="62"/>
                  </a:lnTo>
                  <a:lnTo>
                    <a:pt x="95" y="64"/>
                  </a:lnTo>
                  <a:lnTo>
                    <a:pt x="45" y="45"/>
                  </a:lnTo>
                  <a:lnTo>
                    <a:pt x="72" y="35"/>
                  </a:lnTo>
                  <a:lnTo>
                    <a:pt x="47" y="18"/>
                  </a:lnTo>
                  <a:lnTo>
                    <a:pt x="196" y="0"/>
                  </a:lnTo>
                  <a:lnTo>
                    <a:pt x="200" y="46"/>
                  </a:lnTo>
                  <a:lnTo>
                    <a:pt x="155" y="84"/>
                  </a:lnTo>
                  <a:lnTo>
                    <a:pt x="219" y="95"/>
                  </a:lnTo>
                  <a:lnTo>
                    <a:pt x="228" y="173"/>
                  </a:lnTo>
                  <a:lnTo>
                    <a:pt x="132" y="214"/>
                  </a:lnTo>
                  <a:lnTo>
                    <a:pt x="87" y="154"/>
                  </a:lnTo>
                  <a:lnTo>
                    <a:pt x="0" y="107"/>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5" name="Freeform 265"/>
            <p:cNvSpPr/>
            <p:nvPr/>
          </p:nvSpPr>
          <p:spPr bwMode="auto">
            <a:xfrm>
              <a:off x="6200161" y="1893513"/>
              <a:ext cx="65704" cy="49327"/>
            </a:xfrm>
            <a:custGeom>
              <a:avLst/>
              <a:gdLst>
                <a:gd name="T0" fmla="*/ 0 w 136"/>
                <a:gd name="T1" fmla="*/ 0 h 109"/>
                <a:gd name="T2" fmla="*/ 0 w 136"/>
                <a:gd name="T3" fmla="*/ 1 h 109"/>
                <a:gd name="T4" fmla="*/ 1 w 136"/>
                <a:gd name="T5" fmla="*/ 2 h 109"/>
                <a:gd name="T6" fmla="*/ 1 w 136"/>
                <a:gd name="T7" fmla="*/ 2 h 109"/>
                <a:gd name="T8" fmla="*/ 1 w 136"/>
                <a:gd name="T9" fmla="*/ 3 h 109"/>
                <a:gd name="T10" fmla="*/ 3 w 136"/>
                <a:gd name="T11" fmla="*/ 2 h 109"/>
                <a:gd name="T12" fmla="*/ 3 w 136"/>
                <a:gd name="T13" fmla="*/ 1 h 109"/>
                <a:gd name="T14" fmla="*/ 0 w 136"/>
                <a:gd name="T15" fmla="*/ 0 h 109"/>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09"/>
                <a:gd name="T26" fmla="*/ 136 w 136"/>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09">
                  <a:moveTo>
                    <a:pt x="0" y="0"/>
                  </a:moveTo>
                  <a:lnTo>
                    <a:pt x="18" y="65"/>
                  </a:lnTo>
                  <a:lnTo>
                    <a:pt x="59" y="71"/>
                  </a:lnTo>
                  <a:lnTo>
                    <a:pt x="23" y="79"/>
                  </a:lnTo>
                  <a:lnTo>
                    <a:pt x="42" y="109"/>
                  </a:lnTo>
                  <a:lnTo>
                    <a:pt x="127" y="91"/>
                  </a:lnTo>
                  <a:lnTo>
                    <a:pt x="136" y="54"/>
                  </a:lnTo>
                  <a:lnTo>
                    <a:pt x="0" y="0"/>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6" name="Freeform 266"/>
            <p:cNvSpPr/>
            <p:nvPr/>
          </p:nvSpPr>
          <p:spPr bwMode="auto">
            <a:xfrm>
              <a:off x="6223747" y="1969890"/>
              <a:ext cx="316728" cy="109791"/>
            </a:xfrm>
            <a:custGeom>
              <a:avLst/>
              <a:gdLst>
                <a:gd name="T0" fmla="*/ 0 w 659"/>
                <a:gd name="T1" fmla="*/ 1 h 241"/>
                <a:gd name="T2" fmla="*/ 1 w 659"/>
                <a:gd name="T3" fmla="*/ 0 h 241"/>
                <a:gd name="T4" fmla="*/ 2 w 659"/>
                <a:gd name="T5" fmla="*/ 0 h 241"/>
                <a:gd name="T6" fmla="*/ 3 w 659"/>
                <a:gd name="T7" fmla="*/ 1 h 241"/>
                <a:gd name="T8" fmla="*/ 3 w 659"/>
                <a:gd name="T9" fmla="*/ 1 h 241"/>
                <a:gd name="T10" fmla="*/ 5 w 659"/>
                <a:gd name="T11" fmla="*/ 1 h 241"/>
                <a:gd name="T12" fmla="*/ 6 w 659"/>
                <a:gd name="T13" fmla="*/ 1 h 241"/>
                <a:gd name="T14" fmla="*/ 5 w 659"/>
                <a:gd name="T15" fmla="*/ 1 h 241"/>
                <a:gd name="T16" fmla="*/ 7 w 659"/>
                <a:gd name="T17" fmla="*/ 2 h 241"/>
                <a:gd name="T18" fmla="*/ 5 w 659"/>
                <a:gd name="T19" fmla="*/ 2 h 241"/>
                <a:gd name="T20" fmla="*/ 6 w 659"/>
                <a:gd name="T21" fmla="*/ 3 h 241"/>
                <a:gd name="T22" fmla="*/ 5 w 659"/>
                <a:gd name="T23" fmla="*/ 3 h 241"/>
                <a:gd name="T24" fmla="*/ 6 w 659"/>
                <a:gd name="T25" fmla="*/ 3 h 241"/>
                <a:gd name="T26" fmla="*/ 7 w 659"/>
                <a:gd name="T27" fmla="*/ 4 h 241"/>
                <a:gd name="T28" fmla="*/ 7 w 659"/>
                <a:gd name="T29" fmla="*/ 3 h 241"/>
                <a:gd name="T30" fmla="*/ 10 w 659"/>
                <a:gd name="T31" fmla="*/ 4 h 241"/>
                <a:gd name="T32" fmla="*/ 13 w 659"/>
                <a:gd name="T33" fmla="*/ 3 h 241"/>
                <a:gd name="T34" fmla="*/ 15 w 659"/>
                <a:gd name="T35" fmla="*/ 4 h 241"/>
                <a:gd name="T36" fmla="*/ 15 w 659"/>
                <a:gd name="T37" fmla="*/ 5 h 241"/>
                <a:gd name="T38" fmla="*/ 15 w 659"/>
                <a:gd name="T39" fmla="*/ 5 h 241"/>
                <a:gd name="T40" fmla="*/ 13 w 659"/>
                <a:gd name="T41" fmla="*/ 6 h 241"/>
                <a:gd name="T42" fmla="*/ 12 w 659"/>
                <a:gd name="T43" fmla="*/ 5 h 241"/>
                <a:gd name="T44" fmla="*/ 12 w 659"/>
                <a:gd name="T45" fmla="*/ 5 h 241"/>
                <a:gd name="T46" fmla="*/ 11 w 659"/>
                <a:gd name="T47" fmla="*/ 5 h 241"/>
                <a:gd name="T48" fmla="*/ 8 w 659"/>
                <a:gd name="T49" fmla="*/ 6 h 241"/>
                <a:gd name="T50" fmla="*/ 7 w 659"/>
                <a:gd name="T51" fmla="*/ 5 h 241"/>
                <a:gd name="T52" fmla="*/ 6 w 659"/>
                <a:gd name="T53" fmla="*/ 5 h 241"/>
                <a:gd name="T54" fmla="*/ 5 w 659"/>
                <a:gd name="T55" fmla="*/ 5 h 241"/>
                <a:gd name="T56" fmla="*/ 5 w 659"/>
                <a:gd name="T57" fmla="*/ 5 h 241"/>
                <a:gd name="T58" fmla="*/ 3 w 659"/>
                <a:gd name="T59" fmla="*/ 2 h 241"/>
                <a:gd name="T60" fmla="*/ 2 w 659"/>
                <a:gd name="T61" fmla="*/ 2 h 241"/>
                <a:gd name="T62" fmla="*/ 0 w 659"/>
                <a:gd name="T63" fmla="*/ 1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241"/>
                <a:gd name="T98" fmla="*/ 659 w 659"/>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241">
                  <a:moveTo>
                    <a:pt x="0" y="38"/>
                  </a:moveTo>
                  <a:lnTo>
                    <a:pt x="41" y="0"/>
                  </a:lnTo>
                  <a:lnTo>
                    <a:pt x="97" y="19"/>
                  </a:lnTo>
                  <a:lnTo>
                    <a:pt x="137" y="38"/>
                  </a:lnTo>
                  <a:lnTo>
                    <a:pt x="126" y="65"/>
                  </a:lnTo>
                  <a:lnTo>
                    <a:pt x="200" y="42"/>
                  </a:lnTo>
                  <a:lnTo>
                    <a:pt x="250" y="65"/>
                  </a:lnTo>
                  <a:lnTo>
                    <a:pt x="209" y="65"/>
                  </a:lnTo>
                  <a:lnTo>
                    <a:pt x="293" y="84"/>
                  </a:lnTo>
                  <a:lnTo>
                    <a:pt x="200" y="92"/>
                  </a:lnTo>
                  <a:lnTo>
                    <a:pt x="250" y="108"/>
                  </a:lnTo>
                  <a:lnTo>
                    <a:pt x="214" y="126"/>
                  </a:lnTo>
                  <a:lnTo>
                    <a:pt x="260" y="112"/>
                  </a:lnTo>
                  <a:lnTo>
                    <a:pt x="301" y="158"/>
                  </a:lnTo>
                  <a:lnTo>
                    <a:pt x="310" y="135"/>
                  </a:lnTo>
                  <a:lnTo>
                    <a:pt x="430" y="158"/>
                  </a:lnTo>
                  <a:lnTo>
                    <a:pt x="555" y="114"/>
                  </a:lnTo>
                  <a:lnTo>
                    <a:pt x="659" y="167"/>
                  </a:lnTo>
                  <a:lnTo>
                    <a:pt x="626" y="191"/>
                  </a:lnTo>
                  <a:lnTo>
                    <a:pt x="635" y="231"/>
                  </a:lnTo>
                  <a:lnTo>
                    <a:pt x="576" y="241"/>
                  </a:lnTo>
                  <a:lnTo>
                    <a:pt x="509" y="203"/>
                  </a:lnTo>
                  <a:lnTo>
                    <a:pt x="509" y="231"/>
                  </a:lnTo>
                  <a:lnTo>
                    <a:pt x="473" y="238"/>
                  </a:lnTo>
                  <a:lnTo>
                    <a:pt x="325" y="241"/>
                  </a:lnTo>
                  <a:lnTo>
                    <a:pt x="310" y="207"/>
                  </a:lnTo>
                  <a:lnTo>
                    <a:pt x="274" y="238"/>
                  </a:lnTo>
                  <a:lnTo>
                    <a:pt x="227" y="207"/>
                  </a:lnTo>
                  <a:lnTo>
                    <a:pt x="197" y="229"/>
                  </a:lnTo>
                  <a:lnTo>
                    <a:pt x="141" y="72"/>
                  </a:lnTo>
                  <a:lnTo>
                    <a:pt x="75" y="87"/>
                  </a:lnTo>
                  <a:lnTo>
                    <a:pt x="0" y="38"/>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7" name="Freeform 267"/>
            <p:cNvSpPr/>
            <p:nvPr/>
          </p:nvSpPr>
          <p:spPr bwMode="auto">
            <a:xfrm>
              <a:off x="6237225" y="1782131"/>
              <a:ext cx="203852" cy="146388"/>
            </a:xfrm>
            <a:custGeom>
              <a:avLst/>
              <a:gdLst>
                <a:gd name="T0" fmla="*/ 0 w 428"/>
                <a:gd name="T1" fmla="*/ 2 h 323"/>
                <a:gd name="T2" fmla="*/ 2 w 428"/>
                <a:gd name="T3" fmla="*/ 2 h 323"/>
                <a:gd name="T4" fmla="*/ 1 w 428"/>
                <a:gd name="T5" fmla="*/ 1 h 323"/>
                <a:gd name="T6" fmla="*/ 3 w 428"/>
                <a:gd name="T7" fmla="*/ 1 h 323"/>
                <a:gd name="T8" fmla="*/ 1 w 428"/>
                <a:gd name="T9" fmla="*/ 0 h 323"/>
                <a:gd name="T10" fmla="*/ 4 w 428"/>
                <a:gd name="T11" fmla="*/ 1 h 323"/>
                <a:gd name="T12" fmla="*/ 5 w 428"/>
                <a:gd name="T13" fmla="*/ 2 h 323"/>
                <a:gd name="T14" fmla="*/ 6 w 428"/>
                <a:gd name="T15" fmla="*/ 2 h 323"/>
                <a:gd name="T16" fmla="*/ 7 w 428"/>
                <a:gd name="T17" fmla="*/ 3 h 323"/>
                <a:gd name="T18" fmla="*/ 7 w 428"/>
                <a:gd name="T19" fmla="*/ 2 h 323"/>
                <a:gd name="T20" fmla="*/ 8 w 428"/>
                <a:gd name="T21" fmla="*/ 2 h 323"/>
                <a:gd name="T22" fmla="*/ 7 w 428"/>
                <a:gd name="T23" fmla="*/ 3 h 323"/>
                <a:gd name="T24" fmla="*/ 8 w 428"/>
                <a:gd name="T25" fmla="*/ 3 h 323"/>
                <a:gd name="T26" fmla="*/ 8 w 428"/>
                <a:gd name="T27" fmla="*/ 4 h 323"/>
                <a:gd name="T28" fmla="*/ 9 w 428"/>
                <a:gd name="T29" fmla="*/ 4 h 323"/>
                <a:gd name="T30" fmla="*/ 10 w 428"/>
                <a:gd name="T31" fmla="*/ 5 h 323"/>
                <a:gd name="T32" fmla="*/ 8 w 428"/>
                <a:gd name="T33" fmla="*/ 5 h 323"/>
                <a:gd name="T34" fmla="*/ 7 w 428"/>
                <a:gd name="T35" fmla="*/ 6 h 323"/>
                <a:gd name="T36" fmla="*/ 7 w 428"/>
                <a:gd name="T37" fmla="*/ 5 h 323"/>
                <a:gd name="T38" fmla="*/ 7 w 428"/>
                <a:gd name="T39" fmla="*/ 7 h 323"/>
                <a:gd name="T40" fmla="*/ 5 w 428"/>
                <a:gd name="T41" fmla="*/ 6 h 323"/>
                <a:gd name="T42" fmla="*/ 6 w 428"/>
                <a:gd name="T43" fmla="*/ 7 h 323"/>
                <a:gd name="T44" fmla="*/ 4 w 428"/>
                <a:gd name="T45" fmla="*/ 7 h 323"/>
                <a:gd name="T46" fmla="*/ 3 w 428"/>
                <a:gd name="T47" fmla="*/ 7 h 323"/>
                <a:gd name="T48" fmla="*/ 4 w 428"/>
                <a:gd name="T49" fmla="*/ 7 h 323"/>
                <a:gd name="T50" fmla="*/ 3 w 428"/>
                <a:gd name="T51" fmla="*/ 7 h 323"/>
                <a:gd name="T52" fmla="*/ 3 w 428"/>
                <a:gd name="T53" fmla="*/ 6 h 323"/>
                <a:gd name="T54" fmla="*/ 3 w 428"/>
                <a:gd name="T55" fmla="*/ 6 h 323"/>
                <a:gd name="T56" fmla="*/ 2 w 428"/>
                <a:gd name="T57" fmla="*/ 5 h 323"/>
                <a:gd name="T58" fmla="*/ 5 w 428"/>
                <a:gd name="T59" fmla="*/ 5 h 323"/>
                <a:gd name="T60" fmla="*/ 1 w 428"/>
                <a:gd name="T61" fmla="*/ 5 h 323"/>
                <a:gd name="T62" fmla="*/ 1 w 428"/>
                <a:gd name="T63" fmla="*/ 4 h 323"/>
                <a:gd name="T64" fmla="*/ 2 w 428"/>
                <a:gd name="T65" fmla="*/ 4 h 323"/>
                <a:gd name="T66" fmla="*/ 0 w 428"/>
                <a:gd name="T67" fmla="*/ 3 h 323"/>
                <a:gd name="T68" fmla="*/ 1 w 428"/>
                <a:gd name="T69" fmla="*/ 3 h 323"/>
                <a:gd name="T70" fmla="*/ 0 w 428"/>
                <a:gd name="T71" fmla="*/ 3 h 323"/>
                <a:gd name="T72" fmla="*/ 2 w 428"/>
                <a:gd name="T73" fmla="*/ 3 h 323"/>
                <a:gd name="T74" fmla="*/ 0 w 428"/>
                <a:gd name="T75" fmla="*/ 2 h 3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8"/>
                <a:gd name="T115" fmla="*/ 0 h 323"/>
                <a:gd name="T116" fmla="*/ 428 w 428"/>
                <a:gd name="T117" fmla="*/ 323 h 3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8" h="323">
                  <a:moveTo>
                    <a:pt x="0" y="103"/>
                  </a:moveTo>
                  <a:lnTo>
                    <a:pt x="103" y="84"/>
                  </a:lnTo>
                  <a:lnTo>
                    <a:pt x="52" y="39"/>
                  </a:lnTo>
                  <a:lnTo>
                    <a:pt x="140" y="20"/>
                  </a:lnTo>
                  <a:lnTo>
                    <a:pt x="67" y="0"/>
                  </a:lnTo>
                  <a:lnTo>
                    <a:pt x="184" y="25"/>
                  </a:lnTo>
                  <a:lnTo>
                    <a:pt x="217" y="85"/>
                  </a:lnTo>
                  <a:lnTo>
                    <a:pt x="277" y="87"/>
                  </a:lnTo>
                  <a:lnTo>
                    <a:pt x="299" y="130"/>
                  </a:lnTo>
                  <a:lnTo>
                    <a:pt x="305" y="100"/>
                  </a:lnTo>
                  <a:lnTo>
                    <a:pt x="332" y="103"/>
                  </a:lnTo>
                  <a:lnTo>
                    <a:pt x="320" y="130"/>
                  </a:lnTo>
                  <a:lnTo>
                    <a:pt x="354" y="150"/>
                  </a:lnTo>
                  <a:lnTo>
                    <a:pt x="332" y="177"/>
                  </a:lnTo>
                  <a:lnTo>
                    <a:pt x="401" y="175"/>
                  </a:lnTo>
                  <a:lnTo>
                    <a:pt x="428" y="217"/>
                  </a:lnTo>
                  <a:lnTo>
                    <a:pt x="350" y="230"/>
                  </a:lnTo>
                  <a:lnTo>
                    <a:pt x="327" y="271"/>
                  </a:lnTo>
                  <a:lnTo>
                    <a:pt x="310" y="229"/>
                  </a:lnTo>
                  <a:lnTo>
                    <a:pt x="290" y="322"/>
                  </a:lnTo>
                  <a:lnTo>
                    <a:pt x="237" y="273"/>
                  </a:lnTo>
                  <a:lnTo>
                    <a:pt x="265" y="323"/>
                  </a:lnTo>
                  <a:lnTo>
                    <a:pt x="162" y="317"/>
                  </a:lnTo>
                  <a:lnTo>
                    <a:pt x="133" y="290"/>
                  </a:lnTo>
                  <a:lnTo>
                    <a:pt x="180" y="287"/>
                  </a:lnTo>
                  <a:lnTo>
                    <a:pt x="129" y="277"/>
                  </a:lnTo>
                  <a:lnTo>
                    <a:pt x="113" y="263"/>
                  </a:lnTo>
                  <a:lnTo>
                    <a:pt x="140" y="261"/>
                  </a:lnTo>
                  <a:lnTo>
                    <a:pt x="100" y="240"/>
                  </a:lnTo>
                  <a:lnTo>
                    <a:pt x="235" y="211"/>
                  </a:lnTo>
                  <a:lnTo>
                    <a:pt x="67" y="217"/>
                  </a:lnTo>
                  <a:lnTo>
                    <a:pt x="39" y="184"/>
                  </a:lnTo>
                  <a:lnTo>
                    <a:pt x="100" y="171"/>
                  </a:lnTo>
                  <a:lnTo>
                    <a:pt x="7" y="150"/>
                  </a:lnTo>
                  <a:lnTo>
                    <a:pt x="27" y="148"/>
                  </a:lnTo>
                  <a:lnTo>
                    <a:pt x="3" y="127"/>
                  </a:lnTo>
                  <a:lnTo>
                    <a:pt x="103" y="127"/>
                  </a:lnTo>
                  <a:lnTo>
                    <a:pt x="0" y="103"/>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8" name="Freeform 268"/>
            <p:cNvSpPr/>
            <p:nvPr/>
          </p:nvSpPr>
          <p:spPr bwMode="auto">
            <a:xfrm>
              <a:off x="6237225" y="2033537"/>
              <a:ext cx="48857" cy="38188"/>
            </a:xfrm>
            <a:custGeom>
              <a:avLst/>
              <a:gdLst>
                <a:gd name="T0" fmla="*/ 0 w 103"/>
                <a:gd name="T1" fmla="*/ 1 h 82"/>
                <a:gd name="T2" fmla="*/ 0 w 103"/>
                <a:gd name="T3" fmla="*/ 0 h 82"/>
                <a:gd name="T4" fmla="*/ 2 w 103"/>
                <a:gd name="T5" fmla="*/ 0 h 82"/>
                <a:gd name="T6" fmla="*/ 2 w 103"/>
                <a:gd name="T7" fmla="*/ 2 h 82"/>
                <a:gd name="T8" fmla="*/ 0 w 103"/>
                <a:gd name="T9" fmla="*/ 1 h 82"/>
                <a:gd name="T10" fmla="*/ 0 60000 65536"/>
                <a:gd name="T11" fmla="*/ 0 60000 65536"/>
                <a:gd name="T12" fmla="*/ 0 60000 65536"/>
                <a:gd name="T13" fmla="*/ 0 60000 65536"/>
                <a:gd name="T14" fmla="*/ 0 60000 65536"/>
                <a:gd name="T15" fmla="*/ 0 w 103"/>
                <a:gd name="T16" fmla="*/ 0 h 82"/>
                <a:gd name="T17" fmla="*/ 103 w 103"/>
                <a:gd name="T18" fmla="*/ 82 h 82"/>
              </a:gdLst>
              <a:ahLst/>
              <a:cxnLst>
                <a:cxn ang="T10">
                  <a:pos x="T0" y="T1"/>
                </a:cxn>
                <a:cxn ang="T11">
                  <a:pos x="T2" y="T3"/>
                </a:cxn>
                <a:cxn ang="T12">
                  <a:pos x="T4" y="T5"/>
                </a:cxn>
                <a:cxn ang="T13">
                  <a:pos x="T6" y="T7"/>
                </a:cxn>
                <a:cxn ang="T14">
                  <a:pos x="T8" y="T9"/>
                </a:cxn>
              </a:cxnLst>
              <a:rect l="T15" t="T16" r="T17" b="T18"/>
              <a:pathLst>
                <a:path w="103" h="82">
                  <a:moveTo>
                    <a:pt x="0" y="55"/>
                  </a:moveTo>
                  <a:lnTo>
                    <a:pt x="18" y="0"/>
                  </a:lnTo>
                  <a:lnTo>
                    <a:pt x="86" y="16"/>
                  </a:lnTo>
                  <a:lnTo>
                    <a:pt x="103" y="82"/>
                  </a:lnTo>
                  <a:lnTo>
                    <a:pt x="0" y="55"/>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89" name="Freeform 269"/>
            <p:cNvSpPr/>
            <p:nvPr/>
          </p:nvSpPr>
          <p:spPr bwMode="auto">
            <a:xfrm>
              <a:off x="6238910" y="1942840"/>
              <a:ext cx="53911" cy="12729"/>
            </a:xfrm>
            <a:custGeom>
              <a:avLst/>
              <a:gdLst>
                <a:gd name="T0" fmla="*/ 0 w 116"/>
                <a:gd name="T1" fmla="*/ 0 h 29"/>
                <a:gd name="T2" fmla="*/ 1 w 116"/>
                <a:gd name="T3" fmla="*/ 1 h 29"/>
                <a:gd name="T4" fmla="*/ 2 w 116"/>
                <a:gd name="T5" fmla="*/ 0 h 29"/>
                <a:gd name="T6" fmla="*/ 1 w 116"/>
                <a:gd name="T7" fmla="*/ 0 h 29"/>
                <a:gd name="T8" fmla="*/ 0 w 116"/>
                <a:gd name="T9" fmla="*/ 0 h 29"/>
                <a:gd name="T10" fmla="*/ 0 60000 65536"/>
                <a:gd name="T11" fmla="*/ 0 60000 65536"/>
                <a:gd name="T12" fmla="*/ 0 60000 65536"/>
                <a:gd name="T13" fmla="*/ 0 60000 65536"/>
                <a:gd name="T14" fmla="*/ 0 60000 65536"/>
                <a:gd name="T15" fmla="*/ 0 w 116"/>
                <a:gd name="T16" fmla="*/ 0 h 29"/>
                <a:gd name="T17" fmla="*/ 116 w 116"/>
                <a:gd name="T18" fmla="*/ 29 h 29"/>
              </a:gdLst>
              <a:ahLst/>
              <a:cxnLst>
                <a:cxn ang="T10">
                  <a:pos x="T0" y="T1"/>
                </a:cxn>
                <a:cxn ang="T11">
                  <a:pos x="T2" y="T3"/>
                </a:cxn>
                <a:cxn ang="T12">
                  <a:pos x="T4" y="T5"/>
                </a:cxn>
                <a:cxn ang="T13">
                  <a:pos x="T6" y="T7"/>
                </a:cxn>
                <a:cxn ang="T14">
                  <a:pos x="T8" y="T9"/>
                </a:cxn>
              </a:cxnLst>
              <a:rect l="T15" t="T16" r="T17" b="T18"/>
              <a:pathLst>
                <a:path w="116" h="29">
                  <a:moveTo>
                    <a:pt x="0" y="12"/>
                  </a:moveTo>
                  <a:lnTo>
                    <a:pt x="26" y="29"/>
                  </a:lnTo>
                  <a:lnTo>
                    <a:pt x="116" y="12"/>
                  </a:lnTo>
                  <a:lnTo>
                    <a:pt x="31" y="0"/>
                  </a:lnTo>
                  <a:lnTo>
                    <a:pt x="0" y="1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0" name="Freeform 270"/>
            <p:cNvSpPr/>
            <p:nvPr/>
          </p:nvSpPr>
          <p:spPr bwMode="auto">
            <a:xfrm>
              <a:off x="6249018" y="2095593"/>
              <a:ext cx="97714" cy="79559"/>
            </a:xfrm>
            <a:custGeom>
              <a:avLst/>
              <a:gdLst>
                <a:gd name="T0" fmla="*/ 0 w 204"/>
                <a:gd name="T1" fmla="*/ 1 h 172"/>
                <a:gd name="T2" fmla="*/ 0 w 204"/>
                <a:gd name="T3" fmla="*/ 3 h 172"/>
                <a:gd name="T4" fmla="*/ 1 w 204"/>
                <a:gd name="T5" fmla="*/ 3 h 172"/>
                <a:gd name="T6" fmla="*/ 1 w 204"/>
                <a:gd name="T7" fmla="*/ 4 h 172"/>
                <a:gd name="T8" fmla="*/ 1 w 204"/>
                <a:gd name="T9" fmla="*/ 4 h 172"/>
                <a:gd name="T10" fmla="*/ 2 w 204"/>
                <a:gd name="T11" fmla="*/ 3 h 172"/>
                <a:gd name="T12" fmla="*/ 1 w 204"/>
                <a:gd name="T13" fmla="*/ 3 h 172"/>
                <a:gd name="T14" fmla="*/ 3 w 204"/>
                <a:gd name="T15" fmla="*/ 3 h 172"/>
                <a:gd name="T16" fmla="*/ 5 w 204"/>
                <a:gd name="T17" fmla="*/ 0 h 172"/>
                <a:gd name="T18" fmla="*/ 0 w 204"/>
                <a:gd name="T19" fmla="*/ 0 h 172"/>
                <a:gd name="T20" fmla="*/ 1 w 204"/>
                <a:gd name="T21" fmla="*/ 1 h 172"/>
                <a:gd name="T22" fmla="*/ 0 w 204"/>
                <a:gd name="T23" fmla="*/ 1 h 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
                <a:gd name="T37" fmla="*/ 0 h 172"/>
                <a:gd name="T38" fmla="*/ 204 w 204"/>
                <a:gd name="T39" fmla="*/ 172 h 1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 h="172">
                  <a:moveTo>
                    <a:pt x="0" y="30"/>
                  </a:moveTo>
                  <a:lnTo>
                    <a:pt x="3" y="107"/>
                  </a:lnTo>
                  <a:lnTo>
                    <a:pt x="28" y="123"/>
                  </a:lnTo>
                  <a:lnTo>
                    <a:pt x="21" y="168"/>
                  </a:lnTo>
                  <a:lnTo>
                    <a:pt x="48" y="172"/>
                  </a:lnTo>
                  <a:lnTo>
                    <a:pt x="81" y="134"/>
                  </a:lnTo>
                  <a:lnTo>
                    <a:pt x="48" y="107"/>
                  </a:lnTo>
                  <a:lnTo>
                    <a:pt x="131" y="107"/>
                  </a:lnTo>
                  <a:lnTo>
                    <a:pt x="204" y="12"/>
                  </a:lnTo>
                  <a:lnTo>
                    <a:pt x="15" y="0"/>
                  </a:lnTo>
                  <a:lnTo>
                    <a:pt x="38" y="31"/>
                  </a:lnTo>
                  <a:lnTo>
                    <a:pt x="0" y="30"/>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1" name="Freeform 271"/>
            <p:cNvSpPr/>
            <p:nvPr/>
          </p:nvSpPr>
          <p:spPr bwMode="auto">
            <a:xfrm>
              <a:off x="6314722" y="1696207"/>
              <a:ext cx="562698" cy="315053"/>
            </a:xfrm>
            <a:custGeom>
              <a:avLst/>
              <a:gdLst>
                <a:gd name="T0" fmla="*/ 1 w 1173"/>
                <a:gd name="T1" fmla="*/ 4 h 695"/>
                <a:gd name="T2" fmla="*/ 3 w 1173"/>
                <a:gd name="T3" fmla="*/ 5 h 695"/>
                <a:gd name="T4" fmla="*/ 7 w 1173"/>
                <a:gd name="T5" fmla="*/ 5 h 695"/>
                <a:gd name="T6" fmla="*/ 6 w 1173"/>
                <a:gd name="T7" fmla="*/ 5 h 695"/>
                <a:gd name="T8" fmla="*/ 5 w 1173"/>
                <a:gd name="T9" fmla="*/ 6 h 695"/>
                <a:gd name="T10" fmla="*/ 7 w 1173"/>
                <a:gd name="T11" fmla="*/ 6 h 695"/>
                <a:gd name="T12" fmla="*/ 11 w 1173"/>
                <a:gd name="T13" fmla="*/ 5 h 695"/>
                <a:gd name="T14" fmla="*/ 15 w 1173"/>
                <a:gd name="T15" fmla="*/ 5 h 695"/>
                <a:gd name="T16" fmla="*/ 11 w 1173"/>
                <a:gd name="T17" fmla="*/ 8 h 695"/>
                <a:gd name="T18" fmla="*/ 5 w 1173"/>
                <a:gd name="T19" fmla="*/ 7 h 695"/>
                <a:gd name="T20" fmla="*/ 5 w 1173"/>
                <a:gd name="T21" fmla="*/ 8 h 695"/>
                <a:gd name="T22" fmla="*/ 9 w 1173"/>
                <a:gd name="T23" fmla="*/ 10 h 695"/>
                <a:gd name="T24" fmla="*/ 6 w 1173"/>
                <a:gd name="T25" fmla="*/ 10 h 695"/>
                <a:gd name="T26" fmla="*/ 5 w 1173"/>
                <a:gd name="T27" fmla="*/ 11 h 695"/>
                <a:gd name="T28" fmla="*/ 7 w 1173"/>
                <a:gd name="T29" fmla="*/ 11 h 695"/>
                <a:gd name="T30" fmla="*/ 5 w 1173"/>
                <a:gd name="T31" fmla="*/ 12 h 695"/>
                <a:gd name="T32" fmla="*/ 6 w 1173"/>
                <a:gd name="T33" fmla="*/ 13 h 695"/>
                <a:gd name="T34" fmla="*/ 7 w 1173"/>
                <a:gd name="T35" fmla="*/ 14 h 695"/>
                <a:gd name="T36" fmla="*/ 5 w 1173"/>
                <a:gd name="T37" fmla="*/ 14 h 695"/>
                <a:gd name="T38" fmla="*/ 3 w 1173"/>
                <a:gd name="T39" fmla="*/ 15 h 695"/>
                <a:gd name="T40" fmla="*/ 6 w 1173"/>
                <a:gd name="T41" fmla="*/ 16 h 695"/>
                <a:gd name="T42" fmla="*/ 7 w 1173"/>
                <a:gd name="T43" fmla="*/ 15 h 695"/>
                <a:gd name="T44" fmla="*/ 9 w 1173"/>
                <a:gd name="T45" fmla="*/ 15 h 695"/>
                <a:gd name="T46" fmla="*/ 10 w 1173"/>
                <a:gd name="T47" fmla="*/ 16 h 695"/>
                <a:gd name="T48" fmla="*/ 11 w 1173"/>
                <a:gd name="T49" fmla="*/ 15 h 695"/>
                <a:gd name="T50" fmla="*/ 12 w 1173"/>
                <a:gd name="T51" fmla="*/ 14 h 695"/>
                <a:gd name="T52" fmla="*/ 14 w 1173"/>
                <a:gd name="T53" fmla="*/ 12 h 695"/>
                <a:gd name="T54" fmla="*/ 15 w 1173"/>
                <a:gd name="T55" fmla="*/ 11 h 695"/>
                <a:gd name="T56" fmla="*/ 15 w 1173"/>
                <a:gd name="T57" fmla="*/ 10 h 695"/>
                <a:gd name="T58" fmla="*/ 13 w 1173"/>
                <a:gd name="T59" fmla="*/ 10 h 695"/>
                <a:gd name="T60" fmla="*/ 13 w 1173"/>
                <a:gd name="T61" fmla="*/ 9 h 695"/>
                <a:gd name="T62" fmla="*/ 18 w 1173"/>
                <a:gd name="T63" fmla="*/ 8 h 695"/>
                <a:gd name="T64" fmla="*/ 19 w 1173"/>
                <a:gd name="T65" fmla="*/ 7 h 695"/>
                <a:gd name="T66" fmla="*/ 24 w 1173"/>
                <a:gd name="T67" fmla="*/ 4 h 695"/>
                <a:gd name="T68" fmla="*/ 20 w 1173"/>
                <a:gd name="T69" fmla="*/ 4 h 695"/>
                <a:gd name="T70" fmla="*/ 27 w 1173"/>
                <a:gd name="T71" fmla="*/ 3 h 695"/>
                <a:gd name="T72" fmla="*/ 25 w 1173"/>
                <a:gd name="T73" fmla="*/ 1 h 695"/>
                <a:gd name="T74" fmla="*/ 16 w 1173"/>
                <a:gd name="T75" fmla="*/ 0 h 695"/>
                <a:gd name="T76" fmla="*/ 15 w 1173"/>
                <a:gd name="T77" fmla="*/ 0 h 695"/>
                <a:gd name="T78" fmla="*/ 13 w 1173"/>
                <a:gd name="T79" fmla="*/ 2 h 695"/>
                <a:gd name="T80" fmla="*/ 10 w 1173"/>
                <a:gd name="T81" fmla="*/ 1 h 695"/>
                <a:gd name="T82" fmla="*/ 8 w 1173"/>
                <a:gd name="T83" fmla="*/ 1 h 695"/>
                <a:gd name="T84" fmla="*/ 9 w 1173"/>
                <a:gd name="T85" fmla="*/ 3 h 695"/>
                <a:gd name="T86" fmla="*/ 6 w 1173"/>
                <a:gd name="T87" fmla="*/ 3 h 6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3"/>
                <a:gd name="T133" fmla="*/ 0 h 695"/>
                <a:gd name="T134" fmla="*/ 1173 w 1173"/>
                <a:gd name="T135" fmla="*/ 695 h 6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3" h="695">
                  <a:moveTo>
                    <a:pt x="0" y="165"/>
                  </a:moveTo>
                  <a:lnTo>
                    <a:pt x="104" y="165"/>
                  </a:lnTo>
                  <a:lnTo>
                    <a:pt x="67" y="189"/>
                  </a:lnTo>
                  <a:lnTo>
                    <a:pt x="211" y="170"/>
                  </a:lnTo>
                  <a:lnTo>
                    <a:pt x="87" y="189"/>
                  </a:lnTo>
                  <a:lnTo>
                    <a:pt x="126" y="201"/>
                  </a:lnTo>
                  <a:lnTo>
                    <a:pt x="84" y="204"/>
                  </a:lnTo>
                  <a:lnTo>
                    <a:pt x="102" y="223"/>
                  </a:lnTo>
                  <a:lnTo>
                    <a:pt x="287" y="195"/>
                  </a:lnTo>
                  <a:lnTo>
                    <a:pt x="104" y="238"/>
                  </a:lnTo>
                  <a:lnTo>
                    <a:pt x="183" y="272"/>
                  </a:lnTo>
                  <a:lnTo>
                    <a:pt x="255" y="222"/>
                  </a:lnTo>
                  <a:lnTo>
                    <a:pt x="379" y="214"/>
                  </a:lnTo>
                  <a:lnTo>
                    <a:pt x="249" y="232"/>
                  </a:lnTo>
                  <a:lnTo>
                    <a:pt x="219" y="272"/>
                  </a:lnTo>
                  <a:lnTo>
                    <a:pt x="294" y="276"/>
                  </a:lnTo>
                  <a:lnTo>
                    <a:pt x="379" y="237"/>
                  </a:lnTo>
                  <a:lnTo>
                    <a:pt x="322" y="273"/>
                  </a:lnTo>
                  <a:lnTo>
                    <a:pt x="379" y="273"/>
                  </a:lnTo>
                  <a:lnTo>
                    <a:pt x="467" y="246"/>
                  </a:lnTo>
                  <a:lnTo>
                    <a:pt x="456" y="205"/>
                  </a:lnTo>
                  <a:lnTo>
                    <a:pt x="551" y="176"/>
                  </a:lnTo>
                  <a:lnTo>
                    <a:pt x="481" y="241"/>
                  </a:lnTo>
                  <a:lnTo>
                    <a:pt x="631" y="228"/>
                  </a:lnTo>
                  <a:lnTo>
                    <a:pt x="328" y="293"/>
                  </a:lnTo>
                  <a:lnTo>
                    <a:pt x="396" y="360"/>
                  </a:lnTo>
                  <a:lnTo>
                    <a:pt x="458" y="360"/>
                  </a:lnTo>
                  <a:lnTo>
                    <a:pt x="427" y="373"/>
                  </a:lnTo>
                  <a:lnTo>
                    <a:pt x="307" y="304"/>
                  </a:lnTo>
                  <a:lnTo>
                    <a:pt x="209" y="293"/>
                  </a:lnTo>
                  <a:lnTo>
                    <a:pt x="207" y="322"/>
                  </a:lnTo>
                  <a:lnTo>
                    <a:pt x="253" y="337"/>
                  </a:lnTo>
                  <a:lnTo>
                    <a:pt x="208" y="346"/>
                  </a:lnTo>
                  <a:lnTo>
                    <a:pt x="328" y="423"/>
                  </a:lnTo>
                  <a:lnTo>
                    <a:pt x="279" y="426"/>
                  </a:lnTo>
                  <a:lnTo>
                    <a:pt x="399" y="431"/>
                  </a:lnTo>
                  <a:lnTo>
                    <a:pt x="332" y="448"/>
                  </a:lnTo>
                  <a:lnTo>
                    <a:pt x="368" y="473"/>
                  </a:lnTo>
                  <a:lnTo>
                    <a:pt x="260" y="434"/>
                  </a:lnTo>
                  <a:lnTo>
                    <a:pt x="198" y="450"/>
                  </a:lnTo>
                  <a:lnTo>
                    <a:pt x="172" y="512"/>
                  </a:lnTo>
                  <a:lnTo>
                    <a:pt x="235" y="491"/>
                  </a:lnTo>
                  <a:lnTo>
                    <a:pt x="222" y="514"/>
                  </a:lnTo>
                  <a:lnTo>
                    <a:pt x="245" y="514"/>
                  </a:lnTo>
                  <a:lnTo>
                    <a:pt x="283" y="466"/>
                  </a:lnTo>
                  <a:lnTo>
                    <a:pt x="269" y="506"/>
                  </a:lnTo>
                  <a:lnTo>
                    <a:pt x="304" y="511"/>
                  </a:lnTo>
                  <a:lnTo>
                    <a:pt x="239" y="530"/>
                  </a:lnTo>
                  <a:lnTo>
                    <a:pt x="279" y="531"/>
                  </a:lnTo>
                  <a:lnTo>
                    <a:pt x="245" y="542"/>
                  </a:lnTo>
                  <a:lnTo>
                    <a:pt x="273" y="568"/>
                  </a:lnTo>
                  <a:lnTo>
                    <a:pt x="322" y="568"/>
                  </a:lnTo>
                  <a:lnTo>
                    <a:pt x="368" y="521"/>
                  </a:lnTo>
                  <a:lnTo>
                    <a:pt x="287" y="590"/>
                  </a:lnTo>
                  <a:lnTo>
                    <a:pt x="208" y="535"/>
                  </a:lnTo>
                  <a:lnTo>
                    <a:pt x="143" y="545"/>
                  </a:lnTo>
                  <a:lnTo>
                    <a:pt x="199" y="602"/>
                  </a:lnTo>
                  <a:lnTo>
                    <a:pt x="102" y="632"/>
                  </a:lnTo>
                  <a:lnTo>
                    <a:pt x="112" y="673"/>
                  </a:lnTo>
                  <a:lnTo>
                    <a:pt x="129" y="637"/>
                  </a:lnTo>
                  <a:lnTo>
                    <a:pt x="134" y="673"/>
                  </a:lnTo>
                  <a:lnTo>
                    <a:pt x="200" y="656"/>
                  </a:lnTo>
                  <a:lnTo>
                    <a:pt x="249" y="690"/>
                  </a:lnTo>
                  <a:lnTo>
                    <a:pt x="284" y="687"/>
                  </a:lnTo>
                  <a:lnTo>
                    <a:pt x="259" y="660"/>
                  </a:lnTo>
                  <a:lnTo>
                    <a:pt x="328" y="668"/>
                  </a:lnTo>
                  <a:lnTo>
                    <a:pt x="322" y="642"/>
                  </a:lnTo>
                  <a:lnTo>
                    <a:pt x="352" y="673"/>
                  </a:lnTo>
                  <a:lnTo>
                    <a:pt x="371" y="667"/>
                  </a:lnTo>
                  <a:lnTo>
                    <a:pt x="360" y="648"/>
                  </a:lnTo>
                  <a:lnTo>
                    <a:pt x="417" y="667"/>
                  </a:lnTo>
                  <a:lnTo>
                    <a:pt x="418" y="695"/>
                  </a:lnTo>
                  <a:lnTo>
                    <a:pt x="517" y="667"/>
                  </a:lnTo>
                  <a:lnTo>
                    <a:pt x="536" y="627"/>
                  </a:lnTo>
                  <a:lnTo>
                    <a:pt x="489" y="637"/>
                  </a:lnTo>
                  <a:lnTo>
                    <a:pt x="489" y="598"/>
                  </a:lnTo>
                  <a:lnTo>
                    <a:pt x="379" y="596"/>
                  </a:lnTo>
                  <a:lnTo>
                    <a:pt x="526" y="588"/>
                  </a:lnTo>
                  <a:lnTo>
                    <a:pt x="549" y="560"/>
                  </a:lnTo>
                  <a:lnTo>
                    <a:pt x="526" y="526"/>
                  </a:lnTo>
                  <a:lnTo>
                    <a:pt x="610" y="530"/>
                  </a:lnTo>
                  <a:lnTo>
                    <a:pt x="628" y="514"/>
                  </a:lnTo>
                  <a:lnTo>
                    <a:pt x="571" y="506"/>
                  </a:lnTo>
                  <a:lnTo>
                    <a:pt x="647" y="500"/>
                  </a:lnTo>
                  <a:lnTo>
                    <a:pt x="597" y="477"/>
                  </a:lnTo>
                  <a:lnTo>
                    <a:pt x="656" y="462"/>
                  </a:lnTo>
                  <a:lnTo>
                    <a:pt x="653" y="444"/>
                  </a:lnTo>
                  <a:lnTo>
                    <a:pt x="543" y="434"/>
                  </a:lnTo>
                  <a:lnTo>
                    <a:pt x="605" y="418"/>
                  </a:lnTo>
                  <a:lnTo>
                    <a:pt x="541" y="414"/>
                  </a:lnTo>
                  <a:lnTo>
                    <a:pt x="656" y="426"/>
                  </a:lnTo>
                  <a:lnTo>
                    <a:pt x="660" y="407"/>
                  </a:lnTo>
                  <a:lnTo>
                    <a:pt x="541" y="400"/>
                  </a:lnTo>
                  <a:lnTo>
                    <a:pt x="700" y="373"/>
                  </a:lnTo>
                  <a:lnTo>
                    <a:pt x="654" y="349"/>
                  </a:lnTo>
                  <a:lnTo>
                    <a:pt x="774" y="360"/>
                  </a:lnTo>
                  <a:lnTo>
                    <a:pt x="808" y="322"/>
                  </a:lnTo>
                  <a:lnTo>
                    <a:pt x="751" y="319"/>
                  </a:lnTo>
                  <a:lnTo>
                    <a:pt x="825" y="316"/>
                  </a:lnTo>
                  <a:lnTo>
                    <a:pt x="817" y="287"/>
                  </a:lnTo>
                  <a:lnTo>
                    <a:pt x="853" y="293"/>
                  </a:lnTo>
                  <a:lnTo>
                    <a:pt x="1050" y="178"/>
                  </a:lnTo>
                  <a:lnTo>
                    <a:pt x="833" y="220"/>
                  </a:lnTo>
                  <a:lnTo>
                    <a:pt x="952" y="170"/>
                  </a:lnTo>
                  <a:lnTo>
                    <a:pt x="879" y="176"/>
                  </a:lnTo>
                  <a:lnTo>
                    <a:pt x="863" y="153"/>
                  </a:lnTo>
                  <a:lnTo>
                    <a:pt x="998" y="165"/>
                  </a:lnTo>
                  <a:lnTo>
                    <a:pt x="1173" y="107"/>
                  </a:lnTo>
                  <a:lnTo>
                    <a:pt x="1171" y="78"/>
                  </a:lnTo>
                  <a:lnTo>
                    <a:pt x="1099" y="78"/>
                  </a:lnTo>
                  <a:lnTo>
                    <a:pt x="1082" y="28"/>
                  </a:lnTo>
                  <a:lnTo>
                    <a:pt x="879" y="51"/>
                  </a:lnTo>
                  <a:lnTo>
                    <a:pt x="964" y="19"/>
                  </a:lnTo>
                  <a:lnTo>
                    <a:pt x="699" y="0"/>
                  </a:lnTo>
                  <a:lnTo>
                    <a:pt x="677" y="24"/>
                  </a:lnTo>
                  <a:lnTo>
                    <a:pt x="698" y="36"/>
                  </a:lnTo>
                  <a:lnTo>
                    <a:pt x="647" y="13"/>
                  </a:lnTo>
                  <a:lnTo>
                    <a:pt x="528" y="15"/>
                  </a:lnTo>
                  <a:lnTo>
                    <a:pt x="613" y="62"/>
                  </a:lnTo>
                  <a:lnTo>
                    <a:pt x="582" y="78"/>
                  </a:lnTo>
                  <a:lnTo>
                    <a:pt x="541" y="27"/>
                  </a:lnTo>
                  <a:lnTo>
                    <a:pt x="430" y="23"/>
                  </a:lnTo>
                  <a:lnTo>
                    <a:pt x="451" y="44"/>
                  </a:lnTo>
                  <a:lnTo>
                    <a:pt x="369" y="36"/>
                  </a:lnTo>
                  <a:lnTo>
                    <a:pt x="411" y="70"/>
                  </a:lnTo>
                  <a:lnTo>
                    <a:pt x="343" y="50"/>
                  </a:lnTo>
                  <a:lnTo>
                    <a:pt x="366" y="70"/>
                  </a:lnTo>
                  <a:lnTo>
                    <a:pt x="326" y="78"/>
                  </a:lnTo>
                  <a:lnTo>
                    <a:pt x="411" y="123"/>
                  </a:lnTo>
                  <a:lnTo>
                    <a:pt x="227" y="72"/>
                  </a:lnTo>
                  <a:lnTo>
                    <a:pt x="182" y="108"/>
                  </a:lnTo>
                  <a:lnTo>
                    <a:pt x="254" y="126"/>
                  </a:lnTo>
                  <a:lnTo>
                    <a:pt x="134" y="112"/>
                  </a:lnTo>
                  <a:lnTo>
                    <a:pt x="0" y="165"/>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2" name="Freeform 272"/>
            <p:cNvSpPr/>
            <p:nvPr/>
          </p:nvSpPr>
          <p:spPr bwMode="auto">
            <a:xfrm>
              <a:off x="6350102" y="2103549"/>
              <a:ext cx="525634" cy="408933"/>
            </a:xfrm>
            <a:custGeom>
              <a:avLst/>
              <a:gdLst>
                <a:gd name="T0" fmla="*/ 0 w 1094"/>
                <a:gd name="T1" fmla="*/ 2 h 902"/>
                <a:gd name="T2" fmla="*/ 3 w 1094"/>
                <a:gd name="T3" fmla="*/ 0 h 902"/>
                <a:gd name="T4" fmla="*/ 3 w 1094"/>
                <a:gd name="T5" fmla="*/ 2 h 902"/>
                <a:gd name="T6" fmla="*/ 4 w 1094"/>
                <a:gd name="T7" fmla="*/ 5 h 902"/>
                <a:gd name="T8" fmla="*/ 5 w 1094"/>
                <a:gd name="T9" fmla="*/ 5 h 902"/>
                <a:gd name="T10" fmla="*/ 4 w 1094"/>
                <a:gd name="T11" fmla="*/ 4 h 902"/>
                <a:gd name="T12" fmla="*/ 4 w 1094"/>
                <a:gd name="T13" fmla="*/ 2 h 902"/>
                <a:gd name="T14" fmla="*/ 4 w 1094"/>
                <a:gd name="T15" fmla="*/ 1 h 902"/>
                <a:gd name="T16" fmla="*/ 4 w 1094"/>
                <a:gd name="T17" fmla="*/ 1 h 902"/>
                <a:gd name="T18" fmla="*/ 7 w 1094"/>
                <a:gd name="T19" fmla="*/ 0 h 902"/>
                <a:gd name="T20" fmla="*/ 8 w 1094"/>
                <a:gd name="T21" fmla="*/ 1 h 902"/>
                <a:gd name="T22" fmla="*/ 8 w 1094"/>
                <a:gd name="T23" fmla="*/ 4 h 902"/>
                <a:gd name="T24" fmla="*/ 10 w 1094"/>
                <a:gd name="T25" fmla="*/ 3 h 902"/>
                <a:gd name="T26" fmla="*/ 13 w 1094"/>
                <a:gd name="T27" fmla="*/ 3 h 902"/>
                <a:gd name="T28" fmla="*/ 13 w 1094"/>
                <a:gd name="T29" fmla="*/ 4 h 902"/>
                <a:gd name="T30" fmla="*/ 14 w 1094"/>
                <a:gd name="T31" fmla="*/ 5 h 902"/>
                <a:gd name="T32" fmla="*/ 15 w 1094"/>
                <a:gd name="T33" fmla="*/ 4 h 902"/>
                <a:gd name="T34" fmla="*/ 17 w 1094"/>
                <a:gd name="T35" fmla="*/ 5 h 902"/>
                <a:gd name="T36" fmla="*/ 17 w 1094"/>
                <a:gd name="T37" fmla="*/ 5 h 902"/>
                <a:gd name="T38" fmla="*/ 18 w 1094"/>
                <a:gd name="T39" fmla="*/ 6 h 902"/>
                <a:gd name="T40" fmla="*/ 19 w 1094"/>
                <a:gd name="T41" fmla="*/ 6 h 902"/>
                <a:gd name="T42" fmla="*/ 19 w 1094"/>
                <a:gd name="T43" fmla="*/ 7 h 902"/>
                <a:gd name="T44" fmla="*/ 19 w 1094"/>
                <a:gd name="T45" fmla="*/ 7 h 902"/>
                <a:gd name="T46" fmla="*/ 19 w 1094"/>
                <a:gd name="T47" fmla="*/ 8 h 902"/>
                <a:gd name="T48" fmla="*/ 19 w 1094"/>
                <a:gd name="T49" fmla="*/ 9 h 902"/>
                <a:gd name="T50" fmla="*/ 19 w 1094"/>
                <a:gd name="T51" fmla="*/ 10 h 902"/>
                <a:gd name="T52" fmla="*/ 23 w 1094"/>
                <a:gd name="T53" fmla="*/ 11 h 902"/>
                <a:gd name="T54" fmla="*/ 24 w 1094"/>
                <a:gd name="T55" fmla="*/ 12 h 902"/>
                <a:gd name="T56" fmla="*/ 25 w 1094"/>
                <a:gd name="T57" fmla="*/ 13 h 902"/>
                <a:gd name="T58" fmla="*/ 25 w 1094"/>
                <a:gd name="T59" fmla="*/ 14 h 902"/>
                <a:gd name="T60" fmla="*/ 25 w 1094"/>
                <a:gd name="T61" fmla="*/ 15 h 902"/>
                <a:gd name="T62" fmla="*/ 23 w 1094"/>
                <a:gd name="T63" fmla="*/ 16 h 902"/>
                <a:gd name="T64" fmla="*/ 19 w 1094"/>
                <a:gd name="T65" fmla="*/ 14 h 902"/>
                <a:gd name="T66" fmla="*/ 20 w 1094"/>
                <a:gd name="T67" fmla="*/ 15 h 902"/>
                <a:gd name="T68" fmla="*/ 21 w 1094"/>
                <a:gd name="T69" fmla="*/ 16 h 902"/>
                <a:gd name="T70" fmla="*/ 22 w 1094"/>
                <a:gd name="T71" fmla="*/ 17 h 902"/>
                <a:gd name="T72" fmla="*/ 23 w 1094"/>
                <a:gd name="T73" fmla="*/ 20 h 902"/>
                <a:gd name="T74" fmla="*/ 21 w 1094"/>
                <a:gd name="T75" fmla="*/ 21 h 902"/>
                <a:gd name="T76" fmla="*/ 16 w 1094"/>
                <a:gd name="T77" fmla="*/ 18 h 902"/>
                <a:gd name="T78" fmla="*/ 15 w 1094"/>
                <a:gd name="T79" fmla="*/ 18 h 902"/>
                <a:gd name="T80" fmla="*/ 14 w 1094"/>
                <a:gd name="T81" fmla="*/ 16 h 902"/>
                <a:gd name="T82" fmla="*/ 13 w 1094"/>
                <a:gd name="T83" fmla="*/ 17 h 902"/>
                <a:gd name="T84" fmla="*/ 11 w 1094"/>
                <a:gd name="T85" fmla="*/ 17 h 902"/>
                <a:gd name="T86" fmla="*/ 15 w 1094"/>
                <a:gd name="T87" fmla="*/ 15 h 902"/>
                <a:gd name="T88" fmla="*/ 16 w 1094"/>
                <a:gd name="T89" fmla="*/ 12 h 902"/>
                <a:gd name="T90" fmla="*/ 13 w 1094"/>
                <a:gd name="T91" fmla="*/ 9 h 902"/>
                <a:gd name="T92" fmla="*/ 12 w 1094"/>
                <a:gd name="T93" fmla="*/ 10 h 902"/>
                <a:gd name="T94" fmla="*/ 13 w 1094"/>
                <a:gd name="T95" fmla="*/ 9 h 902"/>
                <a:gd name="T96" fmla="*/ 11 w 1094"/>
                <a:gd name="T97" fmla="*/ 7 h 902"/>
                <a:gd name="T98" fmla="*/ 10 w 1094"/>
                <a:gd name="T99" fmla="*/ 7 h 902"/>
                <a:gd name="T100" fmla="*/ 8 w 1094"/>
                <a:gd name="T101" fmla="*/ 8 h 902"/>
                <a:gd name="T102" fmla="*/ 1 w 1094"/>
                <a:gd name="T103" fmla="*/ 5 h 902"/>
                <a:gd name="T104" fmla="*/ 0 w 1094"/>
                <a:gd name="T105" fmla="*/ 5 h 9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4"/>
                <a:gd name="T160" fmla="*/ 0 h 902"/>
                <a:gd name="T161" fmla="*/ 1094 w 1094"/>
                <a:gd name="T162" fmla="*/ 902 h 9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4" h="902">
                  <a:moveTo>
                    <a:pt x="0" y="202"/>
                  </a:moveTo>
                  <a:lnTo>
                    <a:pt x="9" y="103"/>
                  </a:lnTo>
                  <a:lnTo>
                    <a:pt x="54" y="31"/>
                  </a:lnTo>
                  <a:lnTo>
                    <a:pt x="130" y="0"/>
                  </a:lnTo>
                  <a:lnTo>
                    <a:pt x="191" y="14"/>
                  </a:lnTo>
                  <a:lnTo>
                    <a:pt x="125" y="103"/>
                  </a:lnTo>
                  <a:lnTo>
                    <a:pt x="144" y="158"/>
                  </a:lnTo>
                  <a:lnTo>
                    <a:pt x="191" y="212"/>
                  </a:lnTo>
                  <a:lnTo>
                    <a:pt x="130" y="231"/>
                  </a:lnTo>
                  <a:lnTo>
                    <a:pt x="195" y="230"/>
                  </a:lnTo>
                  <a:lnTo>
                    <a:pt x="204" y="184"/>
                  </a:lnTo>
                  <a:lnTo>
                    <a:pt x="155" y="156"/>
                  </a:lnTo>
                  <a:lnTo>
                    <a:pt x="195" y="123"/>
                  </a:lnTo>
                  <a:lnTo>
                    <a:pt x="166" y="78"/>
                  </a:lnTo>
                  <a:lnTo>
                    <a:pt x="229" y="89"/>
                  </a:lnTo>
                  <a:lnTo>
                    <a:pt x="170" y="68"/>
                  </a:lnTo>
                  <a:lnTo>
                    <a:pt x="236" y="73"/>
                  </a:lnTo>
                  <a:lnTo>
                    <a:pt x="190" y="42"/>
                  </a:lnTo>
                  <a:lnTo>
                    <a:pt x="242" y="43"/>
                  </a:lnTo>
                  <a:lnTo>
                    <a:pt x="279" y="14"/>
                  </a:lnTo>
                  <a:lnTo>
                    <a:pt x="324" y="11"/>
                  </a:lnTo>
                  <a:lnTo>
                    <a:pt x="326" y="51"/>
                  </a:lnTo>
                  <a:lnTo>
                    <a:pt x="358" y="68"/>
                  </a:lnTo>
                  <a:lnTo>
                    <a:pt x="348" y="158"/>
                  </a:lnTo>
                  <a:lnTo>
                    <a:pt x="392" y="115"/>
                  </a:lnTo>
                  <a:lnTo>
                    <a:pt x="414" y="134"/>
                  </a:lnTo>
                  <a:lnTo>
                    <a:pt x="476" y="91"/>
                  </a:lnTo>
                  <a:lnTo>
                    <a:pt x="564" y="115"/>
                  </a:lnTo>
                  <a:lnTo>
                    <a:pt x="603" y="158"/>
                  </a:lnTo>
                  <a:lnTo>
                    <a:pt x="575" y="184"/>
                  </a:lnTo>
                  <a:lnTo>
                    <a:pt x="630" y="173"/>
                  </a:lnTo>
                  <a:lnTo>
                    <a:pt x="614" y="199"/>
                  </a:lnTo>
                  <a:lnTo>
                    <a:pt x="646" y="212"/>
                  </a:lnTo>
                  <a:lnTo>
                    <a:pt x="671" y="180"/>
                  </a:lnTo>
                  <a:lnTo>
                    <a:pt x="711" y="196"/>
                  </a:lnTo>
                  <a:lnTo>
                    <a:pt x="724" y="222"/>
                  </a:lnTo>
                  <a:lnTo>
                    <a:pt x="690" y="230"/>
                  </a:lnTo>
                  <a:lnTo>
                    <a:pt x="742" y="230"/>
                  </a:lnTo>
                  <a:lnTo>
                    <a:pt x="733" y="265"/>
                  </a:lnTo>
                  <a:lnTo>
                    <a:pt x="772" y="246"/>
                  </a:lnTo>
                  <a:lnTo>
                    <a:pt x="748" y="276"/>
                  </a:lnTo>
                  <a:lnTo>
                    <a:pt x="826" y="268"/>
                  </a:lnTo>
                  <a:lnTo>
                    <a:pt x="782" y="299"/>
                  </a:lnTo>
                  <a:lnTo>
                    <a:pt x="820" y="299"/>
                  </a:lnTo>
                  <a:lnTo>
                    <a:pt x="804" y="321"/>
                  </a:lnTo>
                  <a:lnTo>
                    <a:pt x="838" y="291"/>
                  </a:lnTo>
                  <a:lnTo>
                    <a:pt x="874" y="322"/>
                  </a:lnTo>
                  <a:lnTo>
                    <a:pt x="810" y="348"/>
                  </a:lnTo>
                  <a:lnTo>
                    <a:pt x="900" y="371"/>
                  </a:lnTo>
                  <a:lnTo>
                    <a:pt x="825" y="379"/>
                  </a:lnTo>
                  <a:lnTo>
                    <a:pt x="853" y="391"/>
                  </a:lnTo>
                  <a:lnTo>
                    <a:pt x="829" y="419"/>
                  </a:lnTo>
                  <a:lnTo>
                    <a:pt x="921" y="473"/>
                  </a:lnTo>
                  <a:lnTo>
                    <a:pt x="968" y="464"/>
                  </a:lnTo>
                  <a:lnTo>
                    <a:pt x="986" y="529"/>
                  </a:lnTo>
                  <a:lnTo>
                    <a:pt x="1031" y="523"/>
                  </a:lnTo>
                  <a:lnTo>
                    <a:pt x="1029" y="551"/>
                  </a:lnTo>
                  <a:lnTo>
                    <a:pt x="1094" y="565"/>
                  </a:lnTo>
                  <a:lnTo>
                    <a:pt x="1086" y="599"/>
                  </a:lnTo>
                  <a:lnTo>
                    <a:pt x="1053" y="594"/>
                  </a:lnTo>
                  <a:lnTo>
                    <a:pt x="1068" y="614"/>
                  </a:lnTo>
                  <a:lnTo>
                    <a:pt x="1052" y="647"/>
                  </a:lnTo>
                  <a:lnTo>
                    <a:pt x="1020" y="632"/>
                  </a:lnTo>
                  <a:lnTo>
                    <a:pt x="1013" y="697"/>
                  </a:lnTo>
                  <a:lnTo>
                    <a:pt x="888" y="578"/>
                  </a:lnTo>
                  <a:lnTo>
                    <a:pt x="842" y="588"/>
                  </a:lnTo>
                  <a:lnTo>
                    <a:pt x="874" y="618"/>
                  </a:lnTo>
                  <a:lnTo>
                    <a:pt x="849" y="647"/>
                  </a:lnTo>
                  <a:lnTo>
                    <a:pt x="868" y="645"/>
                  </a:lnTo>
                  <a:lnTo>
                    <a:pt x="895" y="703"/>
                  </a:lnTo>
                  <a:lnTo>
                    <a:pt x="956" y="717"/>
                  </a:lnTo>
                  <a:lnTo>
                    <a:pt x="950" y="751"/>
                  </a:lnTo>
                  <a:lnTo>
                    <a:pt x="983" y="778"/>
                  </a:lnTo>
                  <a:lnTo>
                    <a:pt x="969" y="858"/>
                  </a:lnTo>
                  <a:lnTo>
                    <a:pt x="810" y="775"/>
                  </a:lnTo>
                  <a:lnTo>
                    <a:pt x="916" y="902"/>
                  </a:lnTo>
                  <a:lnTo>
                    <a:pt x="719" y="832"/>
                  </a:lnTo>
                  <a:lnTo>
                    <a:pt x="691" y="789"/>
                  </a:lnTo>
                  <a:lnTo>
                    <a:pt x="718" y="785"/>
                  </a:lnTo>
                  <a:lnTo>
                    <a:pt x="654" y="762"/>
                  </a:lnTo>
                  <a:lnTo>
                    <a:pt x="635" y="713"/>
                  </a:lnTo>
                  <a:lnTo>
                    <a:pt x="584" y="697"/>
                  </a:lnTo>
                  <a:lnTo>
                    <a:pt x="581" y="729"/>
                  </a:lnTo>
                  <a:lnTo>
                    <a:pt x="553" y="713"/>
                  </a:lnTo>
                  <a:lnTo>
                    <a:pt x="512" y="744"/>
                  </a:lnTo>
                  <a:lnTo>
                    <a:pt x="457" y="713"/>
                  </a:lnTo>
                  <a:lnTo>
                    <a:pt x="483" y="657"/>
                  </a:lnTo>
                  <a:lnTo>
                    <a:pt x="630" y="657"/>
                  </a:lnTo>
                  <a:lnTo>
                    <a:pt x="594" y="602"/>
                  </a:lnTo>
                  <a:lnTo>
                    <a:pt x="677" y="523"/>
                  </a:lnTo>
                  <a:lnTo>
                    <a:pt x="619" y="417"/>
                  </a:lnTo>
                  <a:lnTo>
                    <a:pt x="578" y="407"/>
                  </a:lnTo>
                  <a:lnTo>
                    <a:pt x="602" y="391"/>
                  </a:lnTo>
                  <a:lnTo>
                    <a:pt x="513" y="418"/>
                  </a:lnTo>
                  <a:lnTo>
                    <a:pt x="512" y="388"/>
                  </a:lnTo>
                  <a:lnTo>
                    <a:pt x="544" y="371"/>
                  </a:lnTo>
                  <a:lnTo>
                    <a:pt x="477" y="329"/>
                  </a:lnTo>
                  <a:lnTo>
                    <a:pt x="476" y="298"/>
                  </a:lnTo>
                  <a:lnTo>
                    <a:pt x="412" y="280"/>
                  </a:lnTo>
                  <a:lnTo>
                    <a:pt x="428" y="325"/>
                  </a:lnTo>
                  <a:lnTo>
                    <a:pt x="321" y="308"/>
                  </a:lnTo>
                  <a:lnTo>
                    <a:pt x="350" y="334"/>
                  </a:lnTo>
                  <a:lnTo>
                    <a:pt x="71" y="289"/>
                  </a:lnTo>
                  <a:lnTo>
                    <a:pt x="22" y="230"/>
                  </a:lnTo>
                  <a:lnTo>
                    <a:pt x="111" y="233"/>
                  </a:lnTo>
                  <a:lnTo>
                    <a:pt x="0" y="202"/>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3" name="Freeform 273"/>
            <p:cNvSpPr/>
            <p:nvPr/>
          </p:nvSpPr>
          <p:spPr bwMode="auto">
            <a:xfrm>
              <a:off x="6404013" y="2385187"/>
              <a:ext cx="121300" cy="89106"/>
            </a:xfrm>
            <a:custGeom>
              <a:avLst/>
              <a:gdLst>
                <a:gd name="T0" fmla="*/ 0 w 254"/>
                <a:gd name="T1" fmla="*/ 4 h 197"/>
                <a:gd name="T2" fmla="*/ 1 w 254"/>
                <a:gd name="T3" fmla="*/ 3 h 197"/>
                <a:gd name="T4" fmla="*/ 1 w 254"/>
                <a:gd name="T5" fmla="*/ 0 h 197"/>
                <a:gd name="T6" fmla="*/ 2 w 254"/>
                <a:gd name="T7" fmla="*/ 1 h 197"/>
                <a:gd name="T8" fmla="*/ 3 w 254"/>
                <a:gd name="T9" fmla="*/ 1 h 197"/>
                <a:gd name="T10" fmla="*/ 6 w 254"/>
                <a:gd name="T11" fmla="*/ 3 h 197"/>
                <a:gd name="T12" fmla="*/ 5 w 254"/>
                <a:gd name="T13" fmla="*/ 4 h 197"/>
                <a:gd name="T14" fmla="*/ 3 w 254"/>
                <a:gd name="T15" fmla="*/ 3 h 197"/>
                <a:gd name="T16" fmla="*/ 2 w 254"/>
                <a:gd name="T17" fmla="*/ 5 h 197"/>
                <a:gd name="T18" fmla="*/ 1 w 254"/>
                <a:gd name="T19" fmla="*/ 3 h 197"/>
                <a:gd name="T20" fmla="*/ 0 w 254"/>
                <a:gd name="T21" fmla="*/ 4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4"/>
                <a:gd name="T34" fmla="*/ 0 h 197"/>
                <a:gd name="T35" fmla="*/ 254 w 254"/>
                <a:gd name="T36" fmla="*/ 197 h 1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 h="197">
                  <a:moveTo>
                    <a:pt x="0" y="161"/>
                  </a:moveTo>
                  <a:lnTo>
                    <a:pt x="36" y="123"/>
                  </a:lnTo>
                  <a:lnTo>
                    <a:pt x="59" y="0"/>
                  </a:lnTo>
                  <a:lnTo>
                    <a:pt x="80" y="45"/>
                  </a:lnTo>
                  <a:lnTo>
                    <a:pt x="140" y="55"/>
                  </a:lnTo>
                  <a:lnTo>
                    <a:pt x="254" y="145"/>
                  </a:lnTo>
                  <a:lnTo>
                    <a:pt x="239" y="176"/>
                  </a:lnTo>
                  <a:lnTo>
                    <a:pt x="136" y="134"/>
                  </a:lnTo>
                  <a:lnTo>
                    <a:pt x="73" y="197"/>
                  </a:lnTo>
                  <a:lnTo>
                    <a:pt x="57" y="145"/>
                  </a:lnTo>
                  <a:lnTo>
                    <a:pt x="0" y="161"/>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4" name="Freeform 274"/>
            <p:cNvSpPr/>
            <p:nvPr/>
          </p:nvSpPr>
          <p:spPr bwMode="auto">
            <a:xfrm>
              <a:off x="6914484" y="2805258"/>
              <a:ext cx="121300" cy="132068"/>
            </a:xfrm>
            <a:custGeom>
              <a:avLst/>
              <a:gdLst>
                <a:gd name="T0" fmla="*/ 0 w 255"/>
                <a:gd name="T1" fmla="*/ 6 h 286"/>
                <a:gd name="T2" fmla="*/ 2 w 255"/>
                <a:gd name="T3" fmla="*/ 0 h 286"/>
                <a:gd name="T4" fmla="*/ 3 w 255"/>
                <a:gd name="T5" fmla="*/ 0 h 286"/>
                <a:gd name="T6" fmla="*/ 2 w 255"/>
                <a:gd name="T7" fmla="*/ 3 h 286"/>
                <a:gd name="T8" fmla="*/ 3 w 255"/>
                <a:gd name="T9" fmla="*/ 2 h 286"/>
                <a:gd name="T10" fmla="*/ 3 w 255"/>
                <a:gd name="T11" fmla="*/ 3 h 286"/>
                <a:gd name="T12" fmla="*/ 5 w 255"/>
                <a:gd name="T13" fmla="*/ 3 h 286"/>
                <a:gd name="T14" fmla="*/ 5 w 255"/>
                <a:gd name="T15" fmla="*/ 4 h 286"/>
                <a:gd name="T16" fmla="*/ 5 w 255"/>
                <a:gd name="T17" fmla="*/ 4 h 286"/>
                <a:gd name="T18" fmla="*/ 5 w 255"/>
                <a:gd name="T19" fmla="*/ 6 h 286"/>
                <a:gd name="T20" fmla="*/ 6 w 255"/>
                <a:gd name="T21" fmla="*/ 5 h 286"/>
                <a:gd name="T22" fmla="*/ 6 w 255"/>
                <a:gd name="T23" fmla="*/ 6 h 286"/>
                <a:gd name="T24" fmla="*/ 5 w 255"/>
                <a:gd name="T25" fmla="*/ 7 h 286"/>
                <a:gd name="T26" fmla="*/ 5 w 255"/>
                <a:gd name="T27" fmla="*/ 6 h 286"/>
                <a:gd name="T28" fmla="*/ 5 w 255"/>
                <a:gd name="T29" fmla="*/ 7 h 286"/>
                <a:gd name="T30" fmla="*/ 5 w 255"/>
                <a:gd name="T31" fmla="*/ 5 h 286"/>
                <a:gd name="T32" fmla="*/ 3 w 255"/>
                <a:gd name="T33" fmla="*/ 7 h 286"/>
                <a:gd name="T34" fmla="*/ 4 w 255"/>
                <a:gd name="T35" fmla="*/ 6 h 286"/>
                <a:gd name="T36" fmla="*/ 3 w 255"/>
                <a:gd name="T37" fmla="*/ 6 h 286"/>
                <a:gd name="T38" fmla="*/ 3 w 255"/>
                <a:gd name="T39" fmla="*/ 5 h 286"/>
                <a:gd name="T40" fmla="*/ 0 w 255"/>
                <a:gd name="T41" fmla="*/ 6 h 2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286"/>
                <a:gd name="T65" fmla="*/ 255 w 255"/>
                <a:gd name="T66" fmla="*/ 286 h 2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286">
                  <a:moveTo>
                    <a:pt x="0" y="223"/>
                  </a:moveTo>
                  <a:lnTo>
                    <a:pt x="106" y="15"/>
                  </a:lnTo>
                  <a:lnTo>
                    <a:pt x="146" y="0"/>
                  </a:lnTo>
                  <a:lnTo>
                    <a:pt x="97" y="112"/>
                  </a:lnTo>
                  <a:lnTo>
                    <a:pt x="130" y="87"/>
                  </a:lnTo>
                  <a:lnTo>
                    <a:pt x="152" y="135"/>
                  </a:lnTo>
                  <a:lnTo>
                    <a:pt x="219" y="135"/>
                  </a:lnTo>
                  <a:lnTo>
                    <a:pt x="205" y="177"/>
                  </a:lnTo>
                  <a:lnTo>
                    <a:pt x="240" y="173"/>
                  </a:lnTo>
                  <a:lnTo>
                    <a:pt x="214" y="219"/>
                  </a:lnTo>
                  <a:lnTo>
                    <a:pt x="248" y="194"/>
                  </a:lnTo>
                  <a:lnTo>
                    <a:pt x="255" y="237"/>
                  </a:lnTo>
                  <a:lnTo>
                    <a:pt x="222" y="286"/>
                  </a:lnTo>
                  <a:lnTo>
                    <a:pt x="219" y="250"/>
                  </a:lnTo>
                  <a:lnTo>
                    <a:pt x="204" y="269"/>
                  </a:lnTo>
                  <a:lnTo>
                    <a:pt x="204" y="214"/>
                  </a:lnTo>
                  <a:lnTo>
                    <a:pt x="140" y="269"/>
                  </a:lnTo>
                  <a:lnTo>
                    <a:pt x="178" y="233"/>
                  </a:lnTo>
                  <a:lnTo>
                    <a:pt x="123" y="237"/>
                  </a:lnTo>
                  <a:lnTo>
                    <a:pt x="138" y="217"/>
                  </a:lnTo>
                  <a:lnTo>
                    <a:pt x="0" y="223"/>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5" name="Freeform 275"/>
            <p:cNvSpPr/>
            <p:nvPr/>
          </p:nvSpPr>
          <p:spPr bwMode="auto">
            <a:xfrm>
              <a:off x="6617973" y="4291418"/>
              <a:ext cx="151625" cy="838551"/>
            </a:xfrm>
            <a:custGeom>
              <a:avLst/>
              <a:gdLst>
                <a:gd name="T0" fmla="*/ 0 w 317"/>
                <a:gd name="T1" fmla="*/ 33 h 1850"/>
                <a:gd name="T2" fmla="*/ 1 w 317"/>
                <a:gd name="T3" fmla="*/ 32 h 1850"/>
                <a:gd name="T4" fmla="*/ 1 w 317"/>
                <a:gd name="T5" fmla="*/ 33 h 1850"/>
                <a:gd name="T6" fmla="*/ 3 w 317"/>
                <a:gd name="T7" fmla="*/ 31 h 1850"/>
                <a:gd name="T8" fmla="*/ 2 w 317"/>
                <a:gd name="T9" fmla="*/ 30 h 1850"/>
                <a:gd name="T10" fmla="*/ 3 w 317"/>
                <a:gd name="T11" fmla="*/ 27 h 1850"/>
                <a:gd name="T12" fmla="*/ 1 w 317"/>
                <a:gd name="T13" fmla="*/ 27 h 1850"/>
                <a:gd name="T14" fmla="*/ 2 w 317"/>
                <a:gd name="T15" fmla="*/ 22 h 1850"/>
                <a:gd name="T16" fmla="*/ 3 w 317"/>
                <a:gd name="T17" fmla="*/ 17 h 1850"/>
                <a:gd name="T18" fmla="*/ 3 w 317"/>
                <a:gd name="T19" fmla="*/ 13 h 1850"/>
                <a:gd name="T20" fmla="*/ 5 w 317"/>
                <a:gd name="T21" fmla="*/ 4 h 1850"/>
                <a:gd name="T22" fmla="*/ 4 w 317"/>
                <a:gd name="T23" fmla="*/ 1 h 1850"/>
                <a:gd name="T24" fmla="*/ 5 w 317"/>
                <a:gd name="T25" fmla="*/ 0 h 1850"/>
                <a:gd name="T26" fmla="*/ 6 w 317"/>
                <a:gd name="T27" fmla="*/ 2 h 1850"/>
                <a:gd name="T28" fmla="*/ 7 w 317"/>
                <a:gd name="T29" fmla="*/ 6 h 1850"/>
                <a:gd name="T30" fmla="*/ 7 w 317"/>
                <a:gd name="T31" fmla="*/ 6 h 1850"/>
                <a:gd name="T32" fmla="*/ 7 w 317"/>
                <a:gd name="T33" fmla="*/ 7 h 1850"/>
                <a:gd name="T34" fmla="*/ 6 w 317"/>
                <a:gd name="T35" fmla="*/ 7 h 1850"/>
                <a:gd name="T36" fmla="*/ 6 w 317"/>
                <a:gd name="T37" fmla="*/ 10 h 1850"/>
                <a:gd name="T38" fmla="*/ 5 w 317"/>
                <a:gd name="T39" fmla="*/ 11 h 1850"/>
                <a:gd name="T40" fmla="*/ 5 w 317"/>
                <a:gd name="T41" fmla="*/ 15 h 1850"/>
                <a:gd name="T42" fmla="*/ 5 w 317"/>
                <a:gd name="T43" fmla="*/ 18 h 1850"/>
                <a:gd name="T44" fmla="*/ 4 w 317"/>
                <a:gd name="T45" fmla="*/ 21 h 1850"/>
                <a:gd name="T46" fmla="*/ 3 w 317"/>
                <a:gd name="T47" fmla="*/ 28 h 1850"/>
                <a:gd name="T48" fmla="*/ 4 w 317"/>
                <a:gd name="T49" fmla="*/ 31 h 1850"/>
                <a:gd name="T50" fmla="*/ 3 w 317"/>
                <a:gd name="T51" fmla="*/ 31 h 1850"/>
                <a:gd name="T52" fmla="*/ 3 w 317"/>
                <a:gd name="T53" fmla="*/ 33 h 1850"/>
                <a:gd name="T54" fmla="*/ 2 w 317"/>
                <a:gd name="T55" fmla="*/ 38 h 1850"/>
                <a:gd name="T56" fmla="*/ 2 w 317"/>
                <a:gd name="T57" fmla="*/ 39 h 1850"/>
                <a:gd name="T58" fmla="*/ 3 w 317"/>
                <a:gd name="T59" fmla="*/ 38 h 1850"/>
                <a:gd name="T60" fmla="*/ 3 w 317"/>
                <a:gd name="T61" fmla="*/ 40 h 1850"/>
                <a:gd name="T62" fmla="*/ 6 w 317"/>
                <a:gd name="T63" fmla="*/ 41 h 1850"/>
                <a:gd name="T64" fmla="*/ 4 w 317"/>
                <a:gd name="T65" fmla="*/ 41 h 1850"/>
                <a:gd name="T66" fmla="*/ 4 w 317"/>
                <a:gd name="T67" fmla="*/ 43 h 1850"/>
                <a:gd name="T68" fmla="*/ 3 w 317"/>
                <a:gd name="T69" fmla="*/ 42 h 1850"/>
                <a:gd name="T70" fmla="*/ 4 w 317"/>
                <a:gd name="T71" fmla="*/ 42 h 1850"/>
                <a:gd name="T72" fmla="*/ 3 w 317"/>
                <a:gd name="T73" fmla="*/ 41 h 1850"/>
                <a:gd name="T74" fmla="*/ 2 w 317"/>
                <a:gd name="T75" fmla="*/ 40 h 1850"/>
                <a:gd name="T76" fmla="*/ 2 w 317"/>
                <a:gd name="T77" fmla="*/ 40 h 1850"/>
                <a:gd name="T78" fmla="*/ 1 w 317"/>
                <a:gd name="T79" fmla="*/ 39 h 1850"/>
                <a:gd name="T80" fmla="*/ 1 w 317"/>
                <a:gd name="T81" fmla="*/ 38 h 1850"/>
                <a:gd name="T82" fmla="*/ 1 w 317"/>
                <a:gd name="T83" fmla="*/ 38 h 1850"/>
                <a:gd name="T84" fmla="*/ 1 w 317"/>
                <a:gd name="T85" fmla="*/ 37 h 1850"/>
                <a:gd name="T86" fmla="*/ 1 w 317"/>
                <a:gd name="T87" fmla="*/ 35 h 1850"/>
                <a:gd name="T88" fmla="*/ 2 w 317"/>
                <a:gd name="T89" fmla="*/ 35 h 1850"/>
                <a:gd name="T90" fmla="*/ 1 w 317"/>
                <a:gd name="T91" fmla="*/ 34 h 1850"/>
                <a:gd name="T92" fmla="*/ 1 w 317"/>
                <a:gd name="T93" fmla="*/ 33 h 1850"/>
                <a:gd name="T94" fmla="*/ 0 w 317"/>
                <a:gd name="T95" fmla="*/ 33 h 1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7"/>
                <a:gd name="T145" fmla="*/ 0 h 1850"/>
                <a:gd name="T146" fmla="*/ 317 w 317"/>
                <a:gd name="T147" fmla="*/ 1850 h 1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7" h="1850">
                  <a:moveTo>
                    <a:pt x="0" y="1447"/>
                  </a:moveTo>
                  <a:lnTo>
                    <a:pt x="22" y="1397"/>
                  </a:lnTo>
                  <a:lnTo>
                    <a:pt x="68" y="1434"/>
                  </a:lnTo>
                  <a:lnTo>
                    <a:pt x="108" y="1339"/>
                  </a:lnTo>
                  <a:lnTo>
                    <a:pt x="91" y="1302"/>
                  </a:lnTo>
                  <a:lnTo>
                    <a:pt x="124" y="1171"/>
                  </a:lnTo>
                  <a:lnTo>
                    <a:pt x="67" y="1160"/>
                  </a:lnTo>
                  <a:lnTo>
                    <a:pt x="74" y="948"/>
                  </a:lnTo>
                  <a:lnTo>
                    <a:pt x="153" y="726"/>
                  </a:lnTo>
                  <a:lnTo>
                    <a:pt x="152" y="541"/>
                  </a:lnTo>
                  <a:lnTo>
                    <a:pt x="207" y="188"/>
                  </a:lnTo>
                  <a:lnTo>
                    <a:pt x="188" y="32"/>
                  </a:lnTo>
                  <a:lnTo>
                    <a:pt x="226" y="0"/>
                  </a:lnTo>
                  <a:lnTo>
                    <a:pt x="266" y="81"/>
                  </a:lnTo>
                  <a:lnTo>
                    <a:pt x="289" y="246"/>
                  </a:lnTo>
                  <a:lnTo>
                    <a:pt x="317" y="249"/>
                  </a:lnTo>
                  <a:lnTo>
                    <a:pt x="312" y="304"/>
                  </a:lnTo>
                  <a:lnTo>
                    <a:pt x="270" y="327"/>
                  </a:lnTo>
                  <a:lnTo>
                    <a:pt x="271" y="435"/>
                  </a:lnTo>
                  <a:lnTo>
                    <a:pt x="226" y="496"/>
                  </a:lnTo>
                  <a:lnTo>
                    <a:pt x="192" y="648"/>
                  </a:lnTo>
                  <a:lnTo>
                    <a:pt x="218" y="791"/>
                  </a:lnTo>
                  <a:lnTo>
                    <a:pt x="168" y="913"/>
                  </a:lnTo>
                  <a:lnTo>
                    <a:pt x="135" y="1218"/>
                  </a:lnTo>
                  <a:lnTo>
                    <a:pt x="162" y="1329"/>
                  </a:lnTo>
                  <a:lnTo>
                    <a:pt x="137" y="1339"/>
                  </a:lnTo>
                  <a:lnTo>
                    <a:pt x="148" y="1438"/>
                  </a:lnTo>
                  <a:lnTo>
                    <a:pt x="83" y="1643"/>
                  </a:lnTo>
                  <a:lnTo>
                    <a:pt x="90" y="1677"/>
                  </a:lnTo>
                  <a:lnTo>
                    <a:pt x="121" y="1664"/>
                  </a:lnTo>
                  <a:lnTo>
                    <a:pt x="135" y="1743"/>
                  </a:lnTo>
                  <a:lnTo>
                    <a:pt x="271" y="1761"/>
                  </a:lnTo>
                  <a:lnTo>
                    <a:pt x="180" y="1792"/>
                  </a:lnTo>
                  <a:lnTo>
                    <a:pt x="168" y="1850"/>
                  </a:lnTo>
                  <a:lnTo>
                    <a:pt x="129" y="1834"/>
                  </a:lnTo>
                  <a:lnTo>
                    <a:pt x="171" y="1797"/>
                  </a:lnTo>
                  <a:lnTo>
                    <a:pt x="107" y="1780"/>
                  </a:lnTo>
                  <a:lnTo>
                    <a:pt x="98" y="1715"/>
                  </a:lnTo>
                  <a:lnTo>
                    <a:pt x="80" y="1746"/>
                  </a:lnTo>
                  <a:lnTo>
                    <a:pt x="56" y="1685"/>
                  </a:lnTo>
                  <a:lnTo>
                    <a:pt x="68" y="1668"/>
                  </a:lnTo>
                  <a:lnTo>
                    <a:pt x="36" y="1638"/>
                  </a:lnTo>
                  <a:lnTo>
                    <a:pt x="67" y="1607"/>
                  </a:lnTo>
                  <a:lnTo>
                    <a:pt x="38" y="1516"/>
                  </a:lnTo>
                  <a:lnTo>
                    <a:pt x="89" y="1526"/>
                  </a:lnTo>
                  <a:lnTo>
                    <a:pt x="38" y="1478"/>
                  </a:lnTo>
                  <a:lnTo>
                    <a:pt x="51" y="1446"/>
                  </a:lnTo>
                  <a:lnTo>
                    <a:pt x="0" y="144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6" name="Freeform 276"/>
            <p:cNvSpPr/>
            <p:nvPr/>
          </p:nvSpPr>
          <p:spPr bwMode="auto">
            <a:xfrm>
              <a:off x="6624711" y="4996310"/>
              <a:ext cx="11793" cy="31824"/>
            </a:xfrm>
            <a:custGeom>
              <a:avLst/>
              <a:gdLst>
                <a:gd name="T0" fmla="*/ 0 w 23"/>
                <a:gd name="T1" fmla="*/ 1 h 69"/>
                <a:gd name="T2" fmla="*/ 0 w 23"/>
                <a:gd name="T3" fmla="*/ 0 h 69"/>
                <a:gd name="T4" fmla="*/ 1 w 23"/>
                <a:gd name="T5" fmla="*/ 2 h 69"/>
                <a:gd name="T6" fmla="*/ 0 w 23"/>
                <a:gd name="T7" fmla="*/ 1 h 69"/>
                <a:gd name="T8" fmla="*/ 0 60000 65536"/>
                <a:gd name="T9" fmla="*/ 0 60000 65536"/>
                <a:gd name="T10" fmla="*/ 0 60000 65536"/>
                <a:gd name="T11" fmla="*/ 0 60000 65536"/>
                <a:gd name="T12" fmla="*/ 0 w 23"/>
                <a:gd name="T13" fmla="*/ 0 h 69"/>
                <a:gd name="T14" fmla="*/ 23 w 23"/>
                <a:gd name="T15" fmla="*/ 69 h 69"/>
              </a:gdLst>
              <a:ahLst/>
              <a:cxnLst>
                <a:cxn ang="T8">
                  <a:pos x="T0" y="T1"/>
                </a:cxn>
                <a:cxn ang="T9">
                  <a:pos x="T2" y="T3"/>
                </a:cxn>
                <a:cxn ang="T10">
                  <a:pos x="T4" y="T5"/>
                </a:cxn>
                <a:cxn ang="T11">
                  <a:pos x="T6" y="T7"/>
                </a:cxn>
              </a:cxnLst>
              <a:rect l="T12" t="T13" r="T14" b="T15"/>
              <a:pathLst>
                <a:path w="23" h="69">
                  <a:moveTo>
                    <a:pt x="0" y="31"/>
                  </a:moveTo>
                  <a:lnTo>
                    <a:pt x="7" y="0"/>
                  </a:lnTo>
                  <a:lnTo>
                    <a:pt x="23" y="69"/>
                  </a:lnTo>
                  <a:lnTo>
                    <a:pt x="0" y="3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7" name="Freeform 277"/>
            <p:cNvSpPr/>
            <p:nvPr/>
          </p:nvSpPr>
          <p:spPr bwMode="auto">
            <a:xfrm>
              <a:off x="6638189" y="4826054"/>
              <a:ext cx="10108" cy="38188"/>
            </a:xfrm>
            <a:custGeom>
              <a:avLst/>
              <a:gdLst>
                <a:gd name="T0" fmla="*/ 0 w 23"/>
                <a:gd name="T1" fmla="*/ 2 h 85"/>
                <a:gd name="T2" fmla="*/ 1 w 23"/>
                <a:gd name="T3" fmla="*/ 0 h 85"/>
                <a:gd name="T4" fmla="*/ 1 w 23"/>
                <a:gd name="T5" fmla="*/ 2 h 85"/>
                <a:gd name="T6" fmla="*/ 0 w 23"/>
                <a:gd name="T7" fmla="*/ 2 h 85"/>
                <a:gd name="T8" fmla="*/ 0 60000 65536"/>
                <a:gd name="T9" fmla="*/ 0 60000 65536"/>
                <a:gd name="T10" fmla="*/ 0 60000 65536"/>
                <a:gd name="T11" fmla="*/ 0 60000 65536"/>
                <a:gd name="T12" fmla="*/ 0 w 23"/>
                <a:gd name="T13" fmla="*/ 0 h 85"/>
                <a:gd name="T14" fmla="*/ 23 w 23"/>
                <a:gd name="T15" fmla="*/ 85 h 85"/>
              </a:gdLst>
              <a:ahLst/>
              <a:cxnLst>
                <a:cxn ang="T8">
                  <a:pos x="T0" y="T1"/>
                </a:cxn>
                <a:cxn ang="T9">
                  <a:pos x="T2" y="T3"/>
                </a:cxn>
                <a:cxn ang="T10">
                  <a:pos x="T4" y="T5"/>
                </a:cxn>
                <a:cxn ang="T11">
                  <a:pos x="T6" y="T7"/>
                </a:cxn>
              </a:cxnLst>
              <a:rect l="T12" t="T13" r="T14" b="T15"/>
              <a:pathLst>
                <a:path w="23" h="85">
                  <a:moveTo>
                    <a:pt x="0" y="75"/>
                  </a:moveTo>
                  <a:lnTo>
                    <a:pt x="23" y="0"/>
                  </a:lnTo>
                  <a:lnTo>
                    <a:pt x="23" y="85"/>
                  </a:lnTo>
                  <a:lnTo>
                    <a:pt x="0" y="7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8" name="Freeform 278"/>
            <p:cNvSpPr/>
            <p:nvPr/>
          </p:nvSpPr>
          <p:spPr bwMode="auto">
            <a:xfrm>
              <a:off x="6649982" y="5120422"/>
              <a:ext cx="25271" cy="17503"/>
            </a:xfrm>
            <a:custGeom>
              <a:avLst/>
              <a:gdLst>
                <a:gd name="T0" fmla="*/ 0 w 51"/>
                <a:gd name="T1" fmla="*/ 0 h 39"/>
                <a:gd name="T2" fmla="*/ 1 w 51"/>
                <a:gd name="T3" fmla="*/ 0 h 39"/>
                <a:gd name="T4" fmla="*/ 1 w 51"/>
                <a:gd name="T5" fmla="*/ 1 h 39"/>
                <a:gd name="T6" fmla="*/ 0 w 51"/>
                <a:gd name="T7" fmla="*/ 0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0"/>
                  </a:moveTo>
                  <a:lnTo>
                    <a:pt x="49" y="9"/>
                  </a:lnTo>
                  <a:lnTo>
                    <a:pt x="51" y="39"/>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99" name="Freeform 279"/>
            <p:cNvSpPr/>
            <p:nvPr/>
          </p:nvSpPr>
          <p:spPr bwMode="auto">
            <a:xfrm>
              <a:off x="6655036" y="5082234"/>
              <a:ext cx="35379" cy="39779"/>
            </a:xfrm>
            <a:custGeom>
              <a:avLst/>
              <a:gdLst>
                <a:gd name="T0" fmla="*/ 0 w 75"/>
                <a:gd name="T1" fmla="*/ 0 h 88"/>
                <a:gd name="T2" fmla="*/ 1 w 75"/>
                <a:gd name="T3" fmla="*/ 0 h 88"/>
                <a:gd name="T4" fmla="*/ 0 w 75"/>
                <a:gd name="T5" fmla="*/ 1 h 88"/>
                <a:gd name="T6" fmla="*/ 2 w 75"/>
                <a:gd name="T7" fmla="*/ 1 h 88"/>
                <a:gd name="T8" fmla="*/ 1 w 75"/>
                <a:gd name="T9" fmla="*/ 2 h 88"/>
                <a:gd name="T10" fmla="*/ 0 w 75"/>
                <a:gd name="T11" fmla="*/ 0 h 88"/>
                <a:gd name="T12" fmla="*/ 0 60000 65536"/>
                <a:gd name="T13" fmla="*/ 0 60000 65536"/>
                <a:gd name="T14" fmla="*/ 0 60000 65536"/>
                <a:gd name="T15" fmla="*/ 0 60000 65536"/>
                <a:gd name="T16" fmla="*/ 0 60000 65536"/>
                <a:gd name="T17" fmla="*/ 0 60000 65536"/>
                <a:gd name="T18" fmla="*/ 0 w 75"/>
                <a:gd name="T19" fmla="*/ 0 h 88"/>
                <a:gd name="T20" fmla="*/ 75 w 75"/>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75" h="88">
                  <a:moveTo>
                    <a:pt x="0" y="15"/>
                  </a:moveTo>
                  <a:lnTo>
                    <a:pt x="21" y="0"/>
                  </a:lnTo>
                  <a:lnTo>
                    <a:pt x="19" y="42"/>
                  </a:lnTo>
                  <a:lnTo>
                    <a:pt x="75" y="57"/>
                  </a:lnTo>
                  <a:lnTo>
                    <a:pt x="39" y="88"/>
                  </a:lnTo>
                  <a:lnTo>
                    <a:pt x="0" y="1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0" name="Freeform 280"/>
            <p:cNvSpPr/>
            <p:nvPr/>
          </p:nvSpPr>
          <p:spPr bwMode="auto">
            <a:xfrm>
              <a:off x="6681992" y="5133151"/>
              <a:ext cx="18532" cy="11138"/>
            </a:xfrm>
            <a:custGeom>
              <a:avLst/>
              <a:gdLst>
                <a:gd name="T0" fmla="*/ 0 w 40"/>
                <a:gd name="T1" fmla="*/ 1 h 23"/>
                <a:gd name="T2" fmla="*/ 0 w 40"/>
                <a:gd name="T3" fmla="*/ 0 h 23"/>
                <a:gd name="T4" fmla="*/ 1 w 40"/>
                <a:gd name="T5" fmla="*/ 1 h 23"/>
                <a:gd name="T6" fmla="*/ 0 w 40"/>
                <a:gd name="T7" fmla="*/ 1 h 23"/>
                <a:gd name="T8" fmla="*/ 0 60000 65536"/>
                <a:gd name="T9" fmla="*/ 0 60000 65536"/>
                <a:gd name="T10" fmla="*/ 0 60000 65536"/>
                <a:gd name="T11" fmla="*/ 0 60000 65536"/>
                <a:gd name="T12" fmla="*/ 0 w 40"/>
                <a:gd name="T13" fmla="*/ 0 h 23"/>
                <a:gd name="T14" fmla="*/ 40 w 40"/>
                <a:gd name="T15" fmla="*/ 23 h 23"/>
              </a:gdLst>
              <a:ahLst/>
              <a:cxnLst>
                <a:cxn ang="T8">
                  <a:pos x="T0" y="T1"/>
                </a:cxn>
                <a:cxn ang="T9">
                  <a:pos x="T2" y="T3"/>
                </a:cxn>
                <a:cxn ang="T10">
                  <a:pos x="T4" y="T5"/>
                </a:cxn>
                <a:cxn ang="T11">
                  <a:pos x="T6" y="T7"/>
                </a:cxn>
              </a:cxnLst>
              <a:rect l="T12" t="T13" r="T14" b="T15"/>
              <a:pathLst>
                <a:path w="40" h="23">
                  <a:moveTo>
                    <a:pt x="0" y="17"/>
                  </a:moveTo>
                  <a:lnTo>
                    <a:pt x="11" y="0"/>
                  </a:lnTo>
                  <a:lnTo>
                    <a:pt x="40" y="23"/>
                  </a:lnTo>
                  <a:lnTo>
                    <a:pt x="0" y="1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1" name="Freeform 281"/>
            <p:cNvSpPr/>
            <p:nvPr/>
          </p:nvSpPr>
          <p:spPr bwMode="auto">
            <a:xfrm>
              <a:off x="6695470" y="5101328"/>
              <a:ext cx="50542" cy="58874"/>
            </a:xfrm>
            <a:custGeom>
              <a:avLst/>
              <a:gdLst>
                <a:gd name="T0" fmla="*/ 0 w 104"/>
                <a:gd name="T1" fmla="*/ 2 h 134"/>
                <a:gd name="T2" fmla="*/ 0 w 104"/>
                <a:gd name="T3" fmla="*/ 2 h 134"/>
                <a:gd name="T4" fmla="*/ 2 w 104"/>
                <a:gd name="T5" fmla="*/ 2 h 134"/>
                <a:gd name="T6" fmla="*/ 1 w 104"/>
                <a:gd name="T7" fmla="*/ 1 h 134"/>
                <a:gd name="T8" fmla="*/ 2 w 104"/>
                <a:gd name="T9" fmla="*/ 1 h 134"/>
                <a:gd name="T10" fmla="*/ 1 w 104"/>
                <a:gd name="T11" fmla="*/ 1 h 134"/>
                <a:gd name="T12" fmla="*/ 1 w 104"/>
                <a:gd name="T13" fmla="*/ 0 h 134"/>
                <a:gd name="T14" fmla="*/ 2 w 104"/>
                <a:gd name="T15" fmla="*/ 0 h 134"/>
                <a:gd name="T16" fmla="*/ 3 w 104"/>
                <a:gd name="T17" fmla="*/ 3 h 134"/>
                <a:gd name="T18" fmla="*/ 0 w 104"/>
                <a:gd name="T19" fmla="*/ 2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34"/>
                <a:gd name="T32" fmla="*/ 104 w 104"/>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34">
                  <a:moveTo>
                    <a:pt x="0" y="108"/>
                  </a:moveTo>
                  <a:lnTo>
                    <a:pt x="15" y="88"/>
                  </a:lnTo>
                  <a:lnTo>
                    <a:pt x="73" y="100"/>
                  </a:lnTo>
                  <a:lnTo>
                    <a:pt x="47" y="65"/>
                  </a:lnTo>
                  <a:lnTo>
                    <a:pt x="74" y="44"/>
                  </a:lnTo>
                  <a:lnTo>
                    <a:pt x="32" y="40"/>
                  </a:lnTo>
                  <a:lnTo>
                    <a:pt x="32" y="7"/>
                  </a:lnTo>
                  <a:lnTo>
                    <a:pt x="102" y="0"/>
                  </a:lnTo>
                  <a:lnTo>
                    <a:pt x="104" y="134"/>
                  </a:lnTo>
                  <a:lnTo>
                    <a:pt x="0" y="10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2" name="Freeform 282"/>
            <p:cNvSpPr/>
            <p:nvPr/>
          </p:nvSpPr>
          <p:spPr bwMode="auto">
            <a:xfrm>
              <a:off x="6720741" y="5169749"/>
              <a:ext cx="37064" cy="12729"/>
            </a:xfrm>
            <a:custGeom>
              <a:avLst/>
              <a:gdLst>
                <a:gd name="T0" fmla="*/ 0 w 78"/>
                <a:gd name="T1" fmla="*/ 0 h 28"/>
                <a:gd name="T2" fmla="*/ 2 w 78"/>
                <a:gd name="T3" fmla="*/ 0 h 28"/>
                <a:gd name="T4" fmla="*/ 2 w 78"/>
                <a:gd name="T5" fmla="*/ 1 h 28"/>
                <a:gd name="T6" fmla="*/ 0 w 78"/>
                <a:gd name="T7" fmla="*/ 0 h 28"/>
                <a:gd name="T8" fmla="*/ 0 60000 65536"/>
                <a:gd name="T9" fmla="*/ 0 60000 65536"/>
                <a:gd name="T10" fmla="*/ 0 60000 65536"/>
                <a:gd name="T11" fmla="*/ 0 60000 65536"/>
                <a:gd name="T12" fmla="*/ 0 w 78"/>
                <a:gd name="T13" fmla="*/ 0 h 28"/>
                <a:gd name="T14" fmla="*/ 78 w 78"/>
                <a:gd name="T15" fmla="*/ 28 h 28"/>
              </a:gdLst>
              <a:ahLst/>
              <a:cxnLst>
                <a:cxn ang="T8">
                  <a:pos x="T0" y="T1"/>
                </a:cxn>
                <a:cxn ang="T9">
                  <a:pos x="T2" y="T3"/>
                </a:cxn>
                <a:cxn ang="T10">
                  <a:pos x="T4" y="T5"/>
                </a:cxn>
                <a:cxn ang="T11">
                  <a:pos x="T6" y="T7"/>
                </a:cxn>
              </a:cxnLst>
              <a:rect l="T12" t="T13" r="T14" b="T15"/>
              <a:pathLst>
                <a:path w="78" h="28">
                  <a:moveTo>
                    <a:pt x="0" y="0"/>
                  </a:moveTo>
                  <a:lnTo>
                    <a:pt x="71" y="7"/>
                  </a:lnTo>
                  <a:lnTo>
                    <a:pt x="78" y="28"/>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3" name="Freeform 283"/>
            <p:cNvSpPr/>
            <p:nvPr/>
          </p:nvSpPr>
          <p:spPr bwMode="auto">
            <a:xfrm>
              <a:off x="6756120" y="5161793"/>
              <a:ext cx="18532" cy="7956"/>
            </a:xfrm>
            <a:custGeom>
              <a:avLst/>
              <a:gdLst>
                <a:gd name="T0" fmla="*/ 0 w 37"/>
                <a:gd name="T1" fmla="*/ 0 h 18"/>
                <a:gd name="T2" fmla="*/ 0 w 37"/>
                <a:gd name="T3" fmla="*/ 0 h 18"/>
                <a:gd name="T4" fmla="*/ 1 w 37"/>
                <a:gd name="T5" fmla="*/ 0 h 18"/>
                <a:gd name="T6" fmla="*/ 0 w 37"/>
                <a:gd name="T7" fmla="*/ 0 h 18"/>
                <a:gd name="T8" fmla="*/ 0 60000 65536"/>
                <a:gd name="T9" fmla="*/ 0 60000 65536"/>
                <a:gd name="T10" fmla="*/ 0 60000 65536"/>
                <a:gd name="T11" fmla="*/ 0 60000 65536"/>
                <a:gd name="T12" fmla="*/ 0 w 37"/>
                <a:gd name="T13" fmla="*/ 0 h 18"/>
                <a:gd name="T14" fmla="*/ 37 w 37"/>
                <a:gd name="T15" fmla="*/ 18 h 18"/>
              </a:gdLst>
              <a:ahLst/>
              <a:cxnLst>
                <a:cxn ang="T8">
                  <a:pos x="T0" y="T1"/>
                </a:cxn>
                <a:cxn ang="T9">
                  <a:pos x="T2" y="T3"/>
                </a:cxn>
                <a:cxn ang="T10">
                  <a:pos x="T4" y="T5"/>
                </a:cxn>
                <a:cxn ang="T11">
                  <a:pos x="T6" y="T7"/>
                </a:cxn>
              </a:cxnLst>
              <a:rect l="T12" t="T13" r="T14" b="T15"/>
              <a:pathLst>
                <a:path w="37" h="18">
                  <a:moveTo>
                    <a:pt x="0" y="18"/>
                  </a:moveTo>
                  <a:lnTo>
                    <a:pt x="8" y="0"/>
                  </a:lnTo>
                  <a:lnTo>
                    <a:pt x="37" y="18"/>
                  </a:lnTo>
                  <a:lnTo>
                    <a:pt x="0" y="1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4" name="Freeform 284"/>
            <p:cNvSpPr/>
            <p:nvPr/>
          </p:nvSpPr>
          <p:spPr bwMode="auto">
            <a:xfrm>
              <a:off x="6557322" y="3691544"/>
              <a:ext cx="219014" cy="330965"/>
            </a:xfrm>
            <a:custGeom>
              <a:avLst/>
              <a:gdLst>
                <a:gd name="T0" fmla="*/ 0 w 459"/>
                <a:gd name="T1" fmla="*/ 11 h 730"/>
                <a:gd name="T2" fmla="*/ 1 w 459"/>
                <a:gd name="T3" fmla="*/ 13 h 730"/>
                <a:gd name="T4" fmla="*/ 3 w 459"/>
                <a:gd name="T5" fmla="*/ 13 h 730"/>
                <a:gd name="T6" fmla="*/ 5 w 459"/>
                <a:gd name="T7" fmla="*/ 15 h 730"/>
                <a:gd name="T8" fmla="*/ 7 w 459"/>
                <a:gd name="T9" fmla="*/ 15 h 730"/>
                <a:gd name="T10" fmla="*/ 7 w 459"/>
                <a:gd name="T11" fmla="*/ 17 h 730"/>
                <a:gd name="T12" fmla="*/ 8 w 459"/>
                <a:gd name="T13" fmla="*/ 17 h 730"/>
                <a:gd name="T14" fmla="*/ 8 w 459"/>
                <a:gd name="T15" fmla="*/ 14 h 730"/>
                <a:gd name="T16" fmla="*/ 8 w 459"/>
                <a:gd name="T17" fmla="*/ 12 h 730"/>
                <a:gd name="T18" fmla="*/ 8 w 459"/>
                <a:gd name="T19" fmla="*/ 12 h 730"/>
                <a:gd name="T20" fmla="*/ 8 w 459"/>
                <a:gd name="T21" fmla="*/ 11 h 730"/>
                <a:gd name="T22" fmla="*/ 10 w 459"/>
                <a:gd name="T23" fmla="*/ 11 h 730"/>
                <a:gd name="T24" fmla="*/ 10 w 459"/>
                <a:gd name="T25" fmla="*/ 11 h 730"/>
                <a:gd name="T26" fmla="*/ 10 w 459"/>
                <a:gd name="T27" fmla="*/ 10 h 730"/>
                <a:gd name="T28" fmla="*/ 10 w 459"/>
                <a:gd name="T29" fmla="*/ 6 h 730"/>
                <a:gd name="T30" fmla="*/ 8 w 459"/>
                <a:gd name="T31" fmla="*/ 7 h 730"/>
                <a:gd name="T32" fmla="*/ 8 w 459"/>
                <a:gd name="T33" fmla="*/ 6 h 730"/>
                <a:gd name="T34" fmla="*/ 6 w 459"/>
                <a:gd name="T35" fmla="*/ 5 h 730"/>
                <a:gd name="T36" fmla="*/ 5 w 459"/>
                <a:gd name="T37" fmla="*/ 3 h 730"/>
                <a:gd name="T38" fmla="*/ 7 w 459"/>
                <a:gd name="T39" fmla="*/ 1 h 730"/>
                <a:gd name="T40" fmla="*/ 6 w 459"/>
                <a:gd name="T41" fmla="*/ 0 h 730"/>
                <a:gd name="T42" fmla="*/ 3 w 459"/>
                <a:gd name="T43" fmla="*/ 1 h 730"/>
                <a:gd name="T44" fmla="*/ 2 w 459"/>
                <a:gd name="T45" fmla="*/ 5 h 730"/>
                <a:gd name="T46" fmla="*/ 1 w 459"/>
                <a:gd name="T47" fmla="*/ 4 h 730"/>
                <a:gd name="T48" fmla="*/ 1 w 459"/>
                <a:gd name="T49" fmla="*/ 5 h 730"/>
                <a:gd name="T50" fmla="*/ 1 w 459"/>
                <a:gd name="T51" fmla="*/ 9 h 730"/>
                <a:gd name="T52" fmla="*/ 2 w 459"/>
                <a:gd name="T53" fmla="*/ 9 h 730"/>
                <a:gd name="T54" fmla="*/ 0 w 459"/>
                <a:gd name="T55" fmla="*/ 11 h 7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9"/>
                <a:gd name="T85" fmla="*/ 0 h 730"/>
                <a:gd name="T86" fmla="*/ 459 w 459"/>
                <a:gd name="T87" fmla="*/ 730 h 7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9" h="730">
                  <a:moveTo>
                    <a:pt x="0" y="488"/>
                  </a:moveTo>
                  <a:lnTo>
                    <a:pt x="56" y="540"/>
                  </a:lnTo>
                  <a:lnTo>
                    <a:pt x="138" y="552"/>
                  </a:lnTo>
                  <a:lnTo>
                    <a:pt x="220" y="653"/>
                  </a:lnTo>
                  <a:lnTo>
                    <a:pt x="330" y="663"/>
                  </a:lnTo>
                  <a:lnTo>
                    <a:pt x="314" y="713"/>
                  </a:lnTo>
                  <a:lnTo>
                    <a:pt x="342" y="730"/>
                  </a:lnTo>
                  <a:lnTo>
                    <a:pt x="359" y="604"/>
                  </a:lnTo>
                  <a:lnTo>
                    <a:pt x="338" y="525"/>
                  </a:lnTo>
                  <a:lnTo>
                    <a:pt x="375" y="522"/>
                  </a:lnTo>
                  <a:lnTo>
                    <a:pt x="349" y="477"/>
                  </a:lnTo>
                  <a:lnTo>
                    <a:pt x="437" y="461"/>
                  </a:lnTo>
                  <a:lnTo>
                    <a:pt x="459" y="491"/>
                  </a:lnTo>
                  <a:lnTo>
                    <a:pt x="424" y="427"/>
                  </a:lnTo>
                  <a:lnTo>
                    <a:pt x="436" y="274"/>
                  </a:lnTo>
                  <a:lnTo>
                    <a:pt x="362" y="280"/>
                  </a:lnTo>
                  <a:lnTo>
                    <a:pt x="338" y="242"/>
                  </a:lnTo>
                  <a:lnTo>
                    <a:pt x="264" y="231"/>
                  </a:lnTo>
                  <a:lnTo>
                    <a:pt x="216" y="143"/>
                  </a:lnTo>
                  <a:lnTo>
                    <a:pt x="289" y="27"/>
                  </a:lnTo>
                  <a:lnTo>
                    <a:pt x="279" y="0"/>
                  </a:lnTo>
                  <a:lnTo>
                    <a:pt x="148" y="63"/>
                  </a:lnTo>
                  <a:lnTo>
                    <a:pt x="78" y="195"/>
                  </a:lnTo>
                  <a:lnTo>
                    <a:pt x="54" y="165"/>
                  </a:lnTo>
                  <a:lnTo>
                    <a:pt x="39" y="228"/>
                  </a:lnTo>
                  <a:lnTo>
                    <a:pt x="54" y="373"/>
                  </a:lnTo>
                  <a:lnTo>
                    <a:pt x="71" y="373"/>
                  </a:lnTo>
                  <a:lnTo>
                    <a:pt x="0" y="48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5" name="Freeform 285"/>
            <p:cNvSpPr/>
            <p:nvPr/>
          </p:nvSpPr>
          <p:spPr bwMode="auto">
            <a:xfrm>
              <a:off x="6430968" y="3718594"/>
              <a:ext cx="57281" cy="54100"/>
            </a:xfrm>
            <a:custGeom>
              <a:avLst/>
              <a:gdLst>
                <a:gd name="T0" fmla="*/ 0 w 118"/>
                <a:gd name="T1" fmla="*/ 0 h 118"/>
                <a:gd name="T2" fmla="*/ 0 w 118"/>
                <a:gd name="T3" fmla="*/ 1 h 118"/>
                <a:gd name="T4" fmla="*/ 1 w 118"/>
                <a:gd name="T5" fmla="*/ 1 h 118"/>
                <a:gd name="T6" fmla="*/ 2 w 118"/>
                <a:gd name="T7" fmla="*/ 3 h 118"/>
                <a:gd name="T8" fmla="*/ 3 w 118"/>
                <a:gd name="T9" fmla="*/ 1 h 118"/>
                <a:gd name="T10" fmla="*/ 2 w 118"/>
                <a:gd name="T11" fmla="*/ 0 h 118"/>
                <a:gd name="T12" fmla="*/ 0 w 118"/>
                <a:gd name="T13" fmla="*/ 0 h 118"/>
                <a:gd name="T14" fmla="*/ 0 60000 65536"/>
                <a:gd name="T15" fmla="*/ 0 60000 65536"/>
                <a:gd name="T16" fmla="*/ 0 60000 65536"/>
                <a:gd name="T17" fmla="*/ 0 60000 65536"/>
                <a:gd name="T18" fmla="*/ 0 60000 65536"/>
                <a:gd name="T19" fmla="*/ 0 60000 65536"/>
                <a:gd name="T20" fmla="*/ 0 60000 65536"/>
                <a:gd name="T21" fmla="*/ 0 w 118"/>
                <a:gd name="T22" fmla="*/ 0 h 118"/>
                <a:gd name="T23" fmla="*/ 118 w 11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118">
                  <a:moveTo>
                    <a:pt x="0" y="0"/>
                  </a:moveTo>
                  <a:lnTo>
                    <a:pt x="1" y="46"/>
                  </a:lnTo>
                  <a:lnTo>
                    <a:pt x="26" y="39"/>
                  </a:lnTo>
                  <a:lnTo>
                    <a:pt x="100" y="118"/>
                  </a:lnTo>
                  <a:lnTo>
                    <a:pt x="118" y="58"/>
                  </a:lnTo>
                  <a:lnTo>
                    <a:pt x="79" y="4"/>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6" name="Freeform 286"/>
            <p:cNvSpPr/>
            <p:nvPr/>
          </p:nvSpPr>
          <p:spPr bwMode="auto">
            <a:xfrm>
              <a:off x="6444446" y="3470371"/>
              <a:ext cx="197113" cy="66829"/>
            </a:xfrm>
            <a:custGeom>
              <a:avLst/>
              <a:gdLst>
                <a:gd name="T0" fmla="*/ 0 w 412"/>
                <a:gd name="T1" fmla="*/ 1 h 149"/>
                <a:gd name="T2" fmla="*/ 1 w 412"/>
                <a:gd name="T3" fmla="*/ 0 h 149"/>
                <a:gd name="T4" fmla="*/ 4 w 412"/>
                <a:gd name="T5" fmla="*/ 0 h 149"/>
                <a:gd name="T6" fmla="*/ 9 w 412"/>
                <a:gd name="T7" fmla="*/ 3 h 149"/>
                <a:gd name="T8" fmla="*/ 6 w 412"/>
                <a:gd name="T9" fmla="*/ 3 h 149"/>
                <a:gd name="T10" fmla="*/ 7 w 412"/>
                <a:gd name="T11" fmla="*/ 3 h 149"/>
                <a:gd name="T12" fmla="*/ 5 w 412"/>
                <a:gd name="T13" fmla="*/ 2 h 149"/>
                <a:gd name="T14" fmla="*/ 3 w 412"/>
                <a:gd name="T15" fmla="*/ 1 h 149"/>
                <a:gd name="T16" fmla="*/ 3 w 412"/>
                <a:gd name="T17" fmla="*/ 1 h 149"/>
                <a:gd name="T18" fmla="*/ 0 w 412"/>
                <a:gd name="T19" fmla="*/ 1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2"/>
                <a:gd name="T31" fmla="*/ 0 h 149"/>
                <a:gd name="T32" fmla="*/ 412 w 412"/>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2" h="149">
                  <a:moveTo>
                    <a:pt x="0" y="58"/>
                  </a:moveTo>
                  <a:lnTo>
                    <a:pt x="56" y="7"/>
                  </a:lnTo>
                  <a:lnTo>
                    <a:pt x="161" y="0"/>
                  </a:lnTo>
                  <a:lnTo>
                    <a:pt x="412" y="127"/>
                  </a:lnTo>
                  <a:lnTo>
                    <a:pt x="279" y="149"/>
                  </a:lnTo>
                  <a:lnTo>
                    <a:pt x="301" y="120"/>
                  </a:lnTo>
                  <a:lnTo>
                    <a:pt x="236" y="72"/>
                  </a:lnTo>
                  <a:lnTo>
                    <a:pt x="115" y="43"/>
                  </a:lnTo>
                  <a:lnTo>
                    <a:pt x="119" y="24"/>
                  </a:lnTo>
                  <a:lnTo>
                    <a:pt x="0" y="5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7" name="Freeform 287"/>
            <p:cNvSpPr/>
            <p:nvPr/>
          </p:nvSpPr>
          <p:spPr bwMode="auto">
            <a:xfrm>
              <a:off x="6687046" y="3537200"/>
              <a:ext cx="58965" cy="36597"/>
            </a:xfrm>
            <a:custGeom>
              <a:avLst/>
              <a:gdLst>
                <a:gd name="T0" fmla="*/ 0 w 127"/>
                <a:gd name="T1" fmla="*/ 0 h 82"/>
                <a:gd name="T2" fmla="*/ 0 w 127"/>
                <a:gd name="T3" fmla="*/ 2 h 82"/>
                <a:gd name="T4" fmla="*/ 3 w 127"/>
                <a:gd name="T5" fmla="*/ 1 h 82"/>
                <a:gd name="T6" fmla="*/ 2 w 127"/>
                <a:gd name="T7" fmla="*/ 0 h 82"/>
                <a:gd name="T8" fmla="*/ 0 w 127"/>
                <a:gd name="T9" fmla="*/ 0 h 82"/>
                <a:gd name="T10" fmla="*/ 0 60000 65536"/>
                <a:gd name="T11" fmla="*/ 0 60000 65536"/>
                <a:gd name="T12" fmla="*/ 0 60000 65536"/>
                <a:gd name="T13" fmla="*/ 0 60000 65536"/>
                <a:gd name="T14" fmla="*/ 0 60000 65536"/>
                <a:gd name="T15" fmla="*/ 0 w 127"/>
                <a:gd name="T16" fmla="*/ 0 h 82"/>
                <a:gd name="T17" fmla="*/ 127 w 127"/>
                <a:gd name="T18" fmla="*/ 82 h 82"/>
              </a:gdLst>
              <a:ahLst/>
              <a:cxnLst>
                <a:cxn ang="T10">
                  <a:pos x="T0" y="T1"/>
                </a:cxn>
                <a:cxn ang="T11">
                  <a:pos x="T2" y="T3"/>
                </a:cxn>
                <a:cxn ang="T12">
                  <a:pos x="T4" y="T5"/>
                </a:cxn>
                <a:cxn ang="T13">
                  <a:pos x="T6" y="T7"/>
                </a:cxn>
                <a:cxn ang="T14">
                  <a:pos x="T8" y="T9"/>
                </a:cxn>
              </a:cxnLst>
              <a:rect l="T15" t="T16" r="T17" b="T18"/>
              <a:pathLst>
                <a:path w="127" h="82">
                  <a:moveTo>
                    <a:pt x="0" y="0"/>
                  </a:moveTo>
                  <a:lnTo>
                    <a:pt x="0" y="82"/>
                  </a:lnTo>
                  <a:lnTo>
                    <a:pt x="127" y="58"/>
                  </a:lnTo>
                  <a:lnTo>
                    <a:pt x="72" y="9"/>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8" name="Freeform 288"/>
            <p:cNvSpPr/>
            <p:nvPr/>
          </p:nvSpPr>
          <p:spPr bwMode="auto">
            <a:xfrm>
              <a:off x="6520259" y="3911127"/>
              <a:ext cx="102768" cy="125703"/>
            </a:xfrm>
            <a:custGeom>
              <a:avLst/>
              <a:gdLst>
                <a:gd name="T0" fmla="*/ 0 w 212"/>
                <a:gd name="T1" fmla="*/ 3 h 275"/>
                <a:gd name="T2" fmla="*/ 0 w 212"/>
                <a:gd name="T3" fmla="*/ 4 h 275"/>
                <a:gd name="T4" fmla="*/ 1 w 212"/>
                <a:gd name="T5" fmla="*/ 4 h 275"/>
                <a:gd name="T6" fmla="*/ 0 w 212"/>
                <a:gd name="T7" fmla="*/ 5 h 275"/>
                <a:gd name="T8" fmla="*/ 0 w 212"/>
                <a:gd name="T9" fmla="*/ 6 h 275"/>
                <a:gd name="T10" fmla="*/ 1 w 212"/>
                <a:gd name="T11" fmla="*/ 7 h 275"/>
                <a:gd name="T12" fmla="*/ 3 w 212"/>
                <a:gd name="T13" fmla="*/ 5 h 275"/>
                <a:gd name="T14" fmla="*/ 5 w 212"/>
                <a:gd name="T15" fmla="*/ 3 h 275"/>
                <a:gd name="T16" fmla="*/ 5 w 212"/>
                <a:gd name="T17" fmla="*/ 1 h 275"/>
                <a:gd name="T18" fmla="*/ 3 w 212"/>
                <a:gd name="T19" fmla="*/ 1 h 275"/>
                <a:gd name="T20" fmla="*/ 2 w 212"/>
                <a:gd name="T21" fmla="*/ 0 h 275"/>
                <a:gd name="T22" fmla="*/ 1 w 212"/>
                <a:gd name="T23" fmla="*/ 1 h 275"/>
                <a:gd name="T24" fmla="*/ 0 w 212"/>
                <a:gd name="T25" fmla="*/ 3 h 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2"/>
                <a:gd name="T40" fmla="*/ 0 h 275"/>
                <a:gd name="T41" fmla="*/ 212 w 212"/>
                <a:gd name="T42" fmla="*/ 275 h 2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2" h="275">
                  <a:moveTo>
                    <a:pt x="0" y="106"/>
                  </a:moveTo>
                  <a:lnTo>
                    <a:pt x="1" y="160"/>
                  </a:lnTo>
                  <a:lnTo>
                    <a:pt x="42" y="175"/>
                  </a:lnTo>
                  <a:lnTo>
                    <a:pt x="18" y="215"/>
                  </a:lnTo>
                  <a:lnTo>
                    <a:pt x="12" y="263"/>
                  </a:lnTo>
                  <a:lnTo>
                    <a:pt x="62" y="275"/>
                  </a:lnTo>
                  <a:lnTo>
                    <a:pt x="107" y="196"/>
                  </a:lnTo>
                  <a:lnTo>
                    <a:pt x="194" y="139"/>
                  </a:lnTo>
                  <a:lnTo>
                    <a:pt x="212" y="64"/>
                  </a:lnTo>
                  <a:lnTo>
                    <a:pt x="130" y="52"/>
                  </a:lnTo>
                  <a:lnTo>
                    <a:pt x="74" y="0"/>
                  </a:lnTo>
                  <a:lnTo>
                    <a:pt x="28" y="26"/>
                  </a:lnTo>
                  <a:lnTo>
                    <a:pt x="0" y="10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09" name="Freeform 289"/>
            <p:cNvSpPr/>
            <p:nvPr/>
          </p:nvSpPr>
          <p:spPr bwMode="auto">
            <a:xfrm>
              <a:off x="6350102" y="3648583"/>
              <a:ext cx="43803" cy="20685"/>
            </a:xfrm>
            <a:custGeom>
              <a:avLst/>
              <a:gdLst>
                <a:gd name="T0" fmla="*/ 0 w 89"/>
                <a:gd name="T1" fmla="*/ 1 h 44"/>
                <a:gd name="T2" fmla="*/ 1 w 89"/>
                <a:gd name="T3" fmla="*/ 0 h 44"/>
                <a:gd name="T4" fmla="*/ 2 w 89"/>
                <a:gd name="T5" fmla="*/ 1 h 44"/>
                <a:gd name="T6" fmla="*/ 0 w 89"/>
                <a:gd name="T7" fmla="*/ 1 h 44"/>
                <a:gd name="T8" fmla="*/ 0 60000 65536"/>
                <a:gd name="T9" fmla="*/ 0 60000 65536"/>
                <a:gd name="T10" fmla="*/ 0 60000 65536"/>
                <a:gd name="T11" fmla="*/ 0 60000 65536"/>
                <a:gd name="T12" fmla="*/ 0 w 89"/>
                <a:gd name="T13" fmla="*/ 0 h 44"/>
                <a:gd name="T14" fmla="*/ 89 w 89"/>
                <a:gd name="T15" fmla="*/ 44 h 44"/>
              </a:gdLst>
              <a:ahLst/>
              <a:cxnLst>
                <a:cxn ang="T8">
                  <a:pos x="T0" y="T1"/>
                </a:cxn>
                <a:cxn ang="T9">
                  <a:pos x="T2" y="T3"/>
                </a:cxn>
                <a:cxn ang="T10">
                  <a:pos x="T4" y="T5"/>
                </a:cxn>
                <a:cxn ang="T11">
                  <a:pos x="T6" y="T7"/>
                </a:cxn>
              </a:cxnLst>
              <a:rect l="T12" t="T13" r="T14" b="T15"/>
              <a:pathLst>
                <a:path w="89" h="44">
                  <a:moveTo>
                    <a:pt x="0" y="32"/>
                  </a:moveTo>
                  <a:lnTo>
                    <a:pt x="27" y="0"/>
                  </a:lnTo>
                  <a:lnTo>
                    <a:pt x="89" y="44"/>
                  </a:lnTo>
                  <a:lnTo>
                    <a:pt x="0" y="3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0" name="Freeform 290"/>
            <p:cNvSpPr/>
            <p:nvPr/>
          </p:nvSpPr>
          <p:spPr bwMode="auto">
            <a:xfrm>
              <a:off x="6885844" y="5064731"/>
              <a:ext cx="28640" cy="19094"/>
            </a:xfrm>
            <a:custGeom>
              <a:avLst/>
              <a:gdLst>
                <a:gd name="T0" fmla="*/ 0 w 59"/>
                <a:gd name="T1" fmla="*/ 1 h 41"/>
                <a:gd name="T2" fmla="*/ 1 w 59"/>
                <a:gd name="T3" fmla="*/ 1 h 41"/>
                <a:gd name="T4" fmla="*/ 0 w 59"/>
                <a:gd name="T5" fmla="*/ 0 h 41"/>
                <a:gd name="T6" fmla="*/ 1 w 59"/>
                <a:gd name="T7" fmla="*/ 0 h 41"/>
                <a:gd name="T8" fmla="*/ 0 w 59"/>
                <a:gd name="T9" fmla="*/ 1 h 41"/>
                <a:gd name="T10" fmla="*/ 0 60000 65536"/>
                <a:gd name="T11" fmla="*/ 0 60000 65536"/>
                <a:gd name="T12" fmla="*/ 0 60000 65536"/>
                <a:gd name="T13" fmla="*/ 0 60000 65536"/>
                <a:gd name="T14" fmla="*/ 0 60000 65536"/>
                <a:gd name="T15" fmla="*/ 0 w 59"/>
                <a:gd name="T16" fmla="*/ 0 h 41"/>
                <a:gd name="T17" fmla="*/ 59 w 59"/>
                <a:gd name="T18" fmla="*/ 41 h 41"/>
              </a:gdLst>
              <a:ahLst/>
              <a:cxnLst>
                <a:cxn ang="T10">
                  <a:pos x="T0" y="T1"/>
                </a:cxn>
                <a:cxn ang="T11">
                  <a:pos x="T2" y="T3"/>
                </a:cxn>
                <a:cxn ang="T12">
                  <a:pos x="T4" y="T5"/>
                </a:cxn>
                <a:cxn ang="T13">
                  <a:pos x="T6" y="T7"/>
                </a:cxn>
                <a:cxn ang="T14">
                  <a:pos x="T8" y="T9"/>
                </a:cxn>
              </a:cxnLst>
              <a:rect l="T15" t="T16" r="T17" b="T18"/>
              <a:pathLst>
                <a:path w="59" h="41">
                  <a:moveTo>
                    <a:pt x="0" y="41"/>
                  </a:moveTo>
                  <a:lnTo>
                    <a:pt x="32" y="19"/>
                  </a:lnTo>
                  <a:lnTo>
                    <a:pt x="19" y="0"/>
                  </a:lnTo>
                  <a:lnTo>
                    <a:pt x="59" y="6"/>
                  </a:lnTo>
                  <a:lnTo>
                    <a:pt x="0" y="4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1" name="Freeform 291"/>
            <p:cNvSpPr/>
            <p:nvPr/>
          </p:nvSpPr>
          <p:spPr bwMode="auto">
            <a:xfrm>
              <a:off x="6907745" y="5064731"/>
              <a:ext cx="32010" cy="19094"/>
            </a:xfrm>
            <a:custGeom>
              <a:avLst/>
              <a:gdLst>
                <a:gd name="T0" fmla="*/ 0 w 68"/>
                <a:gd name="T1" fmla="*/ 1 h 47"/>
                <a:gd name="T2" fmla="*/ 1 w 68"/>
                <a:gd name="T3" fmla="*/ 0 h 47"/>
                <a:gd name="T4" fmla="*/ 1 w 68"/>
                <a:gd name="T5" fmla="*/ 0 h 47"/>
                <a:gd name="T6" fmla="*/ 0 w 68"/>
                <a:gd name="T7" fmla="*/ 1 h 47"/>
                <a:gd name="T8" fmla="*/ 0 60000 65536"/>
                <a:gd name="T9" fmla="*/ 0 60000 65536"/>
                <a:gd name="T10" fmla="*/ 0 60000 65536"/>
                <a:gd name="T11" fmla="*/ 0 60000 65536"/>
                <a:gd name="T12" fmla="*/ 0 w 68"/>
                <a:gd name="T13" fmla="*/ 0 h 47"/>
                <a:gd name="T14" fmla="*/ 68 w 68"/>
                <a:gd name="T15" fmla="*/ 47 h 47"/>
              </a:gdLst>
              <a:ahLst/>
              <a:cxnLst>
                <a:cxn ang="T8">
                  <a:pos x="T0" y="T1"/>
                </a:cxn>
                <a:cxn ang="T9">
                  <a:pos x="T2" y="T3"/>
                </a:cxn>
                <a:cxn ang="T10">
                  <a:pos x="T4" y="T5"/>
                </a:cxn>
                <a:cxn ang="T11">
                  <a:pos x="T6" y="T7"/>
                </a:cxn>
              </a:cxnLst>
              <a:rect l="T12" t="T13" r="T14" b="T15"/>
              <a:pathLst>
                <a:path w="68" h="47">
                  <a:moveTo>
                    <a:pt x="0" y="47"/>
                  </a:moveTo>
                  <a:lnTo>
                    <a:pt x="34" y="0"/>
                  </a:lnTo>
                  <a:lnTo>
                    <a:pt x="68" y="16"/>
                  </a:lnTo>
                  <a:lnTo>
                    <a:pt x="0" y="4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2" name="Freeform 292"/>
            <p:cNvSpPr/>
            <p:nvPr/>
          </p:nvSpPr>
          <p:spPr bwMode="auto">
            <a:xfrm>
              <a:off x="7005459" y="3828386"/>
              <a:ext cx="52226" cy="70012"/>
            </a:xfrm>
            <a:custGeom>
              <a:avLst/>
              <a:gdLst>
                <a:gd name="T0" fmla="*/ 0 w 107"/>
                <a:gd name="T1" fmla="*/ 3 h 154"/>
                <a:gd name="T2" fmla="*/ 0 w 107"/>
                <a:gd name="T3" fmla="*/ 0 h 154"/>
                <a:gd name="T4" fmla="*/ 3 w 107"/>
                <a:gd name="T5" fmla="*/ 1 h 154"/>
                <a:gd name="T6" fmla="*/ 1 w 107"/>
                <a:gd name="T7" fmla="*/ 4 h 154"/>
                <a:gd name="T8" fmla="*/ 0 w 107"/>
                <a:gd name="T9" fmla="*/ 3 h 154"/>
                <a:gd name="T10" fmla="*/ 0 60000 65536"/>
                <a:gd name="T11" fmla="*/ 0 60000 65536"/>
                <a:gd name="T12" fmla="*/ 0 60000 65536"/>
                <a:gd name="T13" fmla="*/ 0 60000 65536"/>
                <a:gd name="T14" fmla="*/ 0 60000 65536"/>
                <a:gd name="T15" fmla="*/ 0 w 107"/>
                <a:gd name="T16" fmla="*/ 0 h 154"/>
                <a:gd name="T17" fmla="*/ 107 w 107"/>
                <a:gd name="T18" fmla="*/ 154 h 154"/>
              </a:gdLst>
              <a:ahLst/>
              <a:cxnLst>
                <a:cxn ang="T10">
                  <a:pos x="T0" y="T1"/>
                </a:cxn>
                <a:cxn ang="T11">
                  <a:pos x="T2" y="T3"/>
                </a:cxn>
                <a:cxn ang="T12">
                  <a:pos x="T4" y="T5"/>
                </a:cxn>
                <a:cxn ang="T13">
                  <a:pos x="T6" y="T7"/>
                </a:cxn>
                <a:cxn ang="T14">
                  <a:pos x="T8" y="T9"/>
                </a:cxn>
              </a:cxnLst>
              <a:rect l="T15" t="T16" r="T17" b="T18"/>
              <a:pathLst>
                <a:path w="107" h="154">
                  <a:moveTo>
                    <a:pt x="0" y="149"/>
                  </a:moveTo>
                  <a:lnTo>
                    <a:pt x="13" y="0"/>
                  </a:lnTo>
                  <a:lnTo>
                    <a:pt x="107" y="67"/>
                  </a:lnTo>
                  <a:lnTo>
                    <a:pt x="52" y="154"/>
                  </a:lnTo>
                  <a:lnTo>
                    <a:pt x="0" y="14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3" name="Freeform 293"/>
            <p:cNvSpPr/>
            <p:nvPr/>
          </p:nvSpPr>
          <p:spPr bwMode="auto">
            <a:xfrm>
              <a:off x="6665145" y="1675522"/>
              <a:ext cx="1113602" cy="891060"/>
            </a:xfrm>
            <a:custGeom>
              <a:avLst/>
              <a:gdLst>
                <a:gd name="T0" fmla="*/ 6 w 2319"/>
                <a:gd name="T1" fmla="*/ 11 h 1964"/>
                <a:gd name="T2" fmla="*/ 7 w 2319"/>
                <a:gd name="T3" fmla="*/ 9 h 1964"/>
                <a:gd name="T4" fmla="*/ 5 w 2319"/>
                <a:gd name="T5" fmla="*/ 8 h 1964"/>
                <a:gd name="T6" fmla="*/ 10 w 2319"/>
                <a:gd name="T7" fmla="*/ 4 h 1964"/>
                <a:gd name="T8" fmla="*/ 15 w 2319"/>
                <a:gd name="T9" fmla="*/ 3 h 1964"/>
                <a:gd name="T10" fmla="*/ 20 w 2319"/>
                <a:gd name="T11" fmla="*/ 5 h 1964"/>
                <a:gd name="T12" fmla="*/ 19 w 2319"/>
                <a:gd name="T13" fmla="*/ 3 h 1964"/>
                <a:gd name="T14" fmla="*/ 25 w 2319"/>
                <a:gd name="T15" fmla="*/ 4 h 1964"/>
                <a:gd name="T16" fmla="*/ 29 w 2319"/>
                <a:gd name="T17" fmla="*/ 3 h 1964"/>
                <a:gd name="T18" fmla="*/ 24 w 2319"/>
                <a:gd name="T19" fmla="*/ 1 h 1964"/>
                <a:gd name="T20" fmla="*/ 29 w 2319"/>
                <a:gd name="T21" fmla="*/ 2 h 1964"/>
                <a:gd name="T22" fmla="*/ 29 w 2319"/>
                <a:gd name="T23" fmla="*/ 0 h 1964"/>
                <a:gd name="T24" fmla="*/ 40 w 2319"/>
                <a:gd name="T25" fmla="*/ 1 h 1964"/>
                <a:gd name="T26" fmla="*/ 41 w 2319"/>
                <a:gd name="T27" fmla="*/ 1 h 1964"/>
                <a:gd name="T28" fmla="*/ 45 w 2319"/>
                <a:gd name="T29" fmla="*/ 3 h 1964"/>
                <a:gd name="T30" fmla="*/ 34 w 2319"/>
                <a:gd name="T31" fmla="*/ 4 h 1964"/>
                <a:gd name="T32" fmla="*/ 40 w 2319"/>
                <a:gd name="T33" fmla="*/ 5 h 1964"/>
                <a:gd name="T34" fmla="*/ 46 w 2319"/>
                <a:gd name="T35" fmla="*/ 5 h 1964"/>
                <a:gd name="T36" fmla="*/ 51 w 2319"/>
                <a:gd name="T37" fmla="*/ 4 h 1964"/>
                <a:gd name="T38" fmla="*/ 46 w 2319"/>
                <a:gd name="T39" fmla="*/ 7 h 1964"/>
                <a:gd name="T40" fmla="*/ 49 w 2319"/>
                <a:gd name="T41" fmla="*/ 9 h 1964"/>
                <a:gd name="T42" fmla="*/ 46 w 2319"/>
                <a:gd name="T43" fmla="*/ 11 h 1964"/>
                <a:gd name="T44" fmla="*/ 46 w 2319"/>
                <a:gd name="T45" fmla="*/ 14 h 1964"/>
                <a:gd name="T46" fmla="*/ 45 w 2319"/>
                <a:gd name="T47" fmla="*/ 15 h 1964"/>
                <a:gd name="T48" fmla="*/ 47 w 2319"/>
                <a:gd name="T49" fmla="*/ 17 h 1964"/>
                <a:gd name="T50" fmla="*/ 45 w 2319"/>
                <a:gd name="T51" fmla="*/ 19 h 1964"/>
                <a:gd name="T52" fmla="*/ 46 w 2319"/>
                <a:gd name="T53" fmla="*/ 20 h 1964"/>
                <a:gd name="T54" fmla="*/ 46 w 2319"/>
                <a:gd name="T55" fmla="*/ 22 h 1964"/>
                <a:gd name="T56" fmla="*/ 41 w 2319"/>
                <a:gd name="T57" fmla="*/ 23 h 1964"/>
                <a:gd name="T58" fmla="*/ 42 w 2319"/>
                <a:gd name="T59" fmla="*/ 25 h 1964"/>
                <a:gd name="T60" fmla="*/ 45 w 2319"/>
                <a:gd name="T61" fmla="*/ 26 h 1964"/>
                <a:gd name="T62" fmla="*/ 44 w 2319"/>
                <a:gd name="T63" fmla="*/ 28 h 1964"/>
                <a:gd name="T64" fmla="*/ 40 w 2319"/>
                <a:gd name="T65" fmla="*/ 26 h 1964"/>
                <a:gd name="T66" fmla="*/ 41 w 2319"/>
                <a:gd name="T67" fmla="*/ 29 h 1964"/>
                <a:gd name="T68" fmla="*/ 41 w 2319"/>
                <a:gd name="T69" fmla="*/ 32 h 1964"/>
                <a:gd name="T70" fmla="*/ 36 w 2319"/>
                <a:gd name="T71" fmla="*/ 33 h 1964"/>
                <a:gd name="T72" fmla="*/ 32 w 2319"/>
                <a:gd name="T73" fmla="*/ 36 h 1964"/>
                <a:gd name="T74" fmla="*/ 31 w 2319"/>
                <a:gd name="T75" fmla="*/ 36 h 1964"/>
                <a:gd name="T76" fmla="*/ 28 w 2319"/>
                <a:gd name="T77" fmla="*/ 38 h 1964"/>
                <a:gd name="T78" fmla="*/ 28 w 2319"/>
                <a:gd name="T79" fmla="*/ 40 h 1964"/>
                <a:gd name="T80" fmla="*/ 28 w 2319"/>
                <a:gd name="T81" fmla="*/ 41 h 1964"/>
                <a:gd name="T82" fmla="*/ 26 w 2319"/>
                <a:gd name="T83" fmla="*/ 45 h 1964"/>
                <a:gd name="T84" fmla="*/ 22 w 2319"/>
                <a:gd name="T85" fmla="*/ 44 h 1964"/>
                <a:gd name="T86" fmla="*/ 21 w 2319"/>
                <a:gd name="T87" fmla="*/ 43 h 1964"/>
                <a:gd name="T88" fmla="*/ 19 w 2319"/>
                <a:gd name="T89" fmla="*/ 39 h 1964"/>
                <a:gd name="T90" fmla="*/ 19 w 2319"/>
                <a:gd name="T91" fmla="*/ 37 h 1964"/>
                <a:gd name="T92" fmla="*/ 18 w 2319"/>
                <a:gd name="T93" fmla="*/ 33 h 1964"/>
                <a:gd name="T94" fmla="*/ 18 w 2319"/>
                <a:gd name="T95" fmla="*/ 32 h 1964"/>
                <a:gd name="T96" fmla="*/ 18 w 2319"/>
                <a:gd name="T97" fmla="*/ 29 h 1964"/>
                <a:gd name="T98" fmla="*/ 20 w 2319"/>
                <a:gd name="T99" fmla="*/ 28 h 1964"/>
                <a:gd name="T100" fmla="*/ 19 w 2319"/>
                <a:gd name="T101" fmla="*/ 27 h 1964"/>
                <a:gd name="T102" fmla="*/ 17 w 2319"/>
                <a:gd name="T103" fmla="*/ 27 h 1964"/>
                <a:gd name="T104" fmla="*/ 15 w 2319"/>
                <a:gd name="T105" fmla="*/ 25 h 1964"/>
                <a:gd name="T106" fmla="*/ 14 w 2319"/>
                <a:gd name="T107" fmla="*/ 21 h 1964"/>
                <a:gd name="T108" fmla="*/ 11 w 2319"/>
                <a:gd name="T109" fmla="*/ 17 h 1964"/>
                <a:gd name="T110" fmla="*/ 6 w 2319"/>
                <a:gd name="T111" fmla="*/ 18 h 1964"/>
                <a:gd name="T112" fmla="*/ 1 w 2319"/>
                <a:gd name="T113" fmla="*/ 15 h 1964"/>
                <a:gd name="T114" fmla="*/ 6 w 2319"/>
                <a:gd name="T115" fmla="*/ 14 h 19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9"/>
                <a:gd name="T175" fmla="*/ 0 h 1964"/>
                <a:gd name="T176" fmla="*/ 2319 w 2319"/>
                <a:gd name="T177" fmla="*/ 1964 h 19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9" h="1964">
                  <a:moveTo>
                    <a:pt x="0" y="551"/>
                  </a:moveTo>
                  <a:lnTo>
                    <a:pt x="13" y="521"/>
                  </a:lnTo>
                  <a:lnTo>
                    <a:pt x="162" y="463"/>
                  </a:lnTo>
                  <a:lnTo>
                    <a:pt x="261" y="463"/>
                  </a:lnTo>
                  <a:lnTo>
                    <a:pt x="315" y="418"/>
                  </a:lnTo>
                  <a:lnTo>
                    <a:pt x="296" y="405"/>
                  </a:lnTo>
                  <a:lnTo>
                    <a:pt x="329" y="390"/>
                  </a:lnTo>
                  <a:lnTo>
                    <a:pt x="302" y="380"/>
                  </a:lnTo>
                  <a:lnTo>
                    <a:pt x="354" y="363"/>
                  </a:lnTo>
                  <a:lnTo>
                    <a:pt x="335" y="346"/>
                  </a:lnTo>
                  <a:lnTo>
                    <a:pt x="267" y="376"/>
                  </a:lnTo>
                  <a:lnTo>
                    <a:pt x="200" y="338"/>
                  </a:lnTo>
                  <a:lnTo>
                    <a:pt x="284" y="317"/>
                  </a:lnTo>
                  <a:lnTo>
                    <a:pt x="332" y="254"/>
                  </a:lnTo>
                  <a:lnTo>
                    <a:pt x="437" y="250"/>
                  </a:lnTo>
                  <a:lnTo>
                    <a:pt x="432" y="185"/>
                  </a:lnTo>
                  <a:lnTo>
                    <a:pt x="507" y="184"/>
                  </a:lnTo>
                  <a:lnTo>
                    <a:pt x="586" y="230"/>
                  </a:lnTo>
                  <a:lnTo>
                    <a:pt x="493" y="168"/>
                  </a:lnTo>
                  <a:lnTo>
                    <a:pt x="669" y="126"/>
                  </a:lnTo>
                  <a:lnTo>
                    <a:pt x="713" y="156"/>
                  </a:lnTo>
                  <a:lnTo>
                    <a:pt x="719" y="214"/>
                  </a:lnTo>
                  <a:lnTo>
                    <a:pt x="740" y="165"/>
                  </a:lnTo>
                  <a:lnTo>
                    <a:pt x="854" y="199"/>
                  </a:lnTo>
                  <a:lnTo>
                    <a:pt x="814" y="172"/>
                  </a:lnTo>
                  <a:lnTo>
                    <a:pt x="868" y="176"/>
                  </a:lnTo>
                  <a:lnTo>
                    <a:pt x="821" y="142"/>
                  </a:lnTo>
                  <a:lnTo>
                    <a:pt x="808" y="115"/>
                  </a:lnTo>
                  <a:lnTo>
                    <a:pt x="832" y="108"/>
                  </a:lnTo>
                  <a:lnTo>
                    <a:pt x="1056" y="192"/>
                  </a:lnTo>
                  <a:lnTo>
                    <a:pt x="1039" y="165"/>
                  </a:lnTo>
                  <a:lnTo>
                    <a:pt x="1086" y="161"/>
                  </a:lnTo>
                  <a:lnTo>
                    <a:pt x="1056" y="137"/>
                  </a:lnTo>
                  <a:lnTo>
                    <a:pt x="1132" y="142"/>
                  </a:lnTo>
                  <a:lnTo>
                    <a:pt x="1012" y="81"/>
                  </a:lnTo>
                  <a:lnTo>
                    <a:pt x="1228" y="115"/>
                  </a:lnTo>
                  <a:lnTo>
                    <a:pt x="1181" y="80"/>
                  </a:lnTo>
                  <a:lnTo>
                    <a:pt x="1054" y="73"/>
                  </a:lnTo>
                  <a:lnTo>
                    <a:pt x="1096" y="71"/>
                  </a:lnTo>
                  <a:lnTo>
                    <a:pt x="1017" y="42"/>
                  </a:lnTo>
                  <a:lnTo>
                    <a:pt x="1110" y="48"/>
                  </a:lnTo>
                  <a:lnTo>
                    <a:pt x="1073" y="35"/>
                  </a:lnTo>
                  <a:lnTo>
                    <a:pt x="1112" y="26"/>
                  </a:lnTo>
                  <a:lnTo>
                    <a:pt x="1272" y="81"/>
                  </a:lnTo>
                  <a:lnTo>
                    <a:pt x="1253" y="61"/>
                  </a:lnTo>
                  <a:lnTo>
                    <a:pt x="1326" y="42"/>
                  </a:lnTo>
                  <a:lnTo>
                    <a:pt x="1264" y="35"/>
                  </a:lnTo>
                  <a:lnTo>
                    <a:pt x="1262" y="8"/>
                  </a:lnTo>
                  <a:lnTo>
                    <a:pt x="1303" y="0"/>
                  </a:lnTo>
                  <a:lnTo>
                    <a:pt x="1732" y="10"/>
                  </a:lnTo>
                  <a:lnTo>
                    <a:pt x="1762" y="25"/>
                  </a:lnTo>
                  <a:lnTo>
                    <a:pt x="1746" y="35"/>
                  </a:lnTo>
                  <a:lnTo>
                    <a:pt x="1462" y="38"/>
                  </a:lnTo>
                  <a:lnTo>
                    <a:pt x="1495" y="54"/>
                  </a:lnTo>
                  <a:lnTo>
                    <a:pt x="1384" y="71"/>
                  </a:lnTo>
                  <a:lnTo>
                    <a:pt x="1789" y="42"/>
                  </a:lnTo>
                  <a:lnTo>
                    <a:pt x="1802" y="68"/>
                  </a:lnTo>
                  <a:lnTo>
                    <a:pt x="1746" y="83"/>
                  </a:lnTo>
                  <a:lnTo>
                    <a:pt x="1842" y="72"/>
                  </a:lnTo>
                  <a:lnTo>
                    <a:pt x="1951" y="104"/>
                  </a:lnTo>
                  <a:lnTo>
                    <a:pt x="1789" y="156"/>
                  </a:lnTo>
                  <a:lnTo>
                    <a:pt x="1529" y="152"/>
                  </a:lnTo>
                  <a:lnTo>
                    <a:pt x="1591" y="161"/>
                  </a:lnTo>
                  <a:lnTo>
                    <a:pt x="1482" y="184"/>
                  </a:lnTo>
                  <a:lnTo>
                    <a:pt x="1482" y="207"/>
                  </a:lnTo>
                  <a:lnTo>
                    <a:pt x="1767" y="168"/>
                  </a:lnTo>
                  <a:lnTo>
                    <a:pt x="1790" y="185"/>
                  </a:lnTo>
                  <a:lnTo>
                    <a:pt x="1732" y="223"/>
                  </a:lnTo>
                  <a:lnTo>
                    <a:pt x="1912" y="161"/>
                  </a:lnTo>
                  <a:lnTo>
                    <a:pt x="1923" y="221"/>
                  </a:lnTo>
                  <a:lnTo>
                    <a:pt x="1833" y="328"/>
                  </a:lnTo>
                  <a:lnTo>
                    <a:pt x="2009" y="204"/>
                  </a:lnTo>
                  <a:lnTo>
                    <a:pt x="2006" y="223"/>
                  </a:lnTo>
                  <a:lnTo>
                    <a:pt x="2090" y="222"/>
                  </a:lnTo>
                  <a:lnTo>
                    <a:pt x="2116" y="184"/>
                  </a:lnTo>
                  <a:lnTo>
                    <a:pt x="2206" y="176"/>
                  </a:lnTo>
                  <a:lnTo>
                    <a:pt x="2319" y="211"/>
                  </a:lnTo>
                  <a:lnTo>
                    <a:pt x="2207" y="265"/>
                  </a:lnTo>
                  <a:lnTo>
                    <a:pt x="2214" y="286"/>
                  </a:lnTo>
                  <a:lnTo>
                    <a:pt x="1963" y="317"/>
                  </a:lnTo>
                  <a:lnTo>
                    <a:pt x="2166" y="319"/>
                  </a:lnTo>
                  <a:lnTo>
                    <a:pt x="2002" y="364"/>
                  </a:lnTo>
                  <a:lnTo>
                    <a:pt x="2013" y="394"/>
                  </a:lnTo>
                  <a:lnTo>
                    <a:pt x="2122" y="364"/>
                  </a:lnTo>
                  <a:lnTo>
                    <a:pt x="2043" y="405"/>
                  </a:lnTo>
                  <a:lnTo>
                    <a:pt x="2033" y="459"/>
                  </a:lnTo>
                  <a:lnTo>
                    <a:pt x="2056" y="445"/>
                  </a:lnTo>
                  <a:lnTo>
                    <a:pt x="1981" y="493"/>
                  </a:lnTo>
                  <a:lnTo>
                    <a:pt x="1954" y="593"/>
                  </a:lnTo>
                  <a:lnTo>
                    <a:pt x="1996" y="571"/>
                  </a:lnTo>
                  <a:lnTo>
                    <a:pt x="2050" y="593"/>
                  </a:lnTo>
                  <a:lnTo>
                    <a:pt x="1998" y="593"/>
                  </a:lnTo>
                  <a:lnTo>
                    <a:pt x="1998" y="622"/>
                  </a:lnTo>
                  <a:lnTo>
                    <a:pt x="2088" y="635"/>
                  </a:lnTo>
                  <a:lnTo>
                    <a:pt x="2090" y="672"/>
                  </a:lnTo>
                  <a:lnTo>
                    <a:pt x="1959" y="664"/>
                  </a:lnTo>
                  <a:lnTo>
                    <a:pt x="1996" y="682"/>
                  </a:lnTo>
                  <a:lnTo>
                    <a:pt x="1919" y="693"/>
                  </a:lnTo>
                  <a:lnTo>
                    <a:pt x="1959" y="732"/>
                  </a:lnTo>
                  <a:lnTo>
                    <a:pt x="2027" y="735"/>
                  </a:lnTo>
                  <a:lnTo>
                    <a:pt x="1986" y="758"/>
                  </a:lnTo>
                  <a:lnTo>
                    <a:pt x="2039" y="779"/>
                  </a:lnTo>
                  <a:lnTo>
                    <a:pt x="2037" y="829"/>
                  </a:lnTo>
                  <a:lnTo>
                    <a:pt x="1941" y="800"/>
                  </a:lnTo>
                  <a:lnTo>
                    <a:pt x="1997" y="827"/>
                  </a:lnTo>
                  <a:lnTo>
                    <a:pt x="1961" y="844"/>
                  </a:lnTo>
                  <a:lnTo>
                    <a:pt x="1996" y="842"/>
                  </a:lnTo>
                  <a:lnTo>
                    <a:pt x="1986" y="874"/>
                  </a:lnTo>
                  <a:lnTo>
                    <a:pt x="2054" y="890"/>
                  </a:lnTo>
                  <a:lnTo>
                    <a:pt x="1947" y="881"/>
                  </a:lnTo>
                  <a:lnTo>
                    <a:pt x="1923" y="900"/>
                  </a:lnTo>
                  <a:lnTo>
                    <a:pt x="2009" y="942"/>
                  </a:lnTo>
                  <a:lnTo>
                    <a:pt x="1997" y="974"/>
                  </a:lnTo>
                  <a:lnTo>
                    <a:pt x="1926" y="994"/>
                  </a:lnTo>
                  <a:lnTo>
                    <a:pt x="1861" y="947"/>
                  </a:lnTo>
                  <a:lnTo>
                    <a:pt x="1758" y="986"/>
                  </a:lnTo>
                  <a:lnTo>
                    <a:pt x="1830" y="1013"/>
                  </a:lnTo>
                  <a:lnTo>
                    <a:pt x="1762" y="1038"/>
                  </a:lnTo>
                  <a:lnTo>
                    <a:pt x="1837" y="1040"/>
                  </a:lnTo>
                  <a:lnTo>
                    <a:pt x="1813" y="1090"/>
                  </a:lnTo>
                  <a:lnTo>
                    <a:pt x="1842" y="1061"/>
                  </a:lnTo>
                  <a:lnTo>
                    <a:pt x="1923" y="1101"/>
                  </a:lnTo>
                  <a:lnTo>
                    <a:pt x="1897" y="1135"/>
                  </a:lnTo>
                  <a:lnTo>
                    <a:pt x="1947" y="1122"/>
                  </a:lnTo>
                  <a:lnTo>
                    <a:pt x="1923" y="1155"/>
                  </a:lnTo>
                  <a:lnTo>
                    <a:pt x="1957" y="1139"/>
                  </a:lnTo>
                  <a:lnTo>
                    <a:pt x="1961" y="1223"/>
                  </a:lnTo>
                  <a:lnTo>
                    <a:pt x="1923" y="1192"/>
                  </a:lnTo>
                  <a:lnTo>
                    <a:pt x="1923" y="1223"/>
                  </a:lnTo>
                  <a:lnTo>
                    <a:pt x="1889" y="1220"/>
                  </a:lnTo>
                  <a:lnTo>
                    <a:pt x="1842" y="1151"/>
                  </a:lnTo>
                  <a:lnTo>
                    <a:pt x="1732" y="1113"/>
                  </a:lnTo>
                  <a:lnTo>
                    <a:pt x="1808" y="1158"/>
                  </a:lnTo>
                  <a:lnTo>
                    <a:pt x="1706" y="1182"/>
                  </a:lnTo>
                  <a:lnTo>
                    <a:pt x="1678" y="1223"/>
                  </a:lnTo>
                  <a:lnTo>
                    <a:pt x="1774" y="1232"/>
                  </a:lnTo>
                  <a:lnTo>
                    <a:pt x="1692" y="1255"/>
                  </a:lnTo>
                  <a:lnTo>
                    <a:pt x="1814" y="1227"/>
                  </a:lnTo>
                  <a:lnTo>
                    <a:pt x="1932" y="1264"/>
                  </a:lnTo>
                  <a:lnTo>
                    <a:pt x="1779" y="1360"/>
                  </a:lnTo>
                  <a:lnTo>
                    <a:pt x="1631" y="1402"/>
                  </a:lnTo>
                  <a:lnTo>
                    <a:pt x="1579" y="1406"/>
                  </a:lnTo>
                  <a:lnTo>
                    <a:pt x="1543" y="1361"/>
                  </a:lnTo>
                  <a:lnTo>
                    <a:pt x="1559" y="1406"/>
                  </a:lnTo>
                  <a:lnTo>
                    <a:pt x="1516" y="1431"/>
                  </a:lnTo>
                  <a:lnTo>
                    <a:pt x="1462" y="1535"/>
                  </a:lnTo>
                  <a:lnTo>
                    <a:pt x="1417" y="1531"/>
                  </a:lnTo>
                  <a:lnTo>
                    <a:pt x="1407" y="1564"/>
                  </a:lnTo>
                  <a:lnTo>
                    <a:pt x="1365" y="1571"/>
                  </a:lnTo>
                  <a:lnTo>
                    <a:pt x="1339" y="1557"/>
                  </a:lnTo>
                  <a:lnTo>
                    <a:pt x="1372" y="1537"/>
                  </a:lnTo>
                  <a:lnTo>
                    <a:pt x="1338" y="1531"/>
                  </a:lnTo>
                  <a:lnTo>
                    <a:pt x="1324" y="1587"/>
                  </a:lnTo>
                  <a:lnTo>
                    <a:pt x="1251" y="1591"/>
                  </a:lnTo>
                  <a:lnTo>
                    <a:pt x="1253" y="1634"/>
                  </a:lnTo>
                  <a:lnTo>
                    <a:pt x="1213" y="1637"/>
                  </a:lnTo>
                  <a:lnTo>
                    <a:pt x="1247" y="1672"/>
                  </a:lnTo>
                  <a:lnTo>
                    <a:pt x="1199" y="1680"/>
                  </a:lnTo>
                  <a:lnTo>
                    <a:pt x="1236" y="1717"/>
                  </a:lnTo>
                  <a:lnTo>
                    <a:pt x="1204" y="1717"/>
                  </a:lnTo>
                  <a:lnTo>
                    <a:pt x="1230" y="1726"/>
                  </a:lnTo>
                  <a:lnTo>
                    <a:pt x="1204" y="1768"/>
                  </a:lnTo>
                  <a:lnTo>
                    <a:pt x="1181" y="1761"/>
                  </a:lnTo>
                  <a:lnTo>
                    <a:pt x="1199" y="1779"/>
                  </a:lnTo>
                  <a:lnTo>
                    <a:pt x="1152" y="1797"/>
                  </a:lnTo>
                  <a:lnTo>
                    <a:pt x="1181" y="1856"/>
                  </a:lnTo>
                  <a:lnTo>
                    <a:pt x="1152" y="1935"/>
                  </a:lnTo>
                  <a:lnTo>
                    <a:pt x="1118" y="1936"/>
                  </a:lnTo>
                  <a:lnTo>
                    <a:pt x="1143" y="1964"/>
                  </a:lnTo>
                  <a:lnTo>
                    <a:pt x="1065" y="1964"/>
                  </a:lnTo>
                  <a:lnTo>
                    <a:pt x="1056" y="1910"/>
                  </a:lnTo>
                  <a:lnTo>
                    <a:pt x="945" y="1918"/>
                  </a:lnTo>
                  <a:lnTo>
                    <a:pt x="973" y="1903"/>
                  </a:lnTo>
                  <a:lnTo>
                    <a:pt x="917" y="1883"/>
                  </a:lnTo>
                  <a:lnTo>
                    <a:pt x="941" y="1874"/>
                  </a:lnTo>
                  <a:lnTo>
                    <a:pt x="901" y="1874"/>
                  </a:lnTo>
                  <a:lnTo>
                    <a:pt x="918" y="1832"/>
                  </a:lnTo>
                  <a:lnTo>
                    <a:pt x="892" y="1840"/>
                  </a:lnTo>
                  <a:lnTo>
                    <a:pt x="821" y="1726"/>
                  </a:lnTo>
                  <a:lnTo>
                    <a:pt x="821" y="1694"/>
                  </a:lnTo>
                  <a:lnTo>
                    <a:pt x="877" y="1656"/>
                  </a:lnTo>
                  <a:lnTo>
                    <a:pt x="854" y="1645"/>
                  </a:lnTo>
                  <a:lnTo>
                    <a:pt x="798" y="1687"/>
                  </a:lnTo>
                  <a:lnTo>
                    <a:pt x="798" y="1602"/>
                  </a:lnTo>
                  <a:lnTo>
                    <a:pt x="747" y="1557"/>
                  </a:lnTo>
                  <a:lnTo>
                    <a:pt x="763" y="1492"/>
                  </a:lnTo>
                  <a:lnTo>
                    <a:pt x="729" y="1466"/>
                  </a:lnTo>
                  <a:lnTo>
                    <a:pt x="774" y="1410"/>
                  </a:lnTo>
                  <a:lnTo>
                    <a:pt x="747" y="1402"/>
                  </a:lnTo>
                  <a:lnTo>
                    <a:pt x="839" y="1402"/>
                  </a:lnTo>
                  <a:lnTo>
                    <a:pt x="830" y="1379"/>
                  </a:lnTo>
                  <a:lnTo>
                    <a:pt x="769" y="1381"/>
                  </a:lnTo>
                  <a:lnTo>
                    <a:pt x="861" y="1331"/>
                  </a:lnTo>
                  <a:lnTo>
                    <a:pt x="839" y="1314"/>
                  </a:lnTo>
                  <a:lnTo>
                    <a:pt x="861" y="1255"/>
                  </a:lnTo>
                  <a:lnTo>
                    <a:pt x="785" y="1254"/>
                  </a:lnTo>
                  <a:lnTo>
                    <a:pt x="703" y="1207"/>
                  </a:lnTo>
                  <a:lnTo>
                    <a:pt x="854" y="1232"/>
                  </a:lnTo>
                  <a:lnTo>
                    <a:pt x="828" y="1211"/>
                  </a:lnTo>
                  <a:lnTo>
                    <a:pt x="854" y="1203"/>
                  </a:lnTo>
                  <a:lnTo>
                    <a:pt x="793" y="1168"/>
                  </a:lnTo>
                  <a:lnTo>
                    <a:pt x="814" y="1151"/>
                  </a:lnTo>
                  <a:lnTo>
                    <a:pt x="782" y="1163"/>
                  </a:lnTo>
                  <a:lnTo>
                    <a:pt x="804" y="1142"/>
                  </a:lnTo>
                  <a:lnTo>
                    <a:pt x="765" y="1145"/>
                  </a:lnTo>
                  <a:lnTo>
                    <a:pt x="808" y="1126"/>
                  </a:lnTo>
                  <a:lnTo>
                    <a:pt x="740" y="1099"/>
                  </a:lnTo>
                  <a:lnTo>
                    <a:pt x="726" y="1142"/>
                  </a:lnTo>
                  <a:lnTo>
                    <a:pt x="669" y="1145"/>
                  </a:lnTo>
                  <a:lnTo>
                    <a:pt x="659" y="1126"/>
                  </a:lnTo>
                  <a:lnTo>
                    <a:pt x="698" y="1099"/>
                  </a:lnTo>
                  <a:lnTo>
                    <a:pt x="667" y="1099"/>
                  </a:lnTo>
                  <a:lnTo>
                    <a:pt x="703" y="1023"/>
                  </a:lnTo>
                  <a:lnTo>
                    <a:pt x="661" y="1011"/>
                  </a:lnTo>
                  <a:lnTo>
                    <a:pt x="680" y="978"/>
                  </a:lnTo>
                  <a:lnTo>
                    <a:pt x="618" y="889"/>
                  </a:lnTo>
                  <a:lnTo>
                    <a:pt x="637" y="888"/>
                  </a:lnTo>
                  <a:lnTo>
                    <a:pt x="554" y="808"/>
                  </a:lnTo>
                  <a:lnTo>
                    <a:pt x="554" y="779"/>
                  </a:lnTo>
                  <a:lnTo>
                    <a:pt x="461" y="741"/>
                  </a:lnTo>
                  <a:lnTo>
                    <a:pt x="376" y="720"/>
                  </a:lnTo>
                  <a:lnTo>
                    <a:pt x="293" y="756"/>
                  </a:lnTo>
                  <a:lnTo>
                    <a:pt x="230" y="732"/>
                  </a:lnTo>
                  <a:lnTo>
                    <a:pt x="254" y="762"/>
                  </a:lnTo>
                  <a:lnTo>
                    <a:pt x="188" y="748"/>
                  </a:lnTo>
                  <a:lnTo>
                    <a:pt x="128" y="718"/>
                  </a:lnTo>
                  <a:lnTo>
                    <a:pt x="188" y="693"/>
                  </a:lnTo>
                  <a:lnTo>
                    <a:pt x="57" y="664"/>
                  </a:lnTo>
                  <a:lnTo>
                    <a:pt x="105" y="639"/>
                  </a:lnTo>
                  <a:lnTo>
                    <a:pt x="261" y="647"/>
                  </a:lnTo>
                  <a:lnTo>
                    <a:pt x="275" y="637"/>
                  </a:lnTo>
                  <a:lnTo>
                    <a:pt x="251" y="620"/>
                  </a:lnTo>
                  <a:lnTo>
                    <a:pt x="274" y="605"/>
                  </a:lnTo>
                  <a:lnTo>
                    <a:pt x="138" y="616"/>
                  </a:lnTo>
                  <a:lnTo>
                    <a:pt x="0" y="55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4" name="Freeform 294"/>
            <p:cNvSpPr/>
            <p:nvPr/>
          </p:nvSpPr>
          <p:spPr bwMode="auto">
            <a:xfrm>
              <a:off x="6309668" y="3576980"/>
              <a:ext cx="72443" cy="87515"/>
            </a:xfrm>
            <a:custGeom>
              <a:avLst/>
              <a:gdLst>
                <a:gd name="T0" fmla="*/ 0 w 154"/>
                <a:gd name="T1" fmla="*/ 4 h 190"/>
                <a:gd name="T2" fmla="*/ 1 w 154"/>
                <a:gd name="T3" fmla="*/ 2 h 190"/>
                <a:gd name="T4" fmla="*/ 2 w 154"/>
                <a:gd name="T5" fmla="*/ 2 h 190"/>
                <a:gd name="T6" fmla="*/ 1 w 154"/>
                <a:gd name="T7" fmla="*/ 1 h 190"/>
                <a:gd name="T8" fmla="*/ 3 w 154"/>
                <a:gd name="T9" fmla="*/ 0 h 190"/>
                <a:gd name="T10" fmla="*/ 3 w 154"/>
                <a:gd name="T11" fmla="*/ 2 h 190"/>
                <a:gd name="T12" fmla="*/ 3 w 154"/>
                <a:gd name="T13" fmla="*/ 2 h 190"/>
                <a:gd name="T14" fmla="*/ 3 w 154"/>
                <a:gd name="T15" fmla="*/ 4 h 190"/>
                <a:gd name="T16" fmla="*/ 2 w 154"/>
                <a:gd name="T17" fmla="*/ 5 h 190"/>
                <a:gd name="T18" fmla="*/ 0 w 154"/>
                <a:gd name="T19" fmla="*/ 4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190"/>
                <a:gd name="T32" fmla="*/ 154 w 154"/>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190">
                  <a:moveTo>
                    <a:pt x="0" y="154"/>
                  </a:moveTo>
                  <a:lnTo>
                    <a:pt x="35" y="83"/>
                  </a:lnTo>
                  <a:lnTo>
                    <a:pt x="74" y="82"/>
                  </a:lnTo>
                  <a:lnTo>
                    <a:pt x="33" y="24"/>
                  </a:lnTo>
                  <a:lnTo>
                    <a:pt x="123" y="0"/>
                  </a:lnTo>
                  <a:lnTo>
                    <a:pt x="134" y="90"/>
                  </a:lnTo>
                  <a:lnTo>
                    <a:pt x="154" y="98"/>
                  </a:lnTo>
                  <a:lnTo>
                    <a:pt x="114" y="158"/>
                  </a:lnTo>
                  <a:lnTo>
                    <a:pt x="87" y="190"/>
                  </a:lnTo>
                  <a:lnTo>
                    <a:pt x="0" y="15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5" name="Freeform 295"/>
            <p:cNvSpPr/>
            <p:nvPr/>
          </p:nvSpPr>
          <p:spPr bwMode="auto">
            <a:xfrm>
              <a:off x="6879105" y="3772694"/>
              <a:ext cx="85921" cy="136841"/>
            </a:xfrm>
            <a:custGeom>
              <a:avLst/>
              <a:gdLst>
                <a:gd name="T0" fmla="*/ 0 w 181"/>
                <a:gd name="T1" fmla="*/ 2 h 301"/>
                <a:gd name="T2" fmla="*/ 1 w 181"/>
                <a:gd name="T3" fmla="*/ 3 h 301"/>
                <a:gd name="T4" fmla="*/ 1 w 181"/>
                <a:gd name="T5" fmla="*/ 4 h 301"/>
                <a:gd name="T6" fmla="*/ 1 w 181"/>
                <a:gd name="T7" fmla="*/ 6 h 301"/>
                <a:gd name="T8" fmla="*/ 2 w 181"/>
                <a:gd name="T9" fmla="*/ 7 h 301"/>
                <a:gd name="T10" fmla="*/ 4 w 181"/>
                <a:gd name="T11" fmla="*/ 7 h 301"/>
                <a:gd name="T12" fmla="*/ 3 w 181"/>
                <a:gd name="T13" fmla="*/ 4 h 301"/>
                <a:gd name="T14" fmla="*/ 4 w 181"/>
                <a:gd name="T15" fmla="*/ 3 h 301"/>
                <a:gd name="T16" fmla="*/ 1 w 181"/>
                <a:gd name="T17" fmla="*/ 0 h 301"/>
                <a:gd name="T18" fmla="*/ 1 w 181"/>
                <a:gd name="T19" fmla="*/ 1 h 301"/>
                <a:gd name="T20" fmla="*/ 1 w 181"/>
                <a:gd name="T21" fmla="*/ 1 h 301"/>
                <a:gd name="T22" fmla="*/ 0 w 181"/>
                <a:gd name="T23" fmla="*/ 2 h 3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301"/>
                <a:gd name="T38" fmla="*/ 181 w 181"/>
                <a:gd name="T39" fmla="*/ 301 h 3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301">
                  <a:moveTo>
                    <a:pt x="0" y="100"/>
                  </a:moveTo>
                  <a:lnTo>
                    <a:pt x="30" y="140"/>
                  </a:lnTo>
                  <a:lnTo>
                    <a:pt x="59" y="171"/>
                  </a:lnTo>
                  <a:lnTo>
                    <a:pt x="52" y="255"/>
                  </a:lnTo>
                  <a:lnTo>
                    <a:pt x="75" y="301"/>
                  </a:lnTo>
                  <a:lnTo>
                    <a:pt x="181" y="284"/>
                  </a:lnTo>
                  <a:lnTo>
                    <a:pt x="119" y="190"/>
                  </a:lnTo>
                  <a:lnTo>
                    <a:pt x="163" y="111"/>
                  </a:lnTo>
                  <a:lnTo>
                    <a:pt x="53" y="0"/>
                  </a:lnTo>
                  <a:lnTo>
                    <a:pt x="20" y="32"/>
                  </a:lnTo>
                  <a:lnTo>
                    <a:pt x="34" y="61"/>
                  </a:lnTo>
                  <a:lnTo>
                    <a:pt x="0" y="10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6" name="Freeform 296"/>
            <p:cNvSpPr/>
            <p:nvPr/>
          </p:nvSpPr>
          <p:spPr bwMode="auto">
            <a:xfrm>
              <a:off x="6638189" y="3537200"/>
              <a:ext cx="48857" cy="36597"/>
            </a:xfrm>
            <a:custGeom>
              <a:avLst/>
              <a:gdLst>
                <a:gd name="T0" fmla="*/ 0 w 99"/>
                <a:gd name="T1" fmla="*/ 1 h 82"/>
                <a:gd name="T2" fmla="*/ 2 w 99"/>
                <a:gd name="T3" fmla="*/ 1 h 82"/>
                <a:gd name="T4" fmla="*/ 1 w 99"/>
                <a:gd name="T5" fmla="*/ 0 h 82"/>
                <a:gd name="T6" fmla="*/ 2 w 99"/>
                <a:gd name="T7" fmla="*/ 0 h 82"/>
                <a:gd name="T8" fmla="*/ 2 w 99"/>
                <a:gd name="T9" fmla="*/ 2 h 82"/>
                <a:gd name="T10" fmla="*/ 0 w 99"/>
                <a:gd name="T11" fmla="*/ 1 h 82"/>
                <a:gd name="T12" fmla="*/ 0 60000 65536"/>
                <a:gd name="T13" fmla="*/ 0 60000 65536"/>
                <a:gd name="T14" fmla="*/ 0 60000 65536"/>
                <a:gd name="T15" fmla="*/ 0 60000 65536"/>
                <a:gd name="T16" fmla="*/ 0 60000 65536"/>
                <a:gd name="T17" fmla="*/ 0 60000 65536"/>
                <a:gd name="T18" fmla="*/ 0 w 99"/>
                <a:gd name="T19" fmla="*/ 0 h 82"/>
                <a:gd name="T20" fmla="*/ 99 w 99"/>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99" h="82">
                  <a:moveTo>
                    <a:pt x="0" y="63"/>
                  </a:moveTo>
                  <a:lnTo>
                    <a:pt x="74" y="60"/>
                  </a:lnTo>
                  <a:lnTo>
                    <a:pt x="37" y="6"/>
                  </a:lnTo>
                  <a:lnTo>
                    <a:pt x="99" y="0"/>
                  </a:lnTo>
                  <a:lnTo>
                    <a:pt x="99" y="82"/>
                  </a:lnTo>
                  <a:lnTo>
                    <a:pt x="0" y="6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7" name="Freeform 297"/>
            <p:cNvSpPr/>
            <p:nvPr/>
          </p:nvSpPr>
          <p:spPr bwMode="auto">
            <a:xfrm>
              <a:off x="6363579" y="3618350"/>
              <a:ext cx="111192" cy="60465"/>
            </a:xfrm>
            <a:custGeom>
              <a:avLst/>
              <a:gdLst>
                <a:gd name="T0" fmla="*/ 0 w 231"/>
                <a:gd name="T1" fmla="*/ 1 h 133"/>
                <a:gd name="T2" fmla="*/ 1 w 231"/>
                <a:gd name="T3" fmla="*/ 0 h 133"/>
                <a:gd name="T4" fmla="*/ 4 w 231"/>
                <a:gd name="T5" fmla="*/ 0 h 133"/>
                <a:gd name="T6" fmla="*/ 5 w 231"/>
                <a:gd name="T7" fmla="*/ 1 h 133"/>
                <a:gd name="T8" fmla="*/ 4 w 231"/>
                <a:gd name="T9" fmla="*/ 1 h 133"/>
                <a:gd name="T10" fmla="*/ 2 w 231"/>
                <a:gd name="T11" fmla="*/ 3 h 133"/>
                <a:gd name="T12" fmla="*/ 1 w 231"/>
                <a:gd name="T13" fmla="*/ 3 h 133"/>
                <a:gd name="T14" fmla="*/ 0 w 231"/>
                <a:gd name="T15" fmla="*/ 1 h 133"/>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133"/>
                <a:gd name="T26" fmla="*/ 231 w 231"/>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133">
                  <a:moveTo>
                    <a:pt x="0" y="68"/>
                  </a:moveTo>
                  <a:lnTo>
                    <a:pt x="40" y="8"/>
                  </a:lnTo>
                  <a:lnTo>
                    <a:pt x="163" y="0"/>
                  </a:lnTo>
                  <a:lnTo>
                    <a:pt x="231" y="42"/>
                  </a:lnTo>
                  <a:lnTo>
                    <a:pt x="176" y="52"/>
                  </a:lnTo>
                  <a:lnTo>
                    <a:pt x="79" y="133"/>
                  </a:lnTo>
                  <a:lnTo>
                    <a:pt x="62" y="112"/>
                  </a:lnTo>
                  <a:lnTo>
                    <a:pt x="0" y="6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8" name="Freeform 298"/>
            <p:cNvSpPr/>
            <p:nvPr/>
          </p:nvSpPr>
          <p:spPr bwMode="auto">
            <a:xfrm>
              <a:off x="7551309" y="2364502"/>
              <a:ext cx="202167" cy="103427"/>
            </a:xfrm>
            <a:custGeom>
              <a:avLst/>
              <a:gdLst>
                <a:gd name="T0" fmla="*/ 0 w 420"/>
                <a:gd name="T1" fmla="*/ 2 h 223"/>
                <a:gd name="T2" fmla="*/ 1 w 420"/>
                <a:gd name="T3" fmla="*/ 2 h 223"/>
                <a:gd name="T4" fmla="*/ 0 w 420"/>
                <a:gd name="T5" fmla="*/ 1 h 223"/>
                <a:gd name="T6" fmla="*/ 1 w 420"/>
                <a:gd name="T7" fmla="*/ 1 h 223"/>
                <a:gd name="T8" fmla="*/ 1 w 420"/>
                <a:gd name="T9" fmla="*/ 1 h 223"/>
                <a:gd name="T10" fmla="*/ 2 w 420"/>
                <a:gd name="T11" fmla="*/ 1 h 223"/>
                <a:gd name="T12" fmla="*/ 1 w 420"/>
                <a:gd name="T13" fmla="*/ 0 h 223"/>
                <a:gd name="T14" fmla="*/ 3 w 420"/>
                <a:gd name="T15" fmla="*/ 1 h 223"/>
                <a:gd name="T16" fmla="*/ 3 w 420"/>
                <a:gd name="T17" fmla="*/ 2 h 223"/>
                <a:gd name="T18" fmla="*/ 4 w 420"/>
                <a:gd name="T19" fmla="*/ 1 h 223"/>
                <a:gd name="T20" fmla="*/ 5 w 420"/>
                <a:gd name="T21" fmla="*/ 1 h 223"/>
                <a:gd name="T22" fmla="*/ 5 w 420"/>
                <a:gd name="T23" fmla="*/ 1 h 223"/>
                <a:gd name="T24" fmla="*/ 6 w 420"/>
                <a:gd name="T25" fmla="*/ 1 h 223"/>
                <a:gd name="T26" fmla="*/ 5 w 420"/>
                <a:gd name="T27" fmla="*/ 1 h 223"/>
                <a:gd name="T28" fmla="*/ 7 w 420"/>
                <a:gd name="T29" fmla="*/ 1 h 223"/>
                <a:gd name="T30" fmla="*/ 7 w 420"/>
                <a:gd name="T31" fmla="*/ 0 h 223"/>
                <a:gd name="T32" fmla="*/ 8 w 420"/>
                <a:gd name="T33" fmla="*/ 1 h 223"/>
                <a:gd name="T34" fmla="*/ 9 w 420"/>
                <a:gd name="T35" fmla="*/ 0 h 223"/>
                <a:gd name="T36" fmla="*/ 8 w 420"/>
                <a:gd name="T37" fmla="*/ 1 h 223"/>
                <a:gd name="T38" fmla="*/ 10 w 420"/>
                <a:gd name="T39" fmla="*/ 3 h 223"/>
                <a:gd name="T40" fmla="*/ 9 w 420"/>
                <a:gd name="T41" fmla="*/ 4 h 223"/>
                <a:gd name="T42" fmla="*/ 5 w 420"/>
                <a:gd name="T43" fmla="*/ 6 h 223"/>
                <a:gd name="T44" fmla="*/ 2 w 420"/>
                <a:gd name="T45" fmla="*/ 5 h 223"/>
                <a:gd name="T46" fmla="*/ 3 w 420"/>
                <a:gd name="T47" fmla="*/ 3 h 223"/>
                <a:gd name="T48" fmla="*/ 1 w 420"/>
                <a:gd name="T49" fmla="*/ 3 h 223"/>
                <a:gd name="T50" fmla="*/ 3 w 420"/>
                <a:gd name="T51" fmla="*/ 3 h 223"/>
                <a:gd name="T52" fmla="*/ 2 w 420"/>
                <a:gd name="T53" fmla="*/ 2 h 223"/>
                <a:gd name="T54" fmla="*/ 3 w 420"/>
                <a:gd name="T55" fmla="*/ 2 h 223"/>
                <a:gd name="T56" fmla="*/ 0 w 420"/>
                <a:gd name="T57" fmla="*/ 2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0"/>
                <a:gd name="T88" fmla="*/ 0 h 223"/>
                <a:gd name="T89" fmla="*/ 420 w 420"/>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0" h="223">
                  <a:moveTo>
                    <a:pt x="0" y="79"/>
                  </a:moveTo>
                  <a:lnTo>
                    <a:pt x="29" y="69"/>
                  </a:lnTo>
                  <a:lnTo>
                    <a:pt x="12" y="50"/>
                  </a:lnTo>
                  <a:lnTo>
                    <a:pt x="47" y="62"/>
                  </a:lnTo>
                  <a:lnTo>
                    <a:pt x="31" y="24"/>
                  </a:lnTo>
                  <a:lnTo>
                    <a:pt x="73" y="46"/>
                  </a:lnTo>
                  <a:lnTo>
                    <a:pt x="52" y="2"/>
                  </a:lnTo>
                  <a:lnTo>
                    <a:pt x="116" y="36"/>
                  </a:lnTo>
                  <a:lnTo>
                    <a:pt x="124" y="94"/>
                  </a:lnTo>
                  <a:lnTo>
                    <a:pt x="159" y="31"/>
                  </a:lnTo>
                  <a:lnTo>
                    <a:pt x="193" y="54"/>
                  </a:lnTo>
                  <a:lnTo>
                    <a:pt x="220" y="23"/>
                  </a:lnTo>
                  <a:lnTo>
                    <a:pt x="245" y="63"/>
                  </a:lnTo>
                  <a:lnTo>
                    <a:pt x="238" y="24"/>
                  </a:lnTo>
                  <a:lnTo>
                    <a:pt x="305" y="24"/>
                  </a:lnTo>
                  <a:lnTo>
                    <a:pt x="316" y="0"/>
                  </a:lnTo>
                  <a:lnTo>
                    <a:pt x="346" y="23"/>
                  </a:lnTo>
                  <a:lnTo>
                    <a:pt x="383" y="14"/>
                  </a:lnTo>
                  <a:lnTo>
                    <a:pt x="356" y="31"/>
                  </a:lnTo>
                  <a:lnTo>
                    <a:pt x="420" y="102"/>
                  </a:lnTo>
                  <a:lnTo>
                    <a:pt x="364" y="165"/>
                  </a:lnTo>
                  <a:lnTo>
                    <a:pt x="209" y="223"/>
                  </a:lnTo>
                  <a:lnTo>
                    <a:pt x="70" y="196"/>
                  </a:lnTo>
                  <a:lnTo>
                    <a:pt x="107" y="139"/>
                  </a:lnTo>
                  <a:lnTo>
                    <a:pt x="23" y="119"/>
                  </a:lnTo>
                  <a:lnTo>
                    <a:pt x="104" y="113"/>
                  </a:lnTo>
                  <a:lnTo>
                    <a:pt x="73" y="97"/>
                  </a:lnTo>
                  <a:lnTo>
                    <a:pt x="105" y="79"/>
                  </a:lnTo>
                  <a:lnTo>
                    <a:pt x="0" y="7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19" name="Freeform 299"/>
            <p:cNvSpPr/>
            <p:nvPr/>
          </p:nvSpPr>
          <p:spPr bwMode="auto">
            <a:xfrm>
              <a:off x="5856478" y="3263518"/>
              <a:ext cx="552589" cy="385065"/>
            </a:xfrm>
            <a:custGeom>
              <a:avLst/>
              <a:gdLst>
                <a:gd name="T0" fmla="*/ 0 w 1151"/>
                <a:gd name="T1" fmla="*/ 0 h 847"/>
                <a:gd name="T2" fmla="*/ 1 w 1151"/>
                <a:gd name="T3" fmla="*/ 3 h 847"/>
                <a:gd name="T4" fmla="*/ 3 w 1151"/>
                <a:gd name="T5" fmla="*/ 5 h 847"/>
                <a:gd name="T6" fmla="*/ 3 w 1151"/>
                <a:gd name="T7" fmla="*/ 5 h 847"/>
                <a:gd name="T8" fmla="*/ 2 w 1151"/>
                <a:gd name="T9" fmla="*/ 6 h 847"/>
                <a:gd name="T10" fmla="*/ 3 w 1151"/>
                <a:gd name="T11" fmla="*/ 7 h 847"/>
                <a:gd name="T12" fmla="*/ 4 w 1151"/>
                <a:gd name="T13" fmla="*/ 8 h 847"/>
                <a:gd name="T14" fmla="*/ 4 w 1151"/>
                <a:gd name="T15" fmla="*/ 9 h 847"/>
                <a:gd name="T16" fmla="*/ 6 w 1151"/>
                <a:gd name="T17" fmla="*/ 11 h 847"/>
                <a:gd name="T18" fmla="*/ 7 w 1151"/>
                <a:gd name="T19" fmla="*/ 10 h 847"/>
                <a:gd name="T20" fmla="*/ 2 w 1151"/>
                <a:gd name="T21" fmla="*/ 3 h 847"/>
                <a:gd name="T22" fmla="*/ 2 w 1151"/>
                <a:gd name="T23" fmla="*/ 1 h 847"/>
                <a:gd name="T24" fmla="*/ 3 w 1151"/>
                <a:gd name="T25" fmla="*/ 1 h 847"/>
                <a:gd name="T26" fmla="*/ 5 w 1151"/>
                <a:gd name="T27" fmla="*/ 5 h 847"/>
                <a:gd name="T28" fmla="*/ 7 w 1151"/>
                <a:gd name="T29" fmla="*/ 7 h 847"/>
                <a:gd name="T30" fmla="*/ 7 w 1151"/>
                <a:gd name="T31" fmla="*/ 8 h 847"/>
                <a:gd name="T32" fmla="*/ 10 w 1151"/>
                <a:gd name="T33" fmla="*/ 11 h 847"/>
                <a:gd name="T34" fmla="*/ 11 w 1151"/>
                <a:gd name="T35" fmla="*/ 13 h 847"/>
                <a:gd name="T36" fmla="*/ 10 w 1151"/>
                <a:gd name="T37" fmla="*/ 14 h 847"/>
                <a:gd name="T38" fmla="*/ 11 w 1151"/>
                <a:gd name="T39" fmla="*/ 15 h 847"/>
                <a:gd name="T40" fmla="*/ 17 w 1151"/>
                <a:gd name="T41" fmla="*/ 18 h 847"/>
                <a:gd name="T42" fmla="*/ 20 w 1151"/>
                <a:gd name="T43" fmla="*/ 18 h 847"/>
                <a:gd name="T44" fmla="*/ 22 w 1151"/>
                <a:gd name="T45" fmla="*/ 20 h 847"/>
                <a:gd name="T46" fmla="*/ 23 w 1151"/>
                <a:gd name="T47" fmla="*/ 18 h 847"/>
                <a:gd name="T48" fmla="*/ 23 w 1151"/>
                <a:gd name="T49" fmla="*/ 18 h 847"/>
                <a:gd name="T50" fmla="*/ 23 w 1151"/>
                <a:gd name="T51" fmla="*/ 17 h 847"/>
                <a:gd name="T52" fmla="*/ 25 w 1151"/>
                <a:gd name="T53" fmla="*/ 16 h 847"/>
                <a:gd name="T54" fmla="*/ 25 w 1151"/>
                <a:gd name="T55" fmla="*/ 16 h 847"/>
                <a:gd name="T56" fmla="*/ 25 w 1151"/>
                <a:gd name="T57" fmla="*/ 15 h 847"/>
                <a:gd name="T58" fmla="*/ 26 w 1151"/>
                <a:gd name="T59" fmla="*/ 16 h 847"/>
                <a:gd name="T60" fmla="*/ 27 w 1151"/>
                <a:gd name="T61" fmla="*/ 13 h 847"/>
                <a:gd name="T62" fmla="*/ 25 w 1151"/>
                <a:gd name="T63" fmla="*/ 12 h 847"/>
                <a:gd name="T64" fmla="*/ 24 w 1151"/>
                <a:gd name="T65" fmla="*/ 13 h 847"/>
                <a:gd name="T66" fmla="*/ 23 w 1151"/>
                <a:gd name="T67" fmla="*/ 16 h 847"/>
                <a:gd name="T68" fmla="*/ 20 w 1151"/>
                <a:gd name="T69" fmla="*/ 16 h 847"/>
                <a:gd name="T70" fmla="*/ 19 w 1151"/>
                <a:gd name="T71" fmla="*/ 15 h 847"/>
                <a:gd name="T72" fmla="*/ 17 w 1151"/>
                <a:gd name="T73" fmla="*/ 12 h 847"/>
                <a:gd name="T74" fmla="*/ 17 w 1151"/>
                <a:gd name="T75" fmla="*/ 9 h 847"/>
                <a:gd name="T76" fmla="*/ 18 w 1151"/>
                <a:gd name="T77" fmla="*/ 8 h 847"/>
                <a:gd name="T78" fmla="*/ 16 w 1151"/>
                <a:gd name="T79" fmla="*/ 7 h 847"/>
                <a:gd name="T80" fmla="*/ 14 w 1151"/>
                <a:gd name="T81" fmla="*/ 3 h 847"/>
                <a:gd name="T82" fmla="*/ 12 w 1151"/>
                <a:gd name="T83" fmla="*/ 4 h 847"/>
                <a:gd name="T84" fmla="*/ 9 w 1151"/>
                <a:gd name="T85" fmla="*/ 1 h 847"/>
                <a:gd name="T86" fmla="*/ 5 w 1151"/>
                <a:gd name="T87" fmla="*/ 2 h 847"/>
                <a:gd name="T88" fmla="*/ 2 w 1151"/>
                <a:gd name="T89" fmla="*/ 0 h 847"/>
                <a:gd name="T90" fmla="*/ 0 w 1151"/>
                <a:gd name="T91" fmla="*/ 0 h 8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51"/>
                <a:gd name="T139" fmla="*/ 0 h 847"/>
                <a:gd name="T140" fmla="*/ 1151 w 1151"/>
                <a:gd name="T141" fmla="*/ 847 h 8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51" h="847">
                  <a:moveTo>
                    <a:pt x="0" y="9"/>
                  </a:moveTo>
                  <a:lnTo>
                    <a:pt x="55" y="141"/>
                  </a:lnTo>
                  <a:lnTo>
                    <a:pt x="118" y="202"/>
                  </a:lnTo>
                  <a:lnTo>
                    <a:pt x="112" y="238"/>
                  </a:lnTo>
                  <a:lnTo>
                    <a:pt x="80" y="246"/>
                  </a:lnTo>
                  <a:lnTo>
                    <a:pt x="152" y="275"/>
                  </a:lnTo>
                  <a:lnTo>
                    <a:pt x="191" y="334"/>
                  </a:lnTo>
                  <a:lnTo>
                    <a:pt x="190" y="384"/>
                  </a:lnTo>
                  <a:lnTo>
                    <a:pt x="272" y="468"/>
                  </a:lnTo>
                  <a:lnTo>
                    <a:pt x="289" y="438"/>
                  </a:lnTo>
                  <a:lnTo>
                    <a:pt x="97" y="120"/>
                  </a:lnTo>
                  <a:lnTo>
                    <a:pt x="85" y="35"/>
                  </a:lnTo>
                  <a:lnTo>
                    <a:pt x="128" y="58"/>
                  </a:lnTo>
                  <a:lnTo>
                    <a:pt x="196" y="196"/>
                  </a:lnTo>
                  <a:lnTo>
                    <a:pt x="299" y="300"/>
                  </a:lnTo>
                  <a:lnTo>
                    <a:pt x="297" y="339"/>
                  </a:lnTo>
                  <a:lnTo>
                    <a:pt x="439" y="483"/>
                  </a:lnTo>
                  <a:lnTo>
                    <a:pt x="456" y="542"/>
                  </a:lnTo>
                  <a:lnTo>
                    <a:pt x="439" y="583"/>
                  </a:lnTo>
                  <a:lnTo>
                    <a:pt x="473" y="638"/>
                  </a:lnTo>
                  <a:lnTo>
                    <a:pt x="746" y="785"/>
                  </a:lnTo>
                  <a:lnTo>
                    <a:pt x="863" y="775"/>
                  </a:lnTo>
                  <a:lnTo>
                    <a:pt x="941" y="847"/>
                  </a:lnTo>
                  <a:lnTo>
                    <a:pt x="976" y="776"/>
                  </a:lnTo>
                  <a:lnTo>
                    <a:pt x="1015" y="775"/>
                  </a:lnTo>
                  <a:lnTo>
                    <a:pt x="974" y="717"/>
                  </a:lnTo>
                  <a:lnTo>
                    <a:pt x="1064" y="693"/>
                  </a:lnTo>
                  <a:lnTo>
                    <a:pt x="1095" y="668"/>
                  </a:lnTo>
                  <a:lnTo>
                    <a:pt x="1103" y="653"/>
                  </a:lnTo>
                  <a:lnTo>
                    <a:pt x="1112" y="684"/>
                  </a:lnTo>
                  <a:lnTo>
                    <a:pt x="1151" y="544"/>
                  </a:lnTo>
                  <a:lnTo>
                    <a:pt x="1101" y="522"/>
                  </a:lnTo>
                  <a:lnTo>
                    <a:pt x="1016" y="544"/>
                  </a:lnTo>
                  <a:lnTo>
                    <a:pt x="971" y="668"/>
                  </a:lnTo>
                  <a:lnTo>
                    <a:pt x="857" y="678"/>
                  </a:lnTo>
                  <a:lnTo>
                    <a:pt x="814" y="649"/>
                  </a:lnTo>
                  <a:lnTo>
                    <a:pt x="738" y="498"/>
                  </a:lnTo>
                  <a:lnTo>
                    <a:pt x="737" y="384"/>
                  </a:lnTo>
                  <a:lnTo>
                    <a:pt x="762" y="327"/>
                  </a:lnTo>
                  <a:lnTo>
                    <a:pt x="687" y="300"/>
                  </a:lnTo>
                  <a:lnTo>
                    <a:pt x="588" y="139"/>
                  </a:lnTo>
                  <a:lnTo>
                    <a:pt x="509" y="174"/>
                  </a:lnTo>
                  <a:lnTo>
                    <a:pt x="407" y="43"/>
                  </a:lnTo>
                  <a:lnTo>
                    <a:pt x="233" y="70"/>
                  </a:lnTo>
                  <a:lnTo>
                    <a:pt x="87" y="0"/>
                  </a:lnTo>
                  <a:lnTo>
                    <a:pt x="0" y="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0" name="Freeform 300"/>
            <p:cNvSpPr/>
            <p:nvPr/>
          </p:nvSpPr>
          <p:spPr bwMode="auto">
            <a:xfrm>
              <a:off x="6400643" y="3637444"/>
              <a:ext cx="74128" cy="84332"/>
            </a:xfrm>
            <a:custGeom>
              <a:avLst/>
              <a:gdLst>
                <a:gd name="T0" fmla="*/ 0 w 152"/>
                <a:gd name="T1" fmla="*/ 2 h 184"/>
                <a:gd name="T2" fmla="*/ 1 w 152"/>
                <a:gd name="T3" fmla="*/ 4 h 184"/>
                <a:gd name="T4" fmla="*/ 3 w 152"/>
                <a:gd name="T5" fmla="*/ 4 h 184"/>
                <a:gd name="T6" fmla="*/ 4 w 152"/>
                <a:gd name="T7" fmla="*/ 0 h 184"/>
                <a:gd name="T8" fmla="*/ 2 w 152"/>
                <a:gd name="T9" fmla="*/ 0 h 184"/>
                <a:gd name="T10" fmla="*/ 0 w 152"/>
                <a:gd name="T11" fmla="*/ 2 h 184"/>
                <a:gd name="T12" fmla="*/ 0 60000 65536"/>
                <a:gd name="T13" fmla="*/ 0 60000 65536"/>
                <a:gd name="T14" fmla="*/ 0 60000 65536"/>
                <a:gd name="T15" fmla="*/ 0 60000 65536"/>
                <a:gd name="T16" fmla="*/ 0 60000 65536"/>
                <a:gd name="T17" fmla="*/ 0 60000 65536"/>
                <a:gd name="T18" fmla="*/ 0 w 152"/>
                <a:gd name="T19" fmla="*/ 0 h 184"/>
                <a:gd name="T20" fmla="*/ 152 w 152"/>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52" h="184">
                  <a:moveTo>
                    <a:pt x="0" y="91"/>
                  </a:moveTo>
                  <a:lnTo>
                    <a:pt x="61" y="180"/>
                  </a:lnTo>
                  <a:lnTo>
                    <a:pt x="140" y="184"/>
                  </a:lnTo>
                  <a:lnTo>
                    <a:pt x="152" y="0"/>
                  </a:lnTo>
                  <a:lnTo>
                    <a:pt x="97" y="10"/>
                  </a:lnTo>
                  <a:lnTo>
                    <a:pt x="0" y="9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1" name="Freeform 301"/>
            <p:cNvSpPr/>
            <p:nvPr/>
          </p:nvSpPr>
          <p:spPr bwMode="auto">
            <a:xfrm>
              <a:off x="6478140" y="3745644"/>
              <a:ext cx="104453" cy="50918"/>
            </a:xfrm>
            <a:custGeom>
              <a:avLst/>
              <a:gdLst>
                <a:gd name="T0" fmla="*/ 0 w 215"/>
                <a:gd name="T1" fmla="*/ 1 h 111"/>
                <a:gd name="T2" fmla="*/ 0 w 215"/>
                <a:gd name="T3" fmla="*/ 0 h 111"/>
                <a:gd name="T4" fmla="*/ 1 w 215"/>
                <a:gd name="T5" fmla="*/ 1 h 111"/>
                <a:gd name="T6" fmla="*/ 3 w 215"/>
                <a:gd name="T7" fmla="*/ 0 h 111"/>
                <a:gd name="T8" fmla="*/ 5 w 215"/>
                <a:gd name="T9" fmla="*/ 1 h 111"/>
                <a:gd name="T10" fmla="*/ 5 w 215"/>
                <a:gd name="T11" fmla="*/ 3 h 111"/>
                <a:gd name="T12" fmla="*/ 5 w 215"/>
                <a:gd name="T13" fmla="*/ 1 h 111"/>
                <a:gd name="T14" fmla="*/ 3 w 215"/>
                <a:gd name="T15" fmla="*/ 1 h 111"/>
                <a:gd name="T16" fmla="*/ 3 w 215"/>
                <a:gd name="T17" fmla="*/ 1 h 111"/>
                <a:gd name="T18" fmla="*/ 3 w 215"/>
                <a:gd name="T19" fmla="*/ 2 h 111"/>
                <a:gd name="T20" fmla="*/ 2 w 215"/>
                <a:gd name="T21" fmla="*/ 3 h 111"/>
                <a:gd name="T22" fmla="*/ 0 w 215"/>
                <a:gd name="T23" fmla="*/ 1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5"/>
                <a:gd name="T37" fmla="*/ 0 h 111"/>
                <a:gd name="T38" fmla="*/ 215 w 215"/>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 h="111">
                  <a:moveTo>
                    <a:pt x="0" y="60"/>
                  </a:moveTo>
                  <a:lnTo>
                    <a:pt x="18" y="0"/>
                  </a:lnTo>
                  <a:lnTo>
                    <a:pt x="65" y="37"/>
                  </a:lnTo>
                  <a:lnTo>
                    <a:pt x="146" y="2"/>
                  </a:lnTo>
                  <a:lnTo>
                    <a:pt x="215" y="45"/>
                  </a:lnTo>
                  <a:lnTo>
                    <a:pt x="200" y="108"/>
                  </a:lnTo>
                  <a:lnTo>
                    <a:pt x="193" y="54"/>
                  </a:lnTo>
                  <a:lnTo>
                    <a:pt x="146" y="35"/>
                  </a:lnTo>
                  <a:lnTo>
                    <a:pt x="103" y="66"/>
                  </a:lnTo>
                  <a:lnTo>
                    <a:pt x="115" y="98"/>
                  </a:lnTo>
                  <a:lnTo>
                    <a:pt x="96" y="111"/>
                  </a:lnTo>
                  <a:lnTo>
                    <a:pt x="0" y="6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2" name="Freeform 302"/>
            <p:cNvSpPr/>
            <p:nvPr/>
          </p:nvSpPr>
          <p:spPr bwMode="auto">
            <a:xfrm>
              <a:off x="6855519" y="4328015"/>
              <a:ext cx="149940" cy="170256"/>
            </a:xfrm>
            <a:custGeom>
              <a:avLst/>
              <a:gdLst>
                <a:gd name="T0" fmla="*/ 0 w 311"/>
                <a:gd name="T1" fmla="*/ 3 h 377"/>
                <a:gd name="T2" fmla="*/ 1 w 311"/>
                <a:gd name="T3" fmla="*/ 1 h 377"/>
                <a:gd name="T4" fmla="*/ 3 w 311"/>
                <a:gd name="T5" fmla="*/ 0 h 377"/>
                <a:gd name="T6" fmla="*/ 4 w 311"/>
                <a:gd name="T7" fmla="*/ 1 h 377"/>
                <a:gd name="T8" fmla="*/ 4 w 311"/>
                <a:gd name="T9" fmla="*/ 3 h 377"/>
                <a:gd name="T10" fmla="*/ 6 w 311"/>
                <a:gd name="T11" fmla="*/ 3 h 377"/>
                <a:gd name="T12" fmla="*/ 6 w 311"/>
                <a:gd name="T13" fmla="*/ 5 h 377"/>
                <a:gd name="T14" fmla="*/ 7 w 311"/>
                <a:gd name="T15" fmla="*/ 5 h 377"/>
                <a:gd name="T16" fmla="*/ 7 w 311"/>
                <a:gd name="T17" fmla="*/ 7 h 377"/>
                <a:gd name="T18" fmla="*/ 6 w 311"/>
                <a:gd name="T19" fmla="*/ 9 h 377"/>
                <a:gd name="T20" fmla="*/ 4 w 311"/>
                <a:gd name="T21" fmla="*/ 9 h 377"/>
                <a:gd name="T22" fmla="*/ 4 w 311"/>
                <a:gd name="T23" fmla="*/ 7 h 377"/>
                <a:gd name="T24" fmla="*/ 0 w 311"/>
                <a:gd name="T25" fmla="*/ 3 h 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1"/>
                <a:gd name="T40" fmla="*/ 0 h 377"/>
                <a:gd name="T41" fmla="*/ 311 w 311"/>
                <a:gd name="T42" fmla="*/ 377 h 3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1" h="377">
                  <a:moveTo>
                    <a:pt x="0" y="141"/>
                  </a:moveTo>
                  <a:lnTo>
                    <a:pt x="21" y="23"/>
                  </a:lnTo>
                  <a:lnTo>
                    <a:pt x="134" y="0"/>
                  </a:lnTo>
                  <a:lnTo>
                    <a:pt x="169" y="39"/>
                  </a:lnTo>
                  <a:lnTo>
                    <a:pt x="177" y="130"/>
                  </a:lnTo>
                  <a:lnTo>
                    <a:pt x="260" y="143"/>
                  </a:lnTo>
                  <a:lnTo>
                    <a:pt x="270" y="205"/>
                  </a:lnTo>
                  <a:lnTo>
                    <a:pt x="311" y="218"/>
                  </a:lnTo>
                  <a:lnTo>
                    <a:pt x="305" y="295"/>
                  </a:lnTo>
                  <a:lnTo>
                    <a:pt x="263" y="377"/>
                  </a:lnTo>
                  <a:lnTo>
                    <a:pt x="159" y="371"/>
                  </a:lnTo>
                  <a:lnTo>
                    <a:pt x="180" y="281"/>
                  </a:lnTo>
                  <a:lnTo>
                    <a:pt x="0" y="14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3" name="Freeform 303"/>
            <p:cNvSpPr/>
            <p:nvPr/>
          </p:nvSpPr>
          <p:spPr bwMode="auto">
            <a:xfrm>
              <a:off x="6511835" y="3941359"/>
              <a:ext cx="227438" cy="364380"/>
            </a:xfrm>
            <a:custGeom>
              <a:avLst/>
              <a:gdLst>
                <a:gd name="T0" fmla="*/ 0 w 476"/>
                <a:gd name="T1" fmla="*/ 4 h 803"/>
                <a:gd name="T2" fmla="*/ 0 w 476"/>
                <a:gd name="T3" fmla="*/ 6 h 803"/>
                <a:gd name="T4" fmla="*/ 2 w 476"/>
                <a:gd name="T5" fmla="*/ 9 h 803"/>
                <a:gd name="T6" fmla="*/ 4 w 476"/>
                <a:gd name="T7" fmla="*/ 15 h 803"/>
                <a:gd name="T8" fmla="*/ 9 w 476"/>
                <a:gd name="T9" fmla="*/ 19 h 803"/>
                <a:gd name="T10" fmla="*/ 10 w 476"/>
                <a:gd name="T11" fmla="*/ 18 h 803"/>
                <a:gd name="T12" fmla="*/ 11 w 476"/>
                <a:gd name="T13" fmla="*/ 17 h 803"/>
                <a:gd name="T14" fmla="*/ 10 w 476"/>
                <a:gd name="T15" fmla="*/ 16 h 803"/>
                <a:gd name="T16" fmla="*/ 10 w 476"/>
                <a:gd name="T17" fmla="*/ 16 h 803"/>
                <a:gd name="T18" fmla="*/ 11 w 476"/>
                <a:gd name="T19" fmla="*/ 13 h 803"/>
                <a:gd name="T20" fmla="*/ 10 w 476"/>
                <a:gd name="T21" fmla="*/ 11 h 803"/>
                <a:gd name="T22" fmla="*/ 9 w 476"/>
                <a:gd name="T23" fmla="*/ 11 h 803"/>
                <a:gd name="T24" fmla="*/ 9 w 476"/>
                <a:gd name="T25" fmla="*/ 9 h 803"/>
                <a:gd name="T26" fmla="*/ 9 w 476"/>
                <a:gd name="T27" fmla="*/ 10 h 803"/>
                <a:gd name="T28" fmla="*/ 7 w 476"/>
                <a:gd name="T29" fmla="*/ 9 h 803"/>
                <a:gd name="T30" fmla="*/ 7 w 476"/>
                <a:gd name="T31" fmla="*/ 8 h 803"/>
                <a:gd name="T32" fmla="*/ 8 w 476"/>
                <a:gd name="T33" fmla="*/ 5 h 803"/>
                <a:gd name="T34" fmla="*/ 10 w 476"/>
                <a:gd name="T35" fmla="*/ 4 h 803"/>
                <a:gd name="T36" fmla="*/ 9 w 476"/>
                <a:gd name="T37" fmla="*/ 4 h 803"/>
                <a:gd name="T38" fmla="*/ 10 w 476"/>
                <a:gd name="T39" fmla="*/ 3 h 803"/>
                <a:gd name="T40" fmla="*/ 7 w 476"/>
                <a:gd name="T41" fmla="*/ 2 h 803"/>
                <a:gd name="T42" fmla="*/ 5 w 476"/>
                <a:gd name="T43" fmla="*/ 0 h 803"/>
                <a:gd name="T44" fmla="*/ 5 w 476"/>
                <a:gd name="T45" fmla="*/ 2 h 803"/>
                <a:gd name="T46" fmla="*/ 3 w 476"/>
                <a:gd name="T47" fmla="*/ 3 h 803"/>
                <a:gd name="T48" fmla="*/ 2 w 476"/>
                <a:gd name="T49" fmla="*/ 5 h 803"/>
                <a:gd name="T50" fmla="*/ 1 w 476"/>
                <a:gd name="T51" fmla="*/ 5 h 803"/>
                <a:gd name="T52" fmla="*/ 1 w 476"/>
                <a:gd name="T53" fmla="*/ 3 h 803"/>
                <a:gd name="T54" fmla="*/ 0 w 476"/>
                <a:gd name="T55" fmla="*/ 4 h 8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6"/>
                <a:gd name="T85" fmla="*/ 0 h 803"/>
                <a:gd name="T86" fmla="*/ 476 w 476"/>
                <a:gd name="T87" fmla="*/ 803 h 8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6" h="803">
                  <a:moveTo>
                    <a:pt x="0" y="188"/>
                  </a:moveTo>
                  <a:lnTo>
                    <a:pt x="8" y="254"/>
                  </a:lnTo>
                  <a:lnTo>
                    <a:pt x="93" y="364"/>
                  </a:lnTo>
                  <a:lnTo>
                    <a:pt x="188" y="627"/>
                  </a:lnTo>
                  <a:lnTo>
                    <a:pt x="408" y="803"/>
                  </a:lnTo>
                  <a:lnTo>
                    <a:pt x="446" y="771"/>
                  </a:lnTo>
                  <a:lnTo>
                    <a:pt x="468" y="714"/>
                  </a:lnTo>
                  <a:lnTo>
                    <a:pt x="435" y="696"/>
                  </a:lnTo>
                  <a:lnTo>
                    <a:pt x="455" y="681"/>
                  </a:lnTo>
                  <a:lnTo>
                    <a:pt x="476" y="542"/>
                  </a:lnTo>
                  <a:lnTo>
                    <a:pt x="444" y="480"/>
                  </a:lnTo>
                  <a:lnTo>
                    <a:pt x="412" y="480"/>
                  </a:lnTo>
                  <a:lnTo>
                    <a:pt x="412" y="405"/>
                  </a:lnTo>
                  <a:lnTo>
                    <a:pt x="369" y="438"/>
                  </a:lnTo>
                  <a:lnTo>
                    <a:pt x="318" y="410"/>
                  </a:lnTo>
                  <a:lnTo>
                    <a:pt x="287" y="327"/>
                  </a:lnTo>
                  <a:lnTo>
                    <a:pt x="338" y="226"/>
                  </a:lnTo>
                  <a:lnTo>
                    <a:pt x="435" y="178"/>
                  </a:lnTo>
                  <a:lnTo>
                    <a:pt x="407" y="161"/>
                  </a:lnTo>
                  <a:lnTo>
                    <a:pt x="423" y="111"/>
                  </a:lnTo>
                  <a:lnTo>
                    <a:pt x="313" y="101"/>
                  </a:lnTo>
                  <a:lnTo>
                    <a:pt x="231" y="0"/>
                  </a:lnTo>
                  <a:lnTo>
                    <a:pt x="213" y="75"/>
                  </a:lnTo>
                  <a:lnTo>
                    <a:pt x="126" y="132"/>
                  </a:lnTo>
                  <a:lnTo>
                    <a:pt x="81" y="211"/>
                  </a:lnTo>
                  <a:lnTo>
                    <a:pt x="31" y="199"/>
                  </a:lnTo>
                  <a:lnTo>
                    <a:pt x="37" y="151"/>
                  </a:lnTo>
                  <a:lnTo>
                    <a:pt x="0" y="18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4" name="Freeform 304"/>
            <p:cNvSpPr/>
            <p:nvPr/>
          </p:nvSpPr>
          <p:spPr bwMode="auto">
            <a:xfrm>
              <a:off x="6936385" y="3823612"/>
              <a:ext cx="77497" cy="77968"/>
            </a:xfrm>
            <a:custGeom>
              <a:avLst/>
              <a:gdLst>
                <a:gd name="T0" fmla="*/ 0 w 159"/>
                <a:gd name="T1" fmla="*/ 2 h 173"/>
                <a:gd name="T2" fmla="*/ 1 w 159"/>
                <a:gd name="T3" fmla="*/ 0 h 173"/>
                <a:gd name="T4" fmla="*/ 4 w 159"/>
                <a:gd name="T5" fmla="*/ 0 h 173"/>
                <a:gd name="T6" fmla="*/ 3 w 159"/>
                <a:gd name="T7" fmla="*/ 4 h 173"/>
                <a:gd name="T8" fmla="*/ 1 w 159"/>
                <a:gd name="T9" fmla="*/ 4 h 173"/>
                <a:gd name="T10" fmla="*/ 0 w 159"/>
                <a:gd name="T11" fmla="*/ 2 h 173"/>
                <a:gd name="T12" fmla="*/ 0 60000 65536"/>
                <a:gd name="T13" fmla="*/ 0 60000 65536"/>
                <a:gd name="T14" fmla="*/ 0 60000 65536"/>
                <a:gd name="T15" fmla="*/ 0 60000 65536"/>
                <a:gd name="T16" fmla="*/ 0 60000 65536"/>
                <a:gd name="T17" fmla="*/ 0 60000 65536"/>
                <a:gd name="T18" fmla="*/ 0 w 159"/>
                <a:gd name="T19" fmla="*/ 0 h 173"/>
                <a:gd name="T20" fmla="*/ 159 w 159"/>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159" h="173">
                  <a:moveTo>
                    <a:pt x="0" y="79"/>
                  </a:moveTo>
                  <a:lnTo>
                    <a:pt x="44" y="0"/>
                  </a:lnTo>
                  <a:lnTo>
                    <a:pt x="159" y="12"/>
                  </a:lnTo>
                  <a:lnTo>
                    <a:pt x="146" y="161"/>
                  </a:lnTo>
                  <a:lnTo>
                    <a:pt x="62" y="173"/>
                  </a:lnTo>
                  <a:lnTo>
                    <a:pt x="0" y="7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5" name="Freeform 305"/>
            <p:cNvSpPr/>
            <p:nvPr/>
          </p:nvSpPr>
          <p:spPr bwMode="auto">
            <a:xfrm>
              <a:off x="6865627" y="3724959"/>
              <a:ext cx="18532" cy="14321"/>
            </a:xfrm>
            <a:custGeom>
              <a:avLst/>
              <a:gdLst>
                <a:gd name="T0" fmla="*/ 0 w 39"/>
                <a:gd name="T1" fmla="*/ 1 h 32"/>
                <a:gd name="T2" fmla="*/ 1 w 39"/>
                <a:gd name="T3" fmla="*/ 1 h 32"/>
                <a:gd name="T4" fmla="*/ 1 w 39"/>
                <a:gd name="T5" fmla="*/ 0 h 32"/>
                <a:gd name="T6" fmla="*/ 0 w 39"/>
                <a:gd name="T7" fmla="*/ 1 h 32"/>
                <a:gd name="T8" fmla="*/ 0 60000 65536"/>
                <a:gd name="T9" fmla="*/ 0 60000 65536"/>
                <a:gd name="T10" fmla="*/ 0 60000 65536"/>
                <a:gd name="T11" fmla="*/ 0 60000 65536"/>
                <a:gd name="T12" fmla="*/ 0 w 39"/>
                <a:gd name="T13" fmla="*/ 0 h 32"/>
                <a:gd name="T14" fmla="*/ 39 w 39"/>
                <a:gd name="T15" fmla="*/ 32 h 32"/>
              </a:gdLst>
              <a:ahLst/>
              <a:cxnLst>
                <a:cxn ang="T8">
                  <a:pos x="T0" y="T1"/>
                </a:cxn>
                <a:cxn ang="T9">
                  <a:pos x="T2" y="T3"/>
                </a:cxn>
                <a:cxn ang="T10">
                  <a:pos x="T4" y="T5"/>
                </a:cxn>
                <a:cxn ang="T11">
                  <a:pos x="T6" y="T7"/>
                </a:cxn>
              </a:cxnLst>
              <a:rect l="T12" t="T13" r="T14" b="T15"/>
              <a:pathLst>
                <a:path w="39" h="32">
                  <a:moveTo>
                    <a:pt x="0" y="32"/>
                  </a:moveTo>
                  <a:lnTo>
                    <a:pt x="36" y="26"/>
                  </a:lnTo>
                  <a:lnTo>
                    <a:pt x="39" y="0"/>
                  </a:lnTo>
                  <a:lnTo>
                    <a:pt x="0" y="3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6" name="Freeform 306"/>
            <p:cNvSpPr/>
            <p:nvPr/>
          </p:nvSpPr>
          <p:spPr bwMode="auto">
            <a:xfrm>
              <a:off x="4921456" y="2195837"/>
              <a:ext cx="545850" cy="521906"/>
            </a:xfrm>
            <a:custGeom>
              <a:avLst/>
              <a:gdLst>
                <a:gd name="T0" fmla="*/ 2 w 1139"/>
                <a:gd name="T1" fmla="*/ 11 h 1152"/>
                <a:gd name="T2" fmla="*/ 2 w 1139"/>
                <a:gd name="T3" fmla="*/ 12 h 1152"/>
                <a:gd name="T4" fmla="*/ 5 w 1139"/>
                <a:gd name="T5" fmla="*/ 13 h 1152"/>
                <a:gd name="T6" fmla="*/ 6 w 1139"/>
                <a:gd name="T7" fmla="*/ 12 h 1152"/>
                <a:gd name="T8" fmla="*/ 3 w 1139"/>
                <a:gd name="T9" fmla="*/ 15 h 1152"/>
                <a:gd name="T10" fmla="*/ 3 w 1139"/>
                <a:gd name="T11" fmla="*/ 17 h 1152"/>
                <a:gd name="T12" fmla="*/ 3 w 1139"/>
                <a:gd name="T13" fmla="*/ 18 h 1152"/>
                <a:gd name="T14" fmla="*/ 3 w 1139"/>
                <a:gd name="T15" fmla="*/ 19 h 1152"/>
                <a:gd name="T16" fmla="*/ 4 w 1139"/>
                <a:gd name="T17" fmla="*/ 20 h 1152"/>
                <a:gd name="T18" fmla="*/ 5 w 1139"/>
                <a:gd name="T19" fmla="*/ 19 h 1152"/>
                <a:gd name="T20" fmla="*/ 5 w 1139"/>
                <a:gd name="T21" fmla="*/ 21 h 1152"/>
                <a:gd name="T22" fmla="*/ 8 w 1139"/>
                <a:gd name="T23" fmla="*/ 21 h 1152"/>
                <a:gd name="T24" fmla="*/ 9 w 1139"/>
                <a:gd name="T25" fmla="*/ 21 h 1152"/>
                <a:gd name="T26" fmla="*/ 8 w 1139"/>
                <a:gd name="T27" fmla="*/ 24 h 1152"/>
                <a:gd name="T28" fmla="*/ 7 w 1139"/>
                <a:gd name="T29" fmla="*/ 25 h 1152"/>
                <a:gd name="T30" fmla="*/ 4 w 1139"/>
                <a:gd name="T31" fmla="*/ 26 h 1152"/>
                <a:gd name="T32" fmla="*/ 7 w 1139"/>
                <a:gd name="T33" fmla="*/ 26 h 1152"/>
                <a:gd name="T34" fmla="*/ 8 w 1139"/>
                <a:gd name="T35" fmla="*/ 24 h 1152"/>
                <a:gd name="T36" fmla="*/ 12 w 1139"/>
                <a:gd name="T37" fmla="*/ 22 h 1152"/>
                <a:gd name="T38" fmla="*/ 12 w 1139"/>
                <a:gd name="T39" fmla="*/ 20 h 1152"/>
                <a:gd name="T40" fmla="*/ 16 w 1139"/>
                <a:gd name="T41" fmla="*/ 16 h 1152"/>
                <a:gd name="T42" fmla="*/ 16 w 1139"/>
                <a:gd name="T43" fmla="*/ 17 h 1152"/>
                <a:gd name="T44" fmla="*/ 17 w 1139"/>
                <a:gd name="T45" fmla="*/ 18 h 1152"/>
                <a:gd name="T46" fmla="*/ 14 w 1139"/>
                <a:gd name="T47" fmla="*/ 19 h 1152"/>
                <a:gd name="T48" fmla="*/ 14 w 1139"/>
                <a:gd name="T49" fmla="*/ 20 h 1152"/>
                <a:gd name="T50" fmla="*/ 17 w 1139"/>
                <a:gd name="T51" fmla="*/ 18 h 1152"/>
                <a:gd name="T52" fmla="*/ 18 w 1139"/>
                <a:gd name="T53" fmla="*/ 17 h 1152"/>
                <a:gd name="T54" fmla="*/ 19 w 1139"/>
                <a:gd name="T55" fmla="*/ 17 h 1152"/>
                <a:gd name="T56" fmla="*/ 21 w 1139"/>
                <a:gd name="T57" fmla="*/ 19 h 1152"/>
                <a:gd name="T58" fmla="*/ 25 w 1139"/>
                <a:gd name="T59" fmla="*/ 19 h 1152"/>
                <a:gd name="T60" fmla="*/ 25 w 1139"/>
                <a:gd name="T61" fmla="*/ 20 h 1152"/>
                <a:gd name="T62" fmla="*/ 26 w 1139"/>
                <a:gd name="T63" fmla="*/ 20 h 1152"/>
                <a:gd name="T64" fmla="*/ 24 w 1139"/>
                <a:gd name="T65" fmla="*/ 19 h 1152"/>
                <a:gd name="T66" fmla="*/ 14 w 1139"/>
                <a:gd name="T67" fmla="*/ 2 h 1152"/>
                <a:gd name="T68" fmla="*/ 11 w 1139"/>
                <a:gd name="T69" fmla="*/ 1 h 1152"/>
                <a:gd name="T70" fmla="*/ 10 w 1139"/>
                <a:gd name="T71" fmla="*/ 1 h 1152"/>
                <a:gd name="T72" fmla="*/ 10 w 1139"/>
                <a:gd name="T73" fmla="*/ 0 h 1152"/>
                <a:gd name="T74" fmla="*/ 7 w 1139"/>
                <a:gd name="T75" fmla="*/ 1 h 1152"/>
                <a:gd name="T76" fmla="*/ 7 w 1139"/>
                <a:gd name="T77" fmla="*/ 1 h 1152"/>
                <a:gd name="T78" fmla="*/ 6 w 1139"/>
                <a:gd name="T79" fmla="*/ 3 h 1152"/>
                <a:gd name="T80" fmla="*/ 4 w 1139"/>
                <a:gd name="T81" fmla="*/ 4 h 1152"/>
                <a:gd name="T82" fmla="*/ 2 w 1139"/>
                <a:gd name="T83" fmla="*/ 5 h 1152"/>
                <a:gd name="T84" fmla="*/ 4 w 1139"/>
                <a:gd name="T85" fmla="*/ 8 h 1152"/>
                <a:gd name="T86" fmla="*/ 5 w 1139"/>
                <a:gd name="T87" fmla="*/ 9 h 1152"/>
                <a:gd name="T88" fmla="*/ 6 w 1139"/>
                <a:gd name="T89" fmla="*/ 9 h 1152"/>
                <a:gd name="T90" fmla="*/ 4 w 1139"/>
                <a:gd name="T91" fmla="*/ 9 h 1152"/>
                <a:gd name="T92" fmla="*/ 3 w 1139"/>
                <a:gd name="T93" fmla="*/ 9 h 1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9"/>
                <a:gd name="T142" fmla="*/ 0 h 1152"/>
                <a:gd name="T143" fmla="*/ 1139 w 1139"/>
                <a:gd name="T144" fmla="*/ 1152 h 1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9" h="1152">
                  <a:moveTo>
                    <a:pt x="0" y="441"/>
                  </a:moveTo>
                  <a:lnTo>
                    <a:pt x="74" y="463"/>
                  </a:lnTo>
                  <a:lnTo>
                    <a:pt x="45" y="472"/>
                  </a:lnTo>
                  <a:lnTo>
                    <a:pt x="75" y="514"/>
                  </a:lnTo>
                  <a:lnTo>
                    <a:pt x="190" y="510"/>
                  </a:lnTo>
                  <a:lnTo>
                    <a:pt x="205" y="538"/>
                  </a:lnTo>
                  <a:lnTo>
                    <a:pt x="278" y="503"/>
                  </a:lnTo>
                  <a:lnTo>
                    <a:pt x="253" y="517"/>
                  </a:lnTo>
                  <a:lnTo>
                    <a:pt x="267" y="587"/>
                  </a:lnTo>
                  <a:lnTo>
                    <a:pt x="111" y="655"/>
                  </a:lnTo>
                  <a:lnTo>
                    <a:pt x="72" y="729"/>
                  </a:lnTo>
                  <a:lnTo>
                    <a:pt x="107" y="718"/>
                  </a:lnTo>
                  <a:lnTo>
                    <a:pt x="79" y="737"/>
                  </a:lnTo>
                  <a:lnTo>
                    <a:pt x="107" y="761"/>
                  </a:lnTo>
                  <a:lnTo>
                    <a:pt x="165" y="771"/>
                  </a:lnTo>
                  <a:lnTo>
                    <a:pt x="134" y="809"/>
                  </a:lnTo>
                  <a:lnTo>
                    <a:pt x="159" y="847"/>
                  </a:lnTo>
                  <a:lnTo>
                    <a:pt x="190" y="852"/>
                  </a:lnTo>
                  <a:lnTo>
                    <a:pt x="250" y="771"/>
                  </a:lnTo>
                  <a:lnTo>
                    <a:pt x="213" y="809"/>
                  </a:lnTo>
                  <a:lnTo>
                    <a:pt x="244" y="887"/>
                  </a:lnTo>
                  <a:lnTo>
                    <a:pt x="228" y="917"/>
                  </a:lnTo>
                  <a:lnTo>
                    <a:pt x="298" y="872"/>
                  </a:lnTo>
                  <a:lnTo>
                    <a:pt x="346" y="928"/>
                  </a:lnTo>
                  <a:lnTo>
                    <a:pt x="363" y="895"/>
                  </a:lnTo>
                  <a:lnTo>
                    <a:pt x="378" y="917"/>
                  </a:lnTo>
                  <a:lnTo>
                    <a:pt x="431" y="889"/>
                  </a:lnTo>
                  <a:lnTo>
                    <a:pt x="360" y="1032"/>
                  </a:lnTo>
                  <a:lnTo>
                    <a:pt x="299" y="1060"/>
                  </a:lnTo>
                  <a:lnTo>
                    <a:pt x="298" y="1093"/>
                  </a:lnTo>
                  <a:lnTo>
                    <a:pt x="228" y="1094"/>
                  </a:lnTo>
                  <a:lnTo>
                    <a:pt x="176" y="1152"/>
                  </a:lnTo>
                  <a:lnTo>
                    <a:pt x="244" y="1109"/>
                  </a:lnTo>
                  <a:lnTo>
                    <a:pt x="317" y="1110"/>
                  </a:lnTo>
                  <a:lnTo>
                    <a:pt x="360" y="1075"/>
                  </a:lnTo>
                  <a:lnTo>
                    <a:pt x="339" y="1047"/>
                  </a:lnTo>
                  <a:lnTo>
                    <a:pt x="386" y="1051"/>
                  </a:lnTo>
                  <a:lnTo>
                    <a:pt x="528" y="943"/>
                  </a:lnTo>
                  <a:lnTo>
                    <a:pt x="559" y="904"/>
                  </a:lnTo>
                  <a:lnTo>
                    <a:pt x="532" y="871"/>
                  </a:lnTo>
                  <a:lnTo>
                    <a:pt x="660" y="740"/>
                  </a:lnTo>
                  <a:lnTo>
                    <a:pt x="676" y="675"/>
                  </a:lnTo>
                  <a:lnTo>
                    <a:pt x="661" y="740"/>
                  </a:lnTo>
                  <a:lnTo>
                    <a:pt x="715" y="728"/>
                  </a:lnTo>
                  <a:lnTo>
                    <a:pt x="684" y="755"/>
                  </a:lnTo>
                  <a:lnTo>
                    <a:pt x="727" y="767"/>
                  </a:lnTo>
                  <a:lnTo>
                    <a:pt x="635" y="776"/>
                  </a:lnTo>
                  <a:lnTo>
                    <a:pt x="615" y="841"/>
                  </a:lnTo>
                  <a:lnTo>
                    <a:pt x="650" y="837"/>
                  </a:lnTo>
                  <a:lnTo>
                    <a:pt x="618" y="882"/>
                  </a:lnTo>
                  <a:lnTo>
                    <a:pt x="740" y="825"/>
                  </a:lnTo>
                  <a:lnTo>
                    <a:pt x="760" y="790"/>
                  </a:lnTo>
                  <a:lnTo>
                    <a:pt x="739" y="774"/>
                  </a:lnTo>
                  <a:lnTo>
                    <a:pt x="767" y="743"/>
                  </a:lnTo>
                  <a:lnTo>
                    <a:pt x="763" y="767"/>
                  </a:lnTo>
                  <a:lnTo>
                    <a:pt x="823" y="753"/>
                  </a:lnTo>
                  <a:lnTo>
                    <a:pt x="813" y="779"/>
                  </a:lnTo>
                  <a:lnTo>
                    <a:pt x="911" y="825"/>
                  </a:lnTo>
                  <a:lnTo>
                    <a:pt x="1059" y="847"/>
                  </a:lnTo>
                  <a:lnTo>
                    <a:pt x="1083" y="821"/>
                  </a:lnTo>
                  <a:lnTo>
                    <a:pt x="1105" y="835"/>
                  </a:lnTo>
                  <a:lnTo>
                    <a:pt x="1076" y="860"/>
                  </a:lnTo>
                  <a:lnTo>
                    <a:pt x="1120" y="887"/>
                  </a:lnTo>
                  <a:lnTo>
                    <a:pt x="1139" y="866"/>
                  </a:lnTo>
                  <a:lnTo>
                    <a:pt x="1104" y="809"/>
                  </a:lnTo>
                  <a:lnTo>
                    <a:pt x="1032" y="809"/>
                  </a:lnTo>
                  <a:lnTo>
                    <a:pt x="1032" y="132"/>
                  </a:lnTo>
                  <a:lnTo>
                    <a:pt x="621" y="77"/>
                  </a:lnTo>
                  <a:lnTo>
                    <a:pt x="607" y="43"/>
                  </a:lnTo>
                  <a:lnTo>
                    <a:pt x="495" y="22"/>
                  </a:lnTo>
                  <a:lnTo>
                    <a:pt x="481" y="50"/>
                  </a:lnTo>
                  <a:lnTo>
                    <a:pt x="449" y="42"/>
                  </a:lnTo>
                  <a:lnTo>
                    <a:pt x="480" y="17"/>
                  </a:lnTo>
                  <a:lnTo>
                    <a:pt x="433" y="0"/>
                  </a:lnTo>
                  <a:lnTo>
                    <a:pt x="388" y="43"/>
                  </a:lnTo>
                  <a:lnTo>
                    <a:pt x="314" y="50"/>
                  </a:lnTo>
                  <a:lnTo>
                    <a:pt x="307" y="89"/>
                  </a:lnTo>
                  <a:lnTo>
                    <a:pt x="301" y="65"/>
                  </a:lnTo>
                  <a:lnTo>
                    <a:pt x="233" y="88"/>
                  </a:lnTo>
                  <a:lnTo>
                    <a:pt x="244" y="119"/>
                  </a:lnTo>
                  <a:lnTo>
                    <a:pt x="213" y="109"/>
                  </a:lnTo>
                  <a:lnTo>
                    <a:pt x="168" y="176"/>
                  </a:lnTo>
                  <a:lnTo>
                    <a:pt x="72" y="197"/>
                  </a:lnTo>
                  <a:lnTo>
                    <a:pt x="75" y="229"/>
                  </a:lnTo>
                  <a:lnTo>
                    <a:pt x="48" y="235"/>
                  </a:lnTo>
                  <a:lnTo>
                    <a:pt x="165" y="331"/>
                  </a:lnTo>
                  <a:lnTo>
                    <a:pt x="328" y="377"/>
                  </a:lnTo>
                  <a:lnTo>
                    <a:pt x="228" y="364"/>
                  </a:lnTo>
                  <a:lnTo>
                    <a:pt x="233" y="391"/>
                  </a:lnTo>
                  <a:lnTo>
                    <a:pt x="273" y="392"/>
                  </a:lnTo>
                  <a:lnTo>
                    <a:pt x="239" y="411"/>
                  </a:lnTo>
                  <a:lnTo>
                    <a:pt x="165" y="407"/>
                  </a:lnTo>
                  <a:lnTo>
                    <a:pt x="165" y="368"/>
                  </a:lnTo>
                  <a:lnTo>
                    <a:pt x="129" y="372"/>
                  </a:lnTo>
                  <a:lnTo>
                    <a:pt x="0" y="441"/>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7" name="Freeform 307"/>
            <p:cNvSpPr/>
            <p:nvPr/>
          </p:nvSpPr>
          <p:spPr bwMode="auto">
            <a:xfrm>
              <a:off x="5143839" y="3534018"/>
              <a:ext cx="21901" cy="27050"/>
            </a:xfrm>
            <a:custGeom>
              <a:avLst/>
              <a:gdLst>
                <a:gd name="T0" fmla="*/ 0 w 45"/>
                <a:gd name="T1" fmla="*/ 1 h 62"/>
                <a:gd name="T2" fmla="*/ 0 w 45"/>
                <a:gd name="T3" fmla="*/ 0 h 62"/>
                <a:gd name="T4" fmla="*/ 1 w 45"/>
                <a:gd name="T5" fmla="*/ 1 h 62"/>
                <a:gd name="T6" fmla="*/ 0 w 45"/>
                <a:gd name="T7" fmla="*/ 1 h 62"/>
                <a:gd name="T8" fmla="*/ 0 w 45"/>
                <a:gd name="T9" fmla="*/ 1 h 62"/>
                <a:gd name="T10" fmla="*/ 0 60000 65536"/>
                <a:gd name="T11" fmla="*/ 0 60000 65536"/>
                <a:gd name="T12" fmla="*/ 0 60000 65536"/>
                <a:gd name="T13" fmla="*/ 0 60000 65536"/>
                <a:gd name="T14" fmla="*/ 0 60000 65536"/>
                <a:gd name="T15" fmla="*/ 0 w 45"/>
                <a:gd name="T16" fmla="*/ 0 h 62"/>
                <a:gd name="T17" fmla="*/ 45 w 45"/>
                <a:gd name="T18" fmla="*/ 62 h 62"/>
              </a:gdLst>
              <a:ahLst/>
              <a:cxnLst>
                <a:cxn ang="T10">
                  <a:pos x="T0" y="T1"/>
                </a:cxn>
                <a:cxn ang="T11">
                  <a:pos x="T2" y="T3"/>
                </a:cxn>
                <a:cxn ang="T12">
                  <a:pos x="T4" y="T5"/>
                </a:cxn>
                <a:cxn ang="T13">
                  <a:pos x="T6" y="T7"/>
                </a:cxn>
                <a:cxn ang="T14">
                  <a:pos x="T8" y="T9"/>
                </a:cxn>
              </a:cxnLst>
              <a:rect l="T15" t="T16" r="T17" b="T18"/>
              <a:pathLst>
                <a:path w="45" h="62">
                  <a:moveTo>
                    <a:pt x="0" y="23"/>
                  </a:moveTo>
                  <a:lnTo>
                    <a:pt x="4" y="0"/>
                  </a:lnTo>
                  <a:lnTo>
                    <a:pt x="45" y="38"/>
                  </a:lnTo>
                  <a:lnTo>
                    <a:pt x="14" y="62"/>
                  </a:lnTo>
                  <a:lnTo>
                    <a:pt x="0" y="2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8" name="Freeform 308"/>
            <p:cNvSpPr/>
            <p:nvPr/>
          </p:nvSpPr>
          <p:spPr bwMode="auto">
            <a:xfrm>
              <a:off x="5164056" y="2635002"/>
              <a:ext cx="47172" cy="30232"/>
            </a:xfrm>
            <a:custGeom>
              <a:avLst/>
              <a:gdLst>
                <a:gd name="T0" fmla="*/ 0 w 100"/>
                <a:gd name="T1" fmla="*/ 1 h 69"/>
                <a:gd name="T2" fmla="*/ 1 w 100"/>
                <a:gd name="T3" fmla="*/ 1 h 69"/>
                <a:gd name="T4" fmla="*/ 2 w 100"/>
                <a:gd name="T5" fmla="*/ 0 h 69"/>
                <a:gd name="T6" fmla="*/ 1 w 100"/>
                <a:gd name="T7" fmla="*/ 0 h 69"/>
                <a:gd name="T8" fmla="*/ 1 w 100"/>
                <a:gd name="T9" fmla="*/ 1 h 69"/>
                <a:gd name="T10" fmla="*/ 0 w 100"/>
                <a:gd name="T11" fmla="*/ 1 h 69"/>
                <a:gd name="T12" fmla="*/ 0 60000 65536"/>
                <a:gd name="T13" fmla="*/ 0 60000 65536"/>
                <a:gd name="T14" fmla="*/ 0 60000 65536"/>
                <a:gd name="T15" fmla="*/ 0 60000 65536"/>
                <a:gd name="T16" fmla="*/ 0 60000 65536"/>
                <a:gd name="T17" fmla="*/ 0 60000 65536"/>
                <a:gd name="T18" fmla="*/ 0 w 100"/>
                <a:gd name="T19" fmla="*/ 0 h 69"/>
                <a:gd name="T20" fmla="*/ 100 w 10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00" h="69">
                  <a:moveTo>
                    <a:pt x="0" y="28"/>
                  </a:moveTo>
                  <a:lnTo>
                    <a:pt x="28" y="69"/>
                  </a:lnTo>
                  <a:lnTo>
                    <a:pt x="100" y="11"/>
                  </a:lnTo>
                  <a:lnTo>
                    <a:pt x="32" y="0"/>
                  </a:lnTo>
                  <a:lnTo>
                    <a:pt x="41" y="27"/>
                  </a:lnTo>
                  <a:lnTo>
                    <a:pt x="0" y="2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29" name="Freeform 309"/>
            <p:cNvSpPr/>
            <p:nvPr/>
          </p:nvSpPr>
          <p:spPr bwMode="auto">
            <a:xfrm>
              <a:off x="5470676" y="2577720"/>
              <a:ext cx="146571" cy="143206"/>
            </a:xfrm>
            <a:custGeom>
              <a:avLst/>
              <a:gdLst>
                <a:gd name="T0" fmla="*/ 0 w 306"/>
                <a:gd name="T1" fmla="*/ 1 h 315"/>
                <a:gd name="T2" fmla="*/ 0 w 306"/>
                <a:gd name="T3" fmla="*/ 2 h 315"/>
                <a:gd name="T4" fmla="*/ 1 w 306"/>
                <a:gd name="T5" fmla="*/ 2 h 315"/>
                <a:gd name="T6" fmla="*/ 2 w 306"/>
                <a:gd name="T7" fmla="*/ 2 h 315"/>
                <a:gd name="T8" fmla="*/ 1 w 306"/>
                <a:gd name="T9" fmla="*/ 1 h 315"/>
                <a:gd name="T10" fmla="*/ 2 w 306"/>
                <a:gd name="T11" fmla="*/ 1 h 315"/>
                <a:gd name="T12" fmla="*/ 3 w 306"/>
                <a:gd name="T13" fmla="*/ 2 h 315"/>
                <a:gd name="T14" fmla="*/ 2 w 306"/>
                <a:gd name="T15" fmla="*/ 1 h 315"/>
                <a:gd name="T16" fmla="*/ 3 w 306"/>
                <a:gd name="T17" fmla="*/ 2 h 315"/>
                <a:gd name="T18" fmla="*/ 4 w 306"/>
                <a:gd name="T19" fmla="*/ 3 h 315"/>
                <a:gd name="T20" fmla="*/ 4 w 306"/>
                <a:gd name="T21" fmla="*/ 4 h 315"/>
                <a:gd name="T22" fmla="*/ 6 w 306"/>
                <a:gd name="T23" fmla="*/ 5 h 315"/>
                <a:gd name="T24" fmla="*/ 5 w 306"/>
                <a:gd name="T25" fmla="*/ 6 h 315"/>
                <a:gd name="T26" fmla="*/ 6 w 306"/>
                <a:gd name="T27" fmla="*/ 5 h 315"/>
                <a:gd name="T28" fmla="*/ 6 w 306"/>
                <a:gd name="T29" fmla="*/ 7 h 315"/>
                <a:gd name="T30" fmla="*/ 7 w 306"/>
                <a:gd name="T31" fmla="*/ 7 h 315"/>
                <a:gd name="T32" fmla="*/ 7 w 306"/>
                <a:gd name="T33" fmla="*/ 6 h 315"/>
                <a:gd name="T34" fmla="*/ 5 w 306"/>
                <a:gd name="T35" fmla="*/ 5 h 315"/>
                <a:gd name="T36" fmla="*/ 2 w 306"/>
                <a:gd name="T37" fmla="*/ 0 h 315"/>
                <a:gd name="T38" fmla="*/ 1 w 306"/>
                <a:gd name="T39" fmla="*/ 1 h 315"/>
                <a:gd name="T40" fmla="*/ 0 w 306"/>
                <a:gd name="T41" fmla="*/ 1 h 3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5"/>
                <a:gd name="T65" fmla="*/ 306 w 306"/>
                <a:gd name="T66" fmla="*/ 315 h 3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5">
                  <a:moveTo>
                    <a:pt x="0" y="30"/>
                  </a:moveTo>
                  <a:lnTo>
                    <a:pt x="15" y="77"/>
                  </a:lnTo>
                  <a:lnTo>
                    <a:pt x="56" y="98"/>
                  </a:lnTo>
                  <a:lnTo>
                    <a:pt x="77" y="83"/>
                  </a:lnTo>
                  <a:lnTo>
                    <a:pt x="38" y="58"/>
                  </a:lnTo>
                  <a:lnTo>
                    <a:pt x="77" y="58"/>
                  </a:lnTo>
                  <a:lnTo>
                    <a:pt x="107" y="99"/>
                  </a:lnTo>
                  <a:lnTo>
                    <a:pt x="96" y="27"/>
                  </a:lnTo>
                  <a:lnTo>
                    <a:pt x="120" y="90"/>
                  </a:lnTo>
                  <a:lnTo>
                    <a:pt x="186" y="125"/>
                  </a:lnTo>
                  <a:lnTo>
                    <a:pt x="174" y="169"/>
                  </a:lnTo>
                  <a:lnTo>
                    <a:pt x="249" y="225"/>
                  </a:lnTo>
                  <a:lnTo>
                    <a:pt x="227" y="269"/>
                  </a:lnTo>
                  <a:lnTo>
                    <a:pt x="265" y="233"/>
                  </a:lnTo>
                  <a:lnTo>
                    <a:pt x="275" y="315"/>
                  </a:lnTo>
                  <a:lnTo>
                    <a:pt x="303" y="302"/>
                  </a:lnTo>
                  <a:lnTo>
                    <a:pt x="306" y="240"/>
                  </a:lnTo>
                  <a:lnTo>
                    <a:pt x="235" y="205"/>
                  </a:lnTo>
                  <a:lnTo>
                    <a:pt x="98" y="0"/>
                  </a:lnTo>
                  <a:lnTo>
                    <a:pt x="23" y="58"/>
                  </a:lnTo>
                  <a:lnTo>
                    <a:pt x="0" y="30"/>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0" name="Freeform 310"/>
            <p:cNvSpPr/>
            <p:nvPr/>
          </p:nvSpPr>
          <p:spPr bwMode="auto">
            <a:xfrm>
              <a:off x="5502686" y="2623864"/>
              <a:ext cx="23586" cy="22276"/>
            </a:xfrm>
            <a:custGeom>
              <a:avLst/>
              <a:gdLst>
                <a:gd name="T0" fmla="*/ 0 w 50"/>
                <a:gd name="T1" fmla="*/ 0 h 51"/>
                <a:gd name="T2" fmla="*/ 0 w 50"/>
                <a:gd name="T3" fmla="*/ 1 h 51"/>
                <a:gd name="T4" fmla="*/ 0 w 50"/>
                <a:gd name="T5" fmla="*/ 1 h 51"/>
                <a:gd name="T6" fmla="*/ 1 w 50"/>
                <a:gd name="T7" fmla="*/ 1 h 51"/>
                <a:gd name="T8" fmla="*/ 1 w 50"/>
                <a:gd name="T9" fmla="*/ 1 h 51"/>
                <a:gd name="T10" fmla="*/ 1 w 50"/>
                <a:gd name="T11" fmla="*/ 0 h 51"/>
                <a:gd name="T12" fmla="*/ 0 w 50"/>
                <a:gd name="T13" fmla="*/ 0 h 51"/>
                <a:gd name="T14" fmla="*/ 0 60000 65536"/>
                <a:gd name="T15" fmla="*/ 0 60000 65536"/>
                <a:gd name="T16" fmla="*/ 0 60000 65536"/>
                <a:gd name="T17" fmla="*/ 0 60000 65536"/>
                <a:gd name="T18" fmla="*/ 0 60000 65536"/>
                <a:gd name="T19" fmla="*/ 0 60000 65536"/>
                <a:gd name="T20" fmla="*/ 0 60000 65536"/>
                <a:gd name="T21" fmla="*/ 0 w 50"/>
                <a:gd name="T22" fmla="*/ 0 h 51"/>
                <a:gd name="T23" fmla="*/ 50 w 50"/>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51">
                  <a:moveTo>
                    <a:pt x="0" y="0"/>
                  </a:moveTo>
                  <a:lnTo>
                    <a:pt x="13" y="51"/>
                  </a:lnTo>
                  <a:lnTo>
                    <a:pt x="18" y="24"/>
                  </a:lnTo>
                  <a:lnTo>
                    <a:pt x="50" y="46"/>
                  </a:lnTo>
                  <a:lnTo>
                    <a:pt x="21" y="24"/>
                  </a:lnTo>
                  <a:lnTo>
                    <a:pt x="49" y="8"/>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1" name="Freeform 311"/>
            <p:cNvSpPr/>
            <p:nvPr/>
          </p:nvSpPr>
          <p:spPr bwMode="auto">
            <a:xfrm>
              <a:off x="5512794" y="2642958"/>
              <a:ext cx="15163" cy="36597"/>
            </a:xfrm>
            <a:custGeom>
              <a:avLst/>
              <a:gdLst>
                <a:gd name="T0" fmla="*/ 0 w 29"/>
                <a:gd name="T1" fmla="*/ 0 h 80"/>
                <a:gd name="T2" fmla="*/ 1 w 29"/>
                <a:gd name="T3" fmla="*/ 0 h 80"/>
                <a:gd name="T4" fmla="*/ 1 w 29"/>
                <a:gd name="T5" fmla="*/ 2 h 80"/>
                <a:gd name="T6" fmla="*/ 0 w 29"/>
                <a:gd name="T7" fmla="*/ 0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0"/>
                  </a:moveTo>
                  <a:lnTo>
                    <a:pt x="28" y="15"/>
                  </a:lnTo>
                  <a:lnTo>
                    <a:pt x="29" y="80"/>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2" name="Freeform 312"/>
            <p:cNvSpPr/>
            <p:nvPr/>
          </p:nvSpPr>
          <p:spPr bwMode="auto">
            <a:xfrm>
              <a:off x="5529641" y="2625455"/>
              <a:ext cx="18532" cy="20685"/>
            </a:xfrm>
            <a:custGeom>
              <a:avLst/>
              <a:gdLst>
                <a:gd name="T0" fmla="*/ 0 w 39"/>
                <a:gd name="T1" fmla="*/ 0 h 47"/>
                <a:gd name="T2" fmla="*/ 0 w 39"/>
                <a:gd name="T3" fmla="*/ 1 h 47"/>
                <a:gd name="T4" fmla="*/ 1 w 39"/>
                <a:gd name="T5" fmla="*/ 1 h 47"/>
                <a:gd name="T6" fmla="*/ 1 w 39"/>
                <a:gd name="T7" fmla="*/ 0 h 47"/>
                <a:gd name="T8" fmla="*/ 1 w 39"/>
                <a:gd name="T9" fmla="*/ 1 h 47"/>
                <a:gd name="T10" fmla="*/ 1 w 39"/>
                <a:gd name="T11" fmla="*/ 0 h 47"/>
                <a:gd name="T12" fmla="*/ 0 w 39"/>
                <a:gd name="T13" fmla="*/ 0 h 47"/>
                <a:gd name="T14" fmla="*/ 0 60000 65536"/>
                <a:gd name="T15" fmla="*/ 0 60000 65536"/>
                <a:gd name="T16" fmla="*/ 0 60000 65536"/>
                <a:gd name="T17" fmla="*/ 0 60000 65536"/>
                <a:gd name="T18" fmla="*/ 0 60000 65536"/>
                <a:gd name="T19" fmla="*/ 0 60000 65536"/>
                <a:gd name="T20" fmla="*/ 0 60000 65536"/>
                <a:gd name="T21" fmla="*/ 0 w 39"/>
                <a:gd name="T22" fmla="*/ 0 h 47"/>
                <a:gd name="T23" fmla="*/ 39 w 39"/>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7">
                  <a:moveTo>
                    <a:pt x="0" y="0"/>
                  </a:moveTo>
                  <a:lnTo>
                    <a:pt x="7" y="47"/>
                  </a:lnTo>
                  <a:lnTo>
                    <a:pt x="32" y="47"/>
                  </a:lnTo>
                  <a:lnTo>
                    <a:pt x="22" y="4"/>
                  </a:lnTo>
                  <a:lnTo>
                    <a:pt x="39" y="35"/>
                  </a:lnTo>
                  <a:lnTo>
                    <a:pt x="24" y="0"/>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3" name="Freeform 313"/>
            <p:cNvSpPr/>
            <p:nvPr/>
          </p:nvSpPr>
          <p:spPr bwMode="auto">
            <a:xfrm>
              <a:off x="5544804" y="2655688"/>
              <a:ext cx="16847" cy="17503"/>
            </a:xfrm>
            <a:custGeom>
              <a:avLst/>
              <a:gdLst>
                <a:gd name="T0" fmla="*/ 0 w 34"/>
                <a:gd name="T1" fmla="*/ 0 h 35"/>
                <a:gd name="T2" fmla="*/ 1 w 34"/>
                <a:gd name="T3" fmla="*/ 1 h 35"/>
                <a:gd name="T4" fmla="*/ 1 w 34"/>
                <a:gd name="T5" fmla="*/ 0 h 35"/>
                <a:gd name="T6" fmla="*/ 0 w 34"/>
                <a:gd name="T7" fmla="*/ 0 h 35"/>
                <a:gd name="T8" fmla="*/ 0 60000 65536"/>
                <a:gd name="T9" fmla="*/ 0 60000 65536"/>
                <a:gd name="T10" fmla="*/ 0 60000 65536"/>
                <a:gd name="T11" fmla="*/ 0 60000 65536"/>
                <a:gd name="T12" fmla="*/ 0 w 34"/>
                <a:gd name="T13" fmla="*/ 0 h 35"/>
                <a:gd name="T14" fmla="*/ 34 w 34"/>
                <a:gd name="T15" fmla="*/ 35 h 35"/>
              </a:gdLst>
              <a:ahLst/>
              <a:cxnLst>
                <a:cxn ang="T8">
                  <a:pos x="T0" y="T1"/>
                </a:cxn>
                <a:cxn ang="T9">
                  <a:pos x="T2" y="T3"/>
                </a:cxn>
                <a:cxn ang="T10">
                  <a:pos x="T4" y="T5"/>
                </a:cxn>
                <a:cxn ang="T11">
                  <a:pos x="T6" y="T7"/>
                </a:cxn>
              </a:cxnLst>
              <a:rect l="T12" t="T13" r="T14" b="T15"/>
              <a:pathLst>
                <a:path w="34" h="35">
                  <a:moveTo>
                    <a:pt x="0" y="0"/>
                  </a:moveTo>
                  <a:lnTo>
                    <a:pt x="31" y="35"/>
                  </a:lnTo>
                  <a:lnTo>
                    <a:pt x="34" y="5"/>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4" name="Freeform 314"/>
            <p:cNvSpPr/>
            <p:nvPr/>
          </p:nvSpPr>
          <p:spPr bwMode="auto">
            <a:xfrm>
              <a:off x="5549858" y="2677964"/>
              <a:ext cx="25271" cy="36597"/>
            </a:xfrm>
            <a:custGeom>
              <a:avLst/>
              <a:gdLst>
                <a:gd name="T0" fmla="*/ 0 w 53"/>
                <a:gd name="T1" fmla="*/ 0 h 81"/>
                <a:gd name="T2" fmla="*/ 1 w 53"/>
                <a:gd name="T3" fmla="*/ 1 h 81"/>
                <a:gd name="T4" fmla="*/ 1 w 53"/>
                <a:gd name="T5" fmla="*/ 2 h 81"/>
                <a:gd name="T6" fmla="*/ 0 w 53"/>
                <a:gd name="T7" fmla="*/ 0 h 81"/>
                <a:gd name="T8" fmla="*/ 0 60000 65536"/>
                <a:gd name="T9" fmla="*/ 0 60000 65536"/>
                <a:gd name="T10" fmla="*/ 0 60000 65536"/>
                <a:gd name="T11" fmla="*/ 0 60000 65536"/>
                <a:gd name="T12" fmla="*/ 0 w 53"/>
                <a:gd name="T13" fmla="*/ 0 h 81"/>
                <a:gd name="T14" fmla="*/ 53 w 53"/>
                <a:gd name="T15" fmla="*/ 81 h 81"/>
              </a:gdLst>
              <a:ahLst/>
              <a:cxnLst>
                <a:cxn ang="T8">
                  <a:pos x="T0" y="T1"/>
                </a:cxn>
                <a:cxn ang="T9">
                  <a:pos x="T2" y="T3"/>
                </a:cxn>
                <a:cxn ang="T10">
                  <a:pos x="T4" y="T5"/>
                </a:cxn>
                <a:cxn ang="T11">
                  <a:pos x="T6" y="T7"/>
                </a:cxn>
              </a:cxnLst>
              <a:rect l="T12" t="T13" r="T14" b="T15"/>
              <a:pathLst>
                <a:path w="53" h="81">
                  <a:moveTo>
                    <a:pt x="0" y="0"/>
                  </a:moveTo>
                  <a:lnTo>
                    <a:pt x="42" y="30"/>
                  </a:lnTo>
                  <a:lnTo>
                    <a:pt x="53" y="81"/>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5" name="Freeform 315"/>
            <p:cNvSpPr/>
            <p:nvPr/>
          </p:nvSpPr>
          <p:spPr bwMode="auto">
            <a:xfrm>
              <a:off x="5590291" y="2687511"/>
              <a:ext cx="11793" cy="23868"/>
            </a:xfrm>
            <a:custGeom>
              <a:avLst/>
              <a:gdLst>
                <a:gd name="T0" fmla="*/ 0 w 26"/>
                <a:gd name="T1" fmla="*/ 1 h 49"/>
                <a:gd name="T2" fmla="*/ 0 w 26"/>
                <a:gd name="T3" fmla="*/ 0 h 49"/>
                <a:gd name="T4" fmla="*/ 1 w 26"/>
                <a:gd name="T5" fmla="*/ 2 h 49"/>
                <a:gd name="T6" fmla="*/ 0 w 26"/>
                <a:gd name="T7" fmla="*/ 1 h 49"/>
                <a:gd name="T8" fmla="*/ 0 60000 65536"/>
                <a:gd name="T9" fmla="*/ 0 60000 65536"/>
                <a:gd name="T10" fmla="*/ 0 60000 65536"/>
                <a:gd name="T11" fmla="*/ 0 60000 65536"/>
                <a:gd name="T12" fmla="*/ 0 w 26"/>
                <a:gd name="T13" fmla="*/ 0 h 49"/>
                <a:gd name="T14" fmla="*/ 26 w 26"/>
                <a:gd name="T15" fmla="*/ 49 h 49"/>
              </a:gdLst>
              <a:ahLst/>
              <a:cxnLst>
                <a:cxn ang="T8">
                  <a:pos x="T0" y="T1"/>
                </a:cxn>
                <a:cxn ang="T9">
                  <a:pos x="T2" y="T3"/>
                </a:cxn>
                <a:cxn ang="T10">
                  <a:pos x="T4" y="T5"/>
                </a:cxn>
                <a:cxn ang="T11">
                  <a:pos x="T6" y="T7"/>
                </a:cxn>
              </a:cxnLst>
              <a:rect l="T12" t="T13" r="T14" b="T15"/>
              <a:pathLst>
                <a:path w="26" h="49">
                  <a:moveTo>
                    <a:pt x="0" y="29"/>
                  </a:moveTo>
                  <a:lnTo>
                    <a:pt x="10" y="0"/>
                  </a:lnTo>
                  <a:lnTo>
                    <a:pt x="26" y="49"/>
                  </a:lnTo>
                  <a:lnTo>
                    <a:pt x="0" y="2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6" name="Freeform 316"/>
            <p:cNvSpPr/>
            <p:nvPr/>
          </p:nvSpPr>
          <p:spPr bwMode="auto">
            <a:xfrm>
              <a:off x="5716645" y="2864132"/>
              <a:ext cx="1058006" cy="560095"/>
            </a:xfrm>
            <a:custGeom>
              <a:avLst/>
              <a:gdLst>
                <a:gd name="T0" fmla="*/ 1 w 2200"/>
                <a:gd name="T1" fmla="*/ 4 h 1238"/>
                <a:gd name="T2" fmla="*/ 1 w 2200"/>
                <a:gd name="T3" fmla="*/ 4 h 1238"/>
                <a:gd name="T4" fmla="*/ 2 w 2200"/>
                <a:gd name="T5" fmla="*/ 14 h 1238"/>
                <a:gd name="T6" fmla="*/ 2 w 2200"/>
                <a:gd name="T7" fmla="*/ 15 h 1238"/>
                <a:gd name="T8" fmla="*/ 5 w 2200"/>
                <a:gd name="T9" fmla="*/ 19 h 1238"/>
                <a:gd name="T10" fmla="*/ 9 w 2200"/>
                <a:gd name="T11" fmla="*/ 20 h 1238"/>
                <a:gd name="T12" fmla="*/ 16 w 2200"/>
                <a:gd name="T13" fmla="*/ 21 h 1238"/>
                <a:gd name="T14" fmla="*/ 21 w 2200"/>
                <a:gd name="T15" fmla="*/ 23 h 1238"/>
                <a:gd name="T16" fmla="*/ 25 w 2200"/>
                <a:gd name="T17" fmla="*/ 28 h 1238"/>
                <a:gd name="T18" fmla="*/ 26 w 2200"/>
                <a:gd name="T19" fmla="*/ 24 h 1238"/>
                <a:gd name="T20" fmla="*/ 29 w 2200"/>
                <a:gd name="T21" fmla="*/ 23 h 1238"/>
                <a:gd name="T22" fmla="*/ 31 w 2200"/>
                <a:gd name="T23" fmla="*/ 23 h 1238"/>
                <a:gd name="T24" fmla="*/ 32 w 2200"/>
                <a:gd name="T25" fmla="*/ 23 h 1238"/>
                <a:gd name="T26" fmla="*/ 33 w 2200"/>
                <a:gd name="T27" fmla="*/ 23 h 1238"/>
                <a:gd name="T28" fmla="*/ 37 w 2200"/>
                <a:gd name="T29" fmla="*/ 24 h 1238"/>
                <a:gd name="T30" fmla="*/ 39 w 2200"/>
                <a:gd name="T31" fmla="*/ 28 h 1238"/>
                <a:gd name="T32" fmla="*/ 39 w 2200"/>
                <a:gd name="T33" fmla="*/ 27 h 1238"/>
                <a:gd name="T34" fmla="*/ 39 w 2200"/>
                <a:gd name="T35" fmla="*/ 20 h 1238"/>
                <a:gd name="T36" fmla="*/ 43 w 2200"/>
                <a:gd name="T37" fmla="*/ 16 h 1238"/>
                <a:gd name="T38" fmla="*/ 43 w 2200"/>
                <a:gd name="T39" fmla="*/ 15 h 1238"/>
                <a:gd name="T40" fmla="*/ 42 w 2200"/>
                <a:gd name="T41" fmla="*/ 13 h 1238"/>
                <a:gd name="T42" fmla="*/ 43 w 2200"/>
                <a:gd name="T43" fmla="*/ 13 h 1238"/>
                <a:gd name="T44" fmla="*/ 43 w 2200"/>
                <a:gd name="T45" fmla="*/ 15 h 1238"/>
                <a:gd name="T46" fmla="*/ 44 w 2200"/>
                <a:gd name="T47" fmla="*/ 12 h 1238"/>
                <a:gd name="T48" fmla="*/ 45 w 2200"/>
                <a:gd name="T49" fmla="*/ 11 h 1238"/>
                <a:gd name="T50" fmla="*/ 48 w 2200"/>
                <a:gd name="T51" fmla="*/ 9 h 1238"/>
                <a:gd name="T52" fmla="*/ 51 w 2200"/>
                <a:gd name="T53" fmla="*/ 6 h 1238"/>
                <a:gd name="T54" fmla="*/ 51 w 2200"/>
                <a:gd name="T55" fmla="*/ 5 h 1238"/>
                <a:gd name="T56" fmla="*/ 49 w 2200"/>
                <a:gd name="T57" fmla="*/ 3 h 1238"/>
                <a:gd name="T58" fmla="*/ 43 w 2200"/>
                <a:gd name="T59" fmla="*/ 6 h 1238"/>
                <a:gd name="T60" fmla="*/ 41 w 2200"/>
                <a:gd name="T61" fmla="*/ 8 h 1238"/>
                <a:gd name="T62" fmla="*/ 38 w 2200"/>
                <a:gd name="T63" fmla="*/ 10 h 1238"/>
                <a:gd name="T64" fmla="*/ 37 w 2200"/>
                <a:gd name="T65" fmla="*/ 9 h 1238"/>
                <a:gd name="T66" fmla="*/ 37 w 2200"/>
                <a:gd name="T67" fmla="*/ 9 h 1238"/>
                <a:gd name="T68" fmla="*/ 37 w 2200"/>
                <a:gd name="T69" fmla="*/ 7 h 1238"/>
                <a:gd name="T70" fmla="*/ 37 w 2200"/>
                <a:gd name="T71" fmla="*/ 5 h 1238"/>
                <a:gd name="T72" fmla="*/ 34 w 2200"/>
                <a:gd name="T73" fmla="*/ 6 h 1238"/>
                <a:gd name="T74" fmla="*/ 33 w 2200"/>
                <a:gd name="T75" fmla="*/ 10 h 1238"/>
                <a:gd name="T76" fmla="*/ 33 w 2200"/>
                <a:gd name="T77" fmla="*/ 5 h 1238"/>
                <a:gd name="T78" fmla="*/ 34 w 2200"/>
                <a:gd name="T79" fmla="*/ 5 h 1238"/>
                <a:gd name="T80" fmla="*/ 36 w 2200"/>
                <a:gd name="T81" fmla="*/ 4 h 1238"/>
                <a:gd name="T82" fmla="*/ 32 w 2200"/>
                <a:gd name="T83" fmla="*/ 3 h 1238"/>
                <a:gd name="T84" fmla="*/ 31 w 2200"/>
                <a:gd name="T85" fmla="*/ 4 h 1238"/>
                <a:gd name="T86" fmla="*/ 31 w 2200"/>
                <a:gd name="T87" fmla="*/ 2 h 1238"/>
                <a:gd name="T88" fmla="*/ 26 w 2200"/>
                <a:gd name="T89" fmla="*/ 0 h 1238"/>
                <a:gd name="T90" fmla="*/ 2 w 2200"/>
                <a:gd name="T91" fmla="*/ 1 h 1238"/>
                <a:gd name="T92" fmla="*/ 2 w 2200"/>
                <a:gd name="T93" fmla="*/ 3 h 1238"/>
                <a:gd name="T94" fmla="*/ 0 w 2200"/>
                <a:gd name="T95" fmla="*/ 2 h 12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00"/>
                <a:gd name="T145" fmla="*/ 0 h 1238"/>
                <a:gd name="T146" fmla="*/ 2200 w 2200"/>
                <a:gd name="T147" fmla="*/ 1238 h 12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00" h="1238">
                  <a:moveTo>
                    <a:pt x="0" y="69"/>
                  </a:moveTo>
                  <a:lnTo>
                    <a:pt x="26" y="169"/>
                  </a:lnTo>
                  <a:lnTo>
                    <a:pt x="56" y="180"/>
                  </a:lnTo>
                  <a:lnTo>
                    <a:pt x="32" y="187"/>
                  </a:lnTo>
                  <a:lnTo>
                    <a:pt x="12" y="491"/>
                  </a:lnTo>
                  <a:lnTo>
                    <a:pt x="70" y="612"/>
                  </a:lnTo>
                  <a:lnTo>
                    <a:pt x="104" y="612"/>
                  </a:lnTo>
                  <a:lnTo>
                    <a:pt x="89" y="656"/>
                  </a:lnTo>
                  <a:lnTo>
                    <a:pt x="160" y="786"/>
                  </a:lnTo>
                  <a:lnTo>
                    <a:pt x="231" y="816"/>
                  </a:lnTo>
                  <a:lnTo>
                    <a:pt x="291" y="890"/>
                  </a:lnTo>
                  <a:lnTo>
                    <a:pt x="378" y="881"/>
                  </a:lnTo>
                  <a:lnTo>
                    <a:pt x="524" y="951"/>
                  </a:lnTo>
                  <a:lnTo>
                    <a:pt x="698" y="924"/>
                  </a:lnTo>
                  <a:lnTo>
                    <a:pt x="800" y="1055"/>
                  </a:lnTo>
                  <a:lnTo>
                    <a:pt x="879" y="1020"/>
                  </a:lnTo>
                  <a:lnTo>
                    <a:pt x="978" y="1181"/>
                  </a:lnTo>
                  <a:lnTo>
                    <a:pt x="1053" y="1208"/>
                  </a:lnTo>
                  <a:lnTo>
                    <a:pt x="1046" y="1119"/>
                  </a:lnTo>
                  <a:lnTo>
                    <a:pt x="1126" y="1065"/>
                  </a:lnTo>
                  <a:lnTo>
                    <a:pt x="1133" y="1022"/>
                  </a:lnTo>
                  <a:lnTo>
                    <a:pt x="1244" y="1020"/>
                  </a:lnTo>
                  <a:lnTo>
                    <a:pt x="1346" y="1055"/>
                  </a:lnTo>
                  <a:lnTo>
                    <a:pt x="1347" y="1001"/>
                  </a:lnTo>
                  <a:lnTo>
                    <a:pt x="1307" y="995"/>
                  </a:lnTo>
                  <a:lnTo>
                    <a:pt x="1389" y="993"/>
                  </a:lnTo>
                  <a:lnTo>
                    <a:pt x="1394" y="969"/>
                  </a:lnTo>
                  <a:lnTo>
                    <a:pt x="1401" y="997"/>
                  </a:lnTo>
                  <a:lnTo>
                    <a:pt x="1557" y="1008"/>
                  </a:lnTo>
                  <a:lnTo>
                    <a:pt x="1597" y="1053"/>
                  </a:lnTo>
                  <a:lnTo>
                    <a:pt x="1603" y="1134"/>
                  </a:lnTo>
                  <a:lnTo>
                    <a:pt x="1654" y="1238"/>
                  </a:lnTo>
                  <a:lnTo>
                    <a:pt x="1684" y="1235"/>
                  </a:lnTo>
                  <a:lnTo>
                    <a:pt x="1699" y="1156"/>
                  </a:lnTo>
                  <a:lnTo>
                    <a:pt x="1644" y="969"/>
                  </a:lnTo>
                  <a:lnTo>
                    <a:pt x="1676" y="889"/>
                  </a:lnTo>
                  <a:lnTo>
                    <a:pt x="1870" y="736"/>
                  </a:lnTo>
                  <a:lnTo>
                    <a:pt x="1833" y="720"/>
                  </a:lnTo>
                  <a:lnTo>
                    <a:pt x="1867" y="713"/>
                  </a:lnTo>
                  <a:lnTo>
                    <a:pt x="1840" y="662"/>
                  </a:lnTo>
                  <a:lnTo>
                    <a:pt x="1846" y="617"/>
                  </a:lnTo>
                  <a:lnTo>
                    <a:pt x="1805" y="585"/>
                  </a:lnTo>
                  <a:lnTo>
                    <a:pt x="1846" y="608"/>
                  </a:lnTo>
                  <a:lnTo>
                    <a:pt x="1835" y="554"/>
                  </a:lnTo>
                  <a:lnTo>
                    <a:pt x="1862" y="536"/>
                  </a:lnTo>
                  <a:lnTo>
                    <a:pt x="1867" y="656"/>
                  </a:lnTo>
                  <a:lnTo>
                    <a:pt x="1895" y="586"/>
                  </a:lnTo>
                  <a:lnTo>
                    <a:pt x="1878" y="529"/>
                  </a:lnTo>
                  <a:lnTo>
                    <a:pt x="1896" y="562"/>
                  </a:lnTo>
                  <a:lnTo>
                    <a:pt x="1937" y="464"/>
                  </a:lnTo>
                  <a:lnTo>
                    <a:pt x="2092" y="420"/>
                  </a:lnTo>
                  <a:lnTo>
                    <a:pt x="2051" y="394"/>
                  </a:lnTo>
                  <a:lnTo>
                    <a:pt x="2081" y="320"/>
                  </a:lnTo>
                  <a:lnTo>
                    <a:pt x="2195" y="264"/>
                  </a:lnTo>
                  <a:lnTo>
                    <a:pt x="2200" y="233"/>
                  </a:lnTo>
                  <a:lnTo>
                    <a:pt x="2171" y="209"/>
                  </a:lnTo>
                  <a:lnTo>
                    <a:pt x="2171" y="136"/>
                  </a:lnTo>
                  <a:lnTo>
                    <a:pt x="2109" y="114"/>
                  </a:lnTo>
                  <a:lnTo>
                    <a:pt x="2061" y="230"/>
                  </a:lnTo>
                  <a:lnTo>
                    <a:pt x="1867" y="274"/>
                  </a:lnTo>
                  <a:lnTo>
                    <a:pt x="1851" y="324"/>
                  </a:lnTo>
                  <a:lnTo>
                    <a:pt x="1740" y="345"/>
                  </a:lnTo>
                  <a:lnTo>
                    <a:pt x="1747" y="363"/>
                  </a:lnTo>
                  <a:lnTo>
                    <a:pt x="1637" y="431"/>
                  </a:lnTo>
                  <a:lnTo>
                    <a:pt x="1586" y="429"/>
                  </a:lnTo>
                  <a:lnTo>
                    <a:pt x="1584" y="410"/>
                  </a:lnTo>
                  <a:lnTo>
                    <a:pt x="1592" y="387"/>
                  </a:lnTo>
                  <a:lnTo>
                    <a:pt x="1604" y="372"/>
                  </a:lnTo>
                  <a:lnTo>
                    <a:pt x="1611" y="351"/>
                  </a:lnTo>
                  <a:lnTo>
                    <a:pt x="1592" y="297"/>
                  </a:lnTo>
                  <a:lnTo>
                    <a:pt x="1554" y="318"/>
                  </a:lnTo>
                  <a:lnTo>
                    <a:pt x="1569" y="230"/>
                  </a:lnTo>
                  <a:lnTo>
                    <a:pt x="1509" y="209"/>
                  </a:lnTo>
                  <a:lnTo>
                    <a:pt x="1465" y="264"/>
                  </a:lnTo>
                  <a:lnTo>
                    <a:pt x="1448" y="413"/>
                  </a:lnTo>
                  <a:lnTo>
                    <a:pt x="1413" y="417"/>
                  </a:lnTo>
                  <a:lnTo>
                    <a:pt x="1402" y="347"/>
                  </a:lnTo>
                  <a:lnTo>
                    <a:pt x="1434" y="234"/>
                  </a:lnTo>
                  <a:lnTo>
                    <a:pt x="1403" y="252"/>
                  </a:lnTo>
                  <a:lnTo>
                    <a:pt x="1451" y="196"/>
                  </a:lnTo>
                  <a:lnTo>
                    <a:pt x="1552" y="194"/>
                  </a:lnTo>
                  <a:lnTo>
                    <a:pt x="1536" y="164"/>
                  </a:lnTo>
                  <a:lnTo>
                    <a:pt x="1529" y="164"/>
                  </a:lnTo>
                  <a:lnTo>
                    <a:pt x="1381" y="146"/>
                  </a:lnTo>
                  <a:lnTo>
                    <a:pt x="1403" y="110"/>
                  </a:lnTo>
                  <a:lnTo>
                    <a:pt x="1315" y="159"/>
                  </a:lnTo>
                  <a:lnTo>
                    <a:pt x="1243" y="159"/>
                  </a:lnTo>
                  <a:lnTo>
                    <a:pt x="1330" y="82"/>
                  </a:lnTo>
                  <a:lnTo>
                    <a:pt x="1147" y="40"/>
                  </a:lnTo>
                  <a:lnTo>
                    <a:pt x="1127" y="0"/>
                  </a:lnTo>
                  <a:lnTo>
                    <a:pt x="1126" y="26"/>
                  </a:lnTo>
                  <a:lnTo>
                    <a:pt x="72" y="26"/>
                  </a:lnTo>
                  <a:lnTo>
                    <a:pt x="90" y="73"/>
                  </a:lnTo>
                  <a:lnTo>
                    <a:pt x="70" y="114"/>
                  </a:lnTo>
                  <a:lnTo>
                    <a:pt x="74" y="72"/>
                  </a:lnTo>
                  <a:lnTo>
                    <a:pt x="0" y="69"/>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7" name="Freeform 317"/>
            <p:cNvSpPr/>
            <p:nvPr/>
          </p:nvSpPr>
          <p:spPr bwMode="auto">
            <a:xfrm>
              <a:off x="6931331" y="4557145"/>
              <a:ext cx="94345" cy="108200"/>
            </a:xfrm>
            <a:custGeom>
              <a:avLst/>
              <a:gdLst>
                <a:gd name="T0" fmla="*/ 0 w 199"/>
                <a:gd name="T1" fmla="*/ 5 h 238"/>
                <a:gd name="T2" fmla="*/ 1 w 199"/>
                <a:gd name="T3" fmla="*/ 0 h 238"/>
                <a:gd name="T4" fmla="*/ 1 w 199"/>
                <a:gd name="T5" fmla="*/ 0 h 238"/>
                <a:gd name="T6" fmla="*/ 4 w 199"/>
                <a:gd name="T7" fmla="*/ 2 h 238"/>
                <a:gd name="T8" fmla="*/ 5 w 199"/>
                <a:gd name="T9" fmla="*/ 3 h 238"/>
                <a:gd name="T10" fmla="*/ 4 w 199"/>
                <a:gd name="T11" fmla="*/ 4 h 238"/>
                <a:gd name="T12" fmla="*/ 3 w 199"/>
                <a:gd name="T13" fmla="*/ 5 h 238"/>
                <a:gd name="T14" fmla="*/ 0 w 199"/>
                <a:gd name="T15" fmla="*/ 5 h 238"/>
                <a:gd name="T16" fmla="*/ 0 60000 65536"/>
                <a:gd name="T17" fmla="*/ 0 60000 65536"/>
                <a:gd name="T18" fmla="*/ 0 60000 65536"/>
                <a:gd name="T19" fmla="*/ 0 60000 65536"/>
                <a:gd name="T20" fmla="*/ 0 60000 65536"/>
                <a:gd name="T21" fmla="*/ 0 60000 65536"/>
                <a:gd name="T22" fmla="*/ 0 60000 65536"/>
                <a:gd name="T23" fmla="*/ 0 60000 65536"/>
                <a:gd name="T24" fmla="*/ 0 w 199"/>
                <a:gd name="T25" fmla="*/ 0 h 238"/>
                <a:gd name="T26" fmla="*/ 199 w 199"/>
                <a:gd name="T27" fmla="*/ 238 h 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 h="238">
                  <a:moveTo>
                    <a:pt x="0" y="192"/>
                  </a:moveTo>
                  <a:lnTo>
                    <a:pt x="31" y="8"/>
                  </a:lnTo>
                  <a:lnTo>
                    <a:pt x="62" y="0"/>
                  </a:lnTo>
                  <a:lnTo>
                    <a:pt x="174" y="94"/>
                  </a:lnTo>
                  <a:lnTo>
                    <a:pt x="199" y="131"/>
                  </a:lnTo>
                  <a:lnTo>
                    <a:pt x="189" y="178"/>
                  </a:lnTo>
                  <a:lnTo>
                    <a:pt x="136" y="238"/>
                  </a:lnTo>
                  <a:lnTo>
                    <a:pt x="0" y="19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8" name="Freeform 318"/>
            <p:cNvSpPr/>
            <p:nvPr/>
          </p:nvSpPr>
          <p:spPr bwMode="auto">
            <a:xfrm>
              <a:off x="6660091" y="3693136"/>
              <a:ext cx="245970" cy="229130"/>
            </a:xfrm>
            <a:custGeom>
              <a:avLst/>
              <a:gdLst>
                <a:gd name="T0" fmla="*/ 0 w 510"/>
                <a:gd name="T1" fmla="*/ 3 h 507"/>
                <a:gd name="T2" fmla="*/ 1 w 510"/>
                <a:gd name="T3" fmla="*/ 5 h 507"/>
                <a:gd name="T4" fmla="*/ 3 w 510"/>
                <a:gd name="T5" fmla="*/ 5 h 507"/>
                <a:gd name="T6" fmla="*/ 3 w 510"/>
                <a:gd name="T7" fmla="*/ 6 h 507"/>
                <a:gd name="T8" fmla="*/ 5 w 510"/>
                <a:gd name="T9" fmla="*/ 6 h 507"/>
                <a:gd name="T10" fmla="*/ 5 w 510"/>
                <a:gd name="T11" fmla="*/ 10 h 507"/>
                <a:gd name="T12" fmla="*/ 6 w 510"/>
                <a:gd name="T13" fmla="*/ 11 h 507"/>
                <a:gd name="T14" fmla="*/ 7 w 510"/>
                <a:gd name="T15" fmla="*/ 12 h 507"/>
                <a:gd name="T16" fmla="*/ 9 w 510"/>
                <a:gd name="T17" fmla="*/ 10 h 507"/>
                <a:gd name="T18" fmla="*/ 8 w 510"/>
                <a:gd name="T19" fmla="*/ 10 h 507"/>
                <a:gd name="T20" fmla="*/ 8 w 510"/>
                <a:gd name="T21" fmla="*/ 8 h 507"/>
                <a:gd name="T22" fmla="*/ 9 w 510"/>
                <a:gd name="T23" fmla="*/ 9 h 507"/>
                <a:gd name="T24" fmla="*/ 11 w 510"/>
                <a:gd name="T25" fmla="*/ 7 h 507"/>
                <a:gd name="T26" fmla="*/ 11 w 510"/>
                <a:gd name="T27" fmla="*/ 6 h 507"/>
                <a:gd name="T28" fmla="*/ 11 w 510"/>
                <a:gd name="T29" fmla="*/ 5 h 507"/>
                <a:gd name="T30" fmla="*/ 11 w 510"/>
                <a:gd name="T31" fmla="*/ 5 h 507"/>
                <a:gd name="T32" fmla="*/ 12 w 510"/>
                <a:gd name="T33" fmla="*/ 4 h 507"/>
                <a:gd name="T34" fmla="*/ 11 w 510"/>
                <a:gd name="T35" fmla="*/ 4 h 507"/>
                <a:gd name="T36" fmla="*/ 11 w 510"/>
                <a:gd name="T37" fmla="*/ 3 h 507"/>
                <a:gd name="T38" fmla="*/ 9 w 510"/>
                <a:gd name="T39" fmla="*/ 2 h 507"/>
                <a:gd name="T40" fmla="*/ 10 w 510"/>
                <a:gd name="T41" fmla="*/ 2 h 507"/>
                <a:gd name="T42" fmla="*/ 5 w 510"/>
                <a:gd name="T43" fmla="*/ 2 h 507"/>
                <a:gd name="T44" fmla="*/ 3 w 510"/>
                <a:gd name="T45" fmla="*/ 0 h 507"/>
                <a:gd name="T46" fmla="*/ 3 w 510"/>
                <a:gd name="T47" fmla="*/ 1 h 507"/>
                <a:gd name="T48" fmla="*/ 1 w 510"/>
                <a:gd name="T49" fmla="*/ 1 h 507"/>
                <a:gd name="T50" fmla="*/ 2 w 510"/>
                <a:gd name="T51" fmla="*/ 3 h 507"/>
                <a:gd name="T52" fmla="*/ 1 w 510"/>
                <a:gd name="T53" fmla="*/ 3 h 507"/>
                <a:gd name="T54" fmla="*/ 1 w 510"/>
                <a:gd name="T55" fmla="*/ 2 h 507"/>
                <a:gd name="T56" fmla="*/ 2 w 510"/>
                <a:gd name="T57" fmla="*/ 1 h 507"/>
                <a:gd name="T58" fmla="*/ 0 w 510"/>
                <a:gd name="T59" fmla="*/ 3 h 5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0"/>
                <a:gd name="T91" fmla="*/ 0 h 507"/>
                <a:gd name="T92" fmla="*/ 510 w 510"/>
                <a:gd name="T93" fmla="*/ 507 h 5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0" h="507">
                  <a:moveTo>
                    <a:pt x="0" y="138"/>
                  </a:moveTo>
                  <a:lnTo>
                    <a:pt x="48" y="226"/>
                  </a:lnTo>
                  <a:lnTo>
                    <a:pt x="122" y="237"/>
                  </a:lnTo>
                  <a:lnTo>
                    <a:pt x="146" y="275"/>
                  </a:lnTo>
                  <a:lnTo>
                    <a:pt x="220" y="269"/>
                  </a:lnTo>
                  <a:lnTo>
                    <a:pt x="208" y="422"/>
                  </a:lnTo>
                  <a:lnTo>
                    <a:pt x="243" y="486"/>
                  </a:lnTo>
                  <a:lnTo>
                    <a:pt x="284" y="507"/>
                  </a:lnTo>
                  <a:lnTo>
                    <a:pt x="379" y="448"/>
                  </a:lnTo>
                  <a:lnTo>
                    <a:pt x="341" y="437"/>
                  </a:lnTo>
                  <a:lnTo>
                    <a:pt x="325" y="352"/>
                  </a:lnTo>
                  <a:lnTo>
                    <a:pt x="387" y="368"/>
                  </a:lnTo>
                  <a:lnTo>
                    <a:pt x="487" y="315"/>
                  </a:lnTo>
                  <a:lnTo>
                    <a:pt x="457" y="275"/>
                  </a:lnTo>
                  <a:lnTo>
                    <a:pt x="491" y="236"/>
                  </a:lnTo>
                  <a:lnTo>
                    <a:pt x="477" y="207"/>
                  </a:lnTo>
                  <a:lnTo>
                    <a:pt x="510" y="175"/>
                  </a:lnTo>
                  <a:lnTo>
                    <a:pt x="467" y="168"/>
                  </a:lnTo>
                  <a:lnTo>
                    <a:pt x="467" y="127"/>
                  </a:lnTo>
                  <a:lnTo>
                    <a:pt x="391" y="84"/>
                  </a:lnTo>
                  <a:lnTo>
                    <a:pt x="426" y="72"/>
                  </a:lnTo>
                  <a:lnTo>
                    <a:pt x="200" y="81"/>
                  </a:lnTo>
                  <a:lnTo>
                    <a:pt x="127" y="0"/>
                  </a:lnTo>
                  <a:lnTo>
                    <a:pt x="133" y="37"/>
                  </a:lnTo>
                  <a:lnTo>
                    <a:pt x="66" y="68"/>
                  </a:lnTo>
                  <a:lnTo>
                    <a:pt x="86" y="127"/>
                  </a:lnTo>
                  <a:lnTo>
                    <a:pt x="63" y="150"/>
                  </a:lnTo>
                  <a:lnTo>
                    <a:pt x="48" y="96"/>
                  </a:lnTo>
                  <a:lnTo>
                    <a:pt x="73" y="22"/>
                  </a:lnTo>
                  <a:lnTo>
                    <a:pt x="0" y="13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39" name="Freeform 320"/>
            <p:cNvSpPr/>
            <p:nvPr/>
          </p:nvSpPr>
          <p:spPr bwMode="auto">
            <a:xfrm>
              <a:off x="2360677" y="3131450"/>
              <a:ext cx="259447" cy="203671"/>
            </a:xfrm>
            <a:custGeom>
              <a:avLst/>
              <a:gdLst>
                <a:gd name="T0" fmla="*/ 0 w 542"/>
                <a:gd name="T1" fmla="*/ 5 h 449"/>
                <a:gd name="T2" fmla="*/ 0 w 542"/>
                <a:gd name="T3" fmla="*/ 8 h 449"/>
                <a:gd name="T4" fmla="*/ 1 w 542"/>
                <a:gd name="T5" fmla="*/ 9 h 449"/>
                <a:gd name="T6" fmla="*/ 0 w 542"/>
                <a:gd name="T7" fmla="*/ 10 h 449"/>
                <a:gd name="T8" fmla="*/ 2 w 542"/>
                <a:gd name="T9" fmla="*/ 10 h 449"/>
                <a:gd name="T10" fmla="*/ 5 w 542"/>
                <a:gd name="T11" fmla="*/ 10 h 449"/>
                <a:gd name="T12" fmla="*/ 5 w 542"/>
                <a:gd name="T13" fmla="*/ 8 h 449"/>
                <a:gd name="T14" fmla="*/ 8 w 542"/>
                <a:gd name="T15" fmla="*/ 8 h 449"/>
                <a:gd name="T16" fmla="*/ 8 w 542"/>
                <a:gd name="T17" fmla="*/ 6 h 449"/>
                <a:gd name="T18" fmla="*/ 9 w 542"/>
                <a:gd name="T19" fmla="*/ 6 h 449"/>
                <a:gd name="T20" fmla="*/ 8 w 542"/>
                <a:gd name="T21" fmla="*/ 5 h 449"/>
                <a:gd name="T22" fmla="*/ 9 w 542"/>
                <a:gd name="T23" fmla="*/ 5 h 449"/>
                <a:gd name="T24" fmla="*/ 10 w 542"/>
                <a:gd name="T25" fmla="*/ 4 h 449"/>
                <a:gd name="T26" fmla="*/ 9 w 542"/>
                <a:gd name="T27" fmla="*/ 3 h 449"/>
                <a:gd name="T28" fmla="*/ 12 w 542"/>
                <a:gd name="T29" fmla="*/ 2 h 449"/>
                <a:gd name="T30" fmla="*/ 13 w 542"/>
                <a:gd name="T31" fmla="*/ 1 h 449"/>
                <a:gd name="T32" fmla="*/ 11 w 542"/>
                <a:gd name="T33" fmla="*/ 1 h 449"/>
                <a:gd name="T34" fmla="*/ 10 w 542"/>
                <a:gd name="T35" fmla="*/ 2 h 449"/>
                <a:gd name="T36" fmla="*/ 9 w 542"/>
                <a:gd name="T37" fmla="*/ 0 h 449"/>
                <a:gd name="T38" fmla="*/ 8 w 542"/>
                <a:gd name="T39" fmla="*/ 1 h 449"/>
                <a:gd name="T40" fmla="*/ 4 w 542"/>
                <a:gd name="T41" fmla="*/ 1 h 449"/>
                <a:gd name="T42" fmla="*/ 2 w 542"/>
                <a:gd name="T43" fmla="*/ 4 h 449"/>
                <a:gd name="T44" fmla="*/ 1 w 542"/>
                <a:gd name="T45" fmla="*/ 3 h 449"/>
                <a:gd name="T46" fmla="*/ 0 w 542"/>
                <a:gd name="T47" fmla="*/ 5 h 4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2"/>
                <a:gd name="T73" fmla="*/ 0 h 449"/>
                <a:gd name="T74" fmla="*/ 542 w 542"/>
                <a:gd name="T75" fmla="*/ 449 h 4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2" h="449">
                  <a:moveTo>
                    <a:pt x="0" y="214"/>
                  </a:moveTo>
                  <a:lnTo>
                    <a:pt x="6" y="333"/>
                  </a:lnTo>
                  <a:lnTo>
                    <a:pt x="42" y="368"/>
                  </a:lnTo>
                  <a:lnTo>
                    <a:pt x="14" y="426"/>
                  </a:lnTo>
                  <a:lnTo>
                    <a:pt x="73" y="449"/>
                  </a:lnTo>
                  <a:lnTo>
                    <a:pt x="212" y="426"/>
                  </a:lnTo>
                  <a:lnTo>
                    <a:pt x="239" y="361"/>
                  </a:lnTo>
                  <a:lnTo>
                    <a:pt x="333" y="325"/>
                  </a:lnTo>
                  <a:lnTo>
                    <a:pt x="340" y="269"/>
                  </a:lnTo>
                  <a:lnTo>
                    <a:pt x="375" y="254"/>
                  </a:lnTo>
                  <a:lnTo>
                    <a:pt x="361" y="226"/>
                  </a:lnTo>
                  <a:lnTo>
                    <a:pt x="393" y="222"/>
                  </a:lnTo>
                  <a:lnTo>
                    <a:pt x="418" y="168"/>
                  </a:lnTo>
                  <a:lnTo>
                    <a:pt x="408" y="112"/>
                  </a:lnTo>
                  <a:lnTo>
                    <a:pt x="538" y="72"/>
                  </a:lnTo>
                  <a:lnTo>
                    <a:pt x="542" y="61"/>
                  </a:lnTo>
                  <a:lnTo>
                    <a:pt x="492" y="50"/>
                  </a:lnTo>
                  <a:lnTo>
                    <a:pt x="423" y="88"/>
                  </a:lnTo>
                  <a:lnTo>
                    <a:pt x="392" y="0"/>
                  </a:lnTo>
                  <a:lnTo>
                    <a:pt x="335" y="66"/>
                  </a:lnTo>
                  <a:lnTo>
                    <a:pt x="169" y="61"/>
                  </a:lnTo>
                  <a:lnTo>
                    <a:pt x="82" y="165"/>
                  </a:lnTo>
                  <a:lnTo>
                    <a:pt x="25" y="131"/>
                  </a:lnTo>
                  <a:lnTo>
                    <a:pt x="0" y="21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0" name="Freeform 321"/>
            <p:cNvSpPr/>
            <p:nvPr/>
          </p:nvSpPr>
          <p:spPr bwMode="auto">
            <a:xfrm>
              <a:off x="1602551" y="3034388"/>
              <a:ext cx="33694" cy="68421"/>
            </a:xfrm>
            <a:custGeom>
              <a:avLst/>
              <a:gdLst>
                <a:gd name="T0" fmla="*/ 0 w 71"/>
                <a:gd name="T1" fmla="*/ 3 h 151"/>
                <a:gd name="T2" fmla="*/ 0 w 71"/>
                <a:gd name="T3" fmla="*/ 1 h 151"/>
                <a:gd name="T4" fmla="*/ 1 w 71"/>
                <a:gd name="T5" fmla="*/ 0 h 151"/>
                <a:gd name="T6" fmla="*/ 2 w 71"/>
                <a:gd name="T7" fmla="*/ 2 h 151"/>
                <a:gd name="T8" fmla="*/ 1 w 71"/>
                <a:gd name="T9" fmla="*/ 3 h 151"/>
                <a:gd name="T10" fmla="*/ 0 w 71"/>
                <a:gd name="T11" fmla="*/ 3 h 151"/>
                <a:gd name="T12" fmla="*/ 0 60000 65536"/>
                <a:gd name="T13" fmla="*/ 0 60000 65536"/>
                <a:gd name="T14" fmla="*/ 0 60000 65536"/>
                <a:gd name="T15" fmla="*/ 0 60000 65536"/>
                <a:gd name="T16" fmla="*/ 0 60000 65536"/>
                <a:gd name="T17" fmla="*/ 0 60000 65536"/>
                <a:gd name="T18" fmla="*/ 0 w 71"/>
                <a:gd name="T19" fmla="*/ 0 h 151"/>
                <a:gd name="T20" fmla="*/ 71 w 71"/>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1" h="151">
                  <a:moveTo>
                    <a:pt x="0" y="114"/>
                  </a:moveTo>
                  <a:lnTo>
                    <a:pt x="1" y="37"/>
                  </a:lnTo>
                  <a:lnTo>
                    <a:pt x="33" y="0"/>
                  </a:lnTo>
                  <a:lnTo>
                    <a:pt x="71" y="88"/>
                  </a:lnTo>
                  <a:lnTo>
                    <a:pt x="35" y="151"/>
                  </a:lnTo>
                  <a:lnTo>
                    <a:pt x="0" y="11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1" name="Freeform 322"/>
            <p:cNvSpPr/>
            <p:nvPr/>
          </p:nvSpPr>
          <p:spPr bwMode="auto">
            <a:xfrm>
              <a:off x="1090395" y="3166456"/>
              <a:ext cx="374009" cy="388247"/>
            </a:xfrm>
            <a:custGeom>
              <a:avLst/>
              <a:gdLst>
                <a:gd name="T0" fmla="*/ 0 w 776"/>
                <a:gd name="T1" fmla="*/ 11 h 857"/>
                <a:gd name="T2" fmla="*/ 0 w 776"/>
                <a:gd name="T3" fmla="*/ 11 h 857"/>
                <a:gd name="T4" fmla="*/ 3 w 776"/>
                <a:gd name="T5" fmla="*/ 13 h 857"/>
                <a:gd name="T6" fmla="*/ 11 w 776"/>
                <a:gd name="T7" fmla="*/ 19 h 857"/>
                <a:gd name="T8" fmla="*/ 11 w 776"/>
                <a:gd name="T9" fmla="*/ 20 h 857"/>
                <a:gd name="T10" fmla="*/ 11 w 776"/>
                <a:gd name="T11" fmla="*/ 20 h 857"/>
                <a:gd name="T12" fmla="*/ 13 w 776"/>
                <a:gd name="T13" fmla="*/ 19 h 857"/>
                <a:gd name="T14" fmla="*/ 18 w 776"/>
                <a:gd name="T15" fmla="*/ 15 h 857"/>
                <a:gd name="T16" fmla="*/ 16 w 776"/>
                <a:gd name="T17" fmla="*/ 12 h 857"/>
                <a:gd name="T18" fmla="*/ 16 w 776"/>
                <a:gd name="T19" fmla="*/ 8 h 857"/>
                <a:gd name="T20" fmla="*/ 16 w 776"/>
                <a:gd name="T21" fmla="*/ 6 h 857"/>
                <a:gd name="T22" fmla="*/ 14 w 776"/>
                <a:gd name="T23" fmla="*/ 3 h 857"/>
                <a:gd name="T24" fmla="*/ 15 w 776"/>
                <a:gd name="T25" fmla="*/ 3 h 857"/>
                <a:gd name="T26" fmla="*/ 15 w 776"/>
                <a:gd name="T27" fmla="*/ 0 h 857"/>
                <a:gd name="T28" fmla="*/ 9 w 776"/>
                <a:gd name="T29" fmla="*/ 1 h 857"/>
                <a:gd name="T30" fmla="*/ 6 w 776"/>
                <a:gd name="T31" fmla="*/ 2 h 857"/>
                <a:gd name="T32" fmla="*/ 7 w 776"/>
                <a:gd name="T33" fmla="*/ 5 h 857"/>
                <a:gd name="T34" fmla="*/ 5 w 776"/>
                <a:gd name="T35" fmla="*/ 6 h 857"/>
                <a:gd name="T36" fmla="*/ 4 w 776"/>
                <a:gd name="T37" fmla="*/ 6 h 857"/>
                <a:gd name="T38" fmla="*/ 5 w 776"/>
                <a:gd name="T39" fmla="*/ 7 h 857"/>
                <a:gd name="T40" fmla="*/ 1 w 776"/>
                <a:gd name="T41" fmla="*/ 9 h 857"/>
                <a:gd name="T42" fmla="*/ 0 w 776"/>
                <a:gd name="T43" fmla="*/ 11 h 8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6"/>
                <a:gd name="T67" fmla="*/ 0 h 857"/>
                <a:gd name="T68" fmla="*/ 776 w 776"/>
                <a:gd name="T69" fmla="*/ 857 h 8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6" h="857">
                  <a:moveTo>
                    <a:pt x="0" y="458"/>
                  </a:moveTo>
                  <a:lnTo>
                    <a:pt x="5" y="475"/>
                  </a:lnTo>
                  <a:lnTo>
                    <a:pt x="150" y="582"/>
                  </a:lnTo>
                  <a:lnTo>
                    <a:pt x="454" y="818"/>
                  </a:lnTo>
                  <a:lnTo>
                    <a:pt x="456" y="857"/>
                  </a:lnTo>
                  <a:lnTo>
                    <a:pt x="488" y="853"/>
                  </a:lnTo>
                  <a:lnTo>
                    <a:pt x="547" y="836"/>
                  </a:lnTo>
                  <a:lnTo>
                    <a:pt x="776" y="651"/>
                  </a:lnTo>
                  <a:lnTo>
                    <a:pt x="687" y="527"/>
                  </a:lnTo>
                  <a:lnTo>
                    <a:pt x="688" y="330"/>
                  </a:lnTo>
                  <a:lnTo>
                    <a:pt x="679" y="241"/>
                  </a:lnTo>
                  <a:lnTo>
                    <a:pt x="612" y="151"/>
                  </a:lnTo>
                  <a:lnTo>
                    <a:pt x="647" y="120"/>
                  </a:lnTo>
                  <a:lnTo>
                    <a:pt x="659" y="0"/>
                  </a:lnTo>
                  <a:lnTo>
                    <a:pt x="391" y="20"/>
                  </a:lnTo>
                  <a:lnTo>
                    <a:pt x="246" y="92"/>
                  </a:lnTo>
                  <a:lnTo>
                    <a:pt x="284" y="238"/>
                  </a:lnTo>
                  <a:lnTo>
                    <a:pt x="224" y="241"/>
                  </a:lnTo>
                  <a:lnTo>
                    <a:pt x="189" y="258"/>
                  </a:lnTo>
                  <a:lnTo>
                    <a:pt x="196" y="296"/>
                  </a:lnTo>
                  <a:lnTo>
                    <a:pt x="21" y="383"/>
                  </a:lnTo>
                  <a:lnTo>
                    <a:pt x="0" y="45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2" name="Freeform 323"/>
            <p:cNvSpPr/>
            <p:nvPr/>
          </p:nvSpPr>
          <p:spPr bwMode="auto">
            <a:xfrm>
              <a:off x="3324339" y="4154578"/>
              <a:ext cx="739594" cy="609421"/>
            </a:xfrm>
            <a:custGeom>
              <a:avLst/>
              <a:gdLst>
                <a:gd name="T0" fmla="*/ 1 w 1543"/>
                <a:gd name="T1" fmla="*/ 17 h 1343"/>
                <a:gd name="T2" fmla="*/ 1 w 1543"/>
                <a:gd name="T3" fmla="*/ 16 h 1343"/>
                <a:gd name="T4" fmla="*/ 1 w 1543"/>
                <a:gd name="T5" fmla="*/ 12 h 1343"/>
                <a:gd name="T6" fmla="*/ 3 w 1543"/>
                <a:gd name="T7" fmla="*/ 10 h 1343"/>
                <a:gd name="T8" fmla="*/ 8 w 1543"/>
                <a:gd name="T9" fmla="*/ 8 h 1343"/>
                <a:gd name="T10" fmla="*/ 9 w 1543"/>
                <a:gd name="T11" fmla="*/ 6 h 1343"/>
                <a:gd name="T12" fmla="*/ 9 w 1543"/>
                <a:gd name="T13" fmla="*/ 6 h 1343"/>
                <a:gd name="T14" fmla="*/ 10 w 1543"/>
                <a:gd name="T15" fmla="*/ 5 h 1343"/>
                <a:gd name="T16" fmla="*/ 13 w 1543"/>
                <a:gd name="T17" fmla="*/ 4 h 1343"/>
                <a:gd name="T18" fmla="*/ 14 w 1543"/>
                <a:gd name="T19" fmla="*/ 4 h 1343"/>
                <a:gd name="T20" fmla="*/ 14 w 1543"/>
                <a:gd name="T21" fmla="*/ 4 h 1343"/>
                <a:gd name="T22" fmla="*/ 17 w 1543"/>
                <a:gd name="T23" fmla="*/ 1 h 1343"/>
                <a:gd name="T24" fmla="*/ 20 w 1543"/>
                <a:gd name="T25" fmla="*/ 2 h 1343"/>
                <a:gd name="T26" fmla="*/ 24 w 1543"/>
                <a:gd name="T27" fmla="*/ 7 h 1343"/>
                <a:gd name="T28" fmla="*/ 25 w 1543"/>
                <a:gd name="T29" fmla="*/ 1 h 1343"/>
                <a:gd name="T30" fmla="*/ 27 w 1543"/>
                <a:gd name="T31" fmla="*/ 4 h 1343"/>
                <a:gd name="T32" fmla="*/ 29 w 1543"/>
                <a:gd name="T33" fmla="*/ 9 h 1343"/>
                <a:gd name="T34" fmla="*/ 32 w 1543"/>
                <a:gd name="T35" fmla="*/ 13 h 1343"/>
                <a:gd name="T36" fmla="*/ 33 w 1543"/>
                <a:gd name="T37" fmla="*/ 14 h 1343"/>
                <a:gd name="T38" fmla="*/ 36 w 1543"/>
                <a:gd name="T39" fmla="*/ 19 h 1343"/>
                <a:gd name="T40" fmla="*/ 34 w 1543"/>
                <a:gd name="T41" fmla="*/ 25 h 1343"/>
                <a:gd name="T42" fmla="*/ 30 w 1543"/>
                <a:gd name="T43" fmla="*/ 30 h 1343"/>
                <a:gd name="T44" fmla="*/ 29 w 1543"/>
                <a:gd name="T45" fmla="*/ 31 h 1343"/>
                <a:gd name="T46" fmla="*/ 27 w 1543"/>
                <a:gd name="T47" fmla="*/ 31 h 1343"/>
                <a:gd name="T48" fmla="*/ 24 w 1543"/>
                <a:gd name="T49" fmla="*/ 29 h 1343"/>
                <a:gd name="T50" fmla="*/ 22 w 1543"/>
                <a:gd name="T51" fmla="*/ 27 h 1343"/>
                <a:gd name="T52" fmla="*/ 22 w 1543"/>
                <a:gd name="T53" fmla="*/ 27 h 1343"/>
                <a:gd name="T54" fmla="*/ 22 w 1543"/>
                <a:gd name="T55" fmla="*/ 23 h 1343"/>
                <a:gd name="T56" fmla="*/ 19 w 1543"/>
                <a:gd name="T57" fmla="*/ 26 h 1343"/>
                <a:gd name="T58" fmla="*/ 16 w 1543"/>
                <a:gd name="T59" fmla="*/ 22 h 1343"/>
                <a:gd name="T60" fmla="*/ 9 w 1543"/>
                <a:gd name="T61" fmla="*/ 25 h 1343"/>
                <a:gd name="T62" fmla="*/ 4 w 1543"/>
                <a:gd name="T63" fmla="*/ 27 h 1343"/>
                <a:gd name="T64" fmla="*/ 2 w 1543"/>
                <a:gd name="T65" fmla="*/ 22 h 1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3"/>
                <a:gd name="T100" fmla="*/ 0 h 1343"/>
                <a:gd name="T101" fmla="*/ 1543 w 1543"/>
                <a:gd name="T102" fmla="*/ 1343 h 1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3" h="1343">
                  <a:moveTo>
                    <a:pt x="0" y="708"/>
                  </a:moveTo>
                  <a:lnTo>
                    <a:pt x="25" y="718"/>
                  </a:lnTo>
                  <a:lnTo>
                    <a:pt x="9" y="678"/>
                  </a:lnTo>
                  <a:lnTo>
                    <a:pt x="41" y="701"/>
                  </a:lnTo>
                  <a:lnTo>
                    <a:pt x="9" y="622"/>
                  </a:lnTo>
                  <a:lnTo>
                    <a:pt x="31" y="505"/>
                  </a:lnTo>
                  <a:lnTo>
                    <a:pt x="39" y="536"/>
                  </a:lnTo>
                  <a:lnTo>
                    <a:pt x="135" y="442"/>
                  </a:lnTo>
                  <a:lnTo>
                    <a:pt x="296" y="399"/>
                  </a:lnTo>
                  <a:lnTo>
                    <a:pt x="352" y="330"/>
                  </a:lnTo>
                  <a:lnTo>
                    <a:pt x="349" y="285"/>
                  </a:lnTo>
                  <a:lnTo>
                    <a:pt x="369" y="252"/>
                  </a:lnTo>
                  <a:lnTo>
                    <a:pt x="393" y="304"/>
                  </a:lnTo>
                  <a:lnTo>
                    <a:pt x="393" y="248"/>
                  </a:lnTo>
                  <a:lnTo>
                    <a:pt x="432" y="260"/>
                  </a:lnTo>
                  <a:lnTo>
                    <a:pt x="436" y="218"/>
                  </a:lnTo>
                  <a:lnTo>
                    <a:pt x="492" y="150"/>
                  </a:lnTo>
                  <a:lnTo>
                    <a:pt x="552" y="154"/>
                  </a:lnTo>
                  <a:lnTo>
                    <a:pt x="563" y="221"/>
                  </a:lnTo>
                  <a:lnTo>
                    <a:pt x="588" y="183"/>
                  </a:lnTo>
                  <a:lnTo>
                    <a:pt x="631" y="204"/>
                  </a:lnTo>
                  <a:lnTo>
                    <a:pt x="616" y="160"/>
                  </a:lnTo>
                  <a:lnTo>
                    <a:pt x="655" y="89"/>
                  </a:lnTo>
                  <a:lnTo>
                    <a:pt x="743" y="62"/>
                  </a:lnTo>
                  <a:lnTo>
                    <a:pt x="719" y="18"/>
                  </a:lnTo>
                  <a:lnTo>
                    <a:pt x="893" y="73"/>
                  </a:lnTo>
                  <a:lnTo>
                    <a:pt x="856" y="194"/>
                  </a:lnTo>
                  <a:lnTo>
                    <a:pt x="1030" y="318"/>
                  </a:lnTo>
                  <a:lnTo>
                    <a:pt x="1073" y="267"/>
                  </a:lnTo>
                  <a:lnTo>
                    <a:pt x="1095" y="61"/>
                  </a:lnTo>
                  <a:lnTo>
                    <a:pt x="1135" y="0"/>
                  </a:lnTo>
                  <a:lnTo>
                    <a:pt x="1173" y="158"/>
                  </a:lnTo>
                  <a:lnTo>
                    <a:pt x="1231" y="194"/>
                  </a:lnTo>
                  <a:lnTo>
                    <a:pt x="1270" y="375"/>
                  </a:lnTo>
                  <a:lnTo>
                    <a:pt x="1363" y="433"/>
                  </a:lnTo>
                  <a:lnTo>
                    <a:pt x="1400" y="536"/>
                  </a:lnTo>
                  <a:lnTo>
                    <a:pt x="1432" y="529"/>
                  </a:lnTo>
                  <a:lnTo>
                    <a:pt x="1441" y="584"/>
                  </a:lnTo>
                  <a:lnTo>
                    <a:pt x="1518" y="663"/>
                  </a:lnTo>
                  <a:lnTo>
                    <a:pt x="1543" y="802"/>
                  </a:lnTo>
                  <a:lnTo>
                    <a:pt x="1524" y="942"/>
                  </a:lnTo>
                  <a:lnTo>
                    <a:pt x="1459" y="1059"/>
                  </a:lnTo>
                  <a:lnTo>
                    <a:pt x="1408" y="1261"/>
                  </a:lnTo>
                  <a:lnTo>
                    <a:pt x="1323" y="1282"/>
                  </a:lnTo>
                  <a:lnTo>
                    <a:pt x="1267" y="1320"/>
                  </a:lnTo>
                  <a:lnTo>
                    <a:pt x="1272" y="1343"/>
                  </a:lnTo>
                  <a:lnTo>
                    <a:pt x="1216" y="1276"/>
                  </a:lnTo>
                  <a:lnTo>
                    <a:pt x="1158" y="1324"/>
                  </a:lnTo>
                  <a:lnTo>
                    <a:pt x="1085" y="1304"/>
                  </a:lnTo>
                  <a:lnTo>
                    <a:pt x="1024" y="1253"/>
                  </a:lnTo>
                  <a:lnTo>
                    <a:pt x="1001" y="1153"/>
                  </a:lnTo>
                  <a:lnTo>
                    <a:pt x="955" y="1165"/>
                  </a:lnTo>
                  <a:lnTo>
                    <a:pt x="955" y="1096"/>
                  </a:lnTo>
                  <a:lnTo>
                    <a:pt x="939" y="1140"/>
                  </a:lnTo>
                  <a:lnTo>
                    <a:pt x="907" y="1143"/>
                  </a:lnTo>
                  <a:lnTo>
                    <a:pt x="940" y="1011"/>
                  </a:lnTo>
                  <a:lnTo>
                    <a:pt x="875" y="1135"/>
                  </a:lnTo>
                  <a:lnTo>
                    <a:pt x="843" y="1109"/>
                  </a:lnTo>
                  <a:lnTo>
                    <a:pt x="809" y="1012"/>
                  </a:lnTo>
                  <a:lnTo>
                    <a:pt x="694" y="959"/>
                  </a:lnTo>
                  <a:lnTo>
                    <a:pt x="490" y="998"/>
                  </a:lnTo>
                  <a:lnTo>
                    <a:pt x="404" y="1071"/>
                  </a:lnTo>
                  <a:lnTo>
                    <a:pt x="263" y="1075"/>
                  </a:lnTo>
                  <a:lnTo>
                    <a:pt x="182" y="1139"/>
                  </a:lnTo>
                  <a:lnTo>
                    <a:pt x="76" y="1094"/>
                  </a:lnTo>
                  <a:lnTo>
                    <a:pt x="100" y="966"/>
                  </a:lnTo>
                  <a:lnTo>
                    <a:pt x="0" y="708"/>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3" name="Freeform 324"/>
            <p:cNvSpPr/>
            <p:nvPr/>
          </p:nvSpPr>
          <p:spPr bwMode="auto">
            <a:xfrm>
              <a:off x="3903883" y="4799005"/>
              <a:ext cx="65704" cy="68421"/>
            </a:xfrm>
            <a:custGeom>
              <a:avLst/>
              <a:gdLst>
                <a:gd name="T0" fmla="*/ 0 w 134"/>
                <a:gd name="T1" fmla="*/ 1 h 150"/>
                <a:gd name="T2" fmla="*/ 0 w 134"/>
                <a:gd name="T3" fmla="*/ 0 h 150"/>
                <a:gd name="T4" fmla="*/ 2 w 134"/>
                <a:gd name="T5" fmla="*/ 1 h 150"/>
                <a:gd name="T6" fmla="*/ 3 w 134"/>
                <a:gd name="T7" fmla="*/ 0 h 150"/>
                <a:gd name="T8" fmla="*/ 3 w 134"/>
                <a:gd name="T9" fmla="*/ 1 h 150"/>
                <a:gd name="T10" fmla="*/ 3 w 134"/>
                <a:gd name="T11" fmla="*/ 2 h 150"/>
                <a:gd name="T12" fmla="*/ 2 w 134"/>
                <a:gd name="T13" fmla="*/ 3 h 150"/>
                <a:gd name="T14" fmla="*/ 1 w 134"/>
                <a:gd name="T15" fmla="*/ 3 h 150"/>
                <a:gd name="T16" fmla="*/ 0 w 134"/>
                <a:gd name="T17" fmla="*/ 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50"/>
                <a:gd name="T29" fmla="*/ 134 w 134"/>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50">
                  <a:moveTo>
                    <a:pt x="0" y="25"/>
                  </a:moveTo>
                  <a:lnTo>
                    <a:pt x="1" y="0"/>
                  </a:lnTo>
                  <a:lnTo>
                    <a:pt x="67" y="20"/>
                  </a:lnTo>
                  <a:lnTo>
                    <a:pt x="121" y="2"/>
                  </a:lnTo>
                  <a:lnTo>
                    <a:pt x="134" y="40"/>
                  </a:lnTo>
                  <a:lnTo>
                    <a:pt x="134" y="86"/>
                  </a:lnTo>
                  <a:lnTo>
                    <a:pt x="83" y="150"/>
                  </a:lnTo>
                  <a:lnTo>
                    <a:pt x="50" y="147"/>
                  </a:lnTo>
                  <a:lnTo>
                    <a:pt x="0" y="25"/>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4" name="Freeform 325"/>
            <p:cNvSpPr/>
            <p:nvPr/>
          </p:nvSpPr>
          <p:spPr bwMode="auto">
            <a:xfrm>
              <a:off x="1422286" y="2880044"/>
              <a:ext cx="141517" cy="57282"/>
            </a:xfrm>
            <a:custGeom>
              <a:avLst/>
              <a:gdLst>
                <a:gd name="T0" fmla="*/ 0 w 296"/>
                <a:gd name="T1" fmla="*/ 2 h 128"/>
                <a:gd name="T2" fmla="*/ 0 w 296"/>
                <a:gd name="T3" fmla="*/ 2 h 128"/>
                <a:gd name="T4" fmla="*/ 0 w 296"/>
                <a:gd name="T5" fmla="*/ 2 h 128"/>
                <a:gd name="T6" fmla="*/ 1 w 296"/>
                <a:gd name="T7" fmla="*/ 2 h 128"/>
                <a:gd name="T8" fmla="*/ 2 w 296"/>
                <a:gd name="T9" fmla="*/ 2 h 128"/>
                <a:gd name="T10" fmla="*/ 4 w 296"/>
                <a:gd name="T11" fmla="*/ 3 h 128"/>
                <a:gd name="T12" fmla="*/ 6 w 296"/>
                <a:gd name="T13" fmla="*/ 2 h 128"/>
                <a:gd name="T14" fmla="*/ 7 w 296"/>
                <a:gd name="T15" fmla="*/ 1 h 128"/>
                <a:gd name="T16" fmla="*/ 6 w 296"/>
                <a:gd name="T17" fmla="*/ 0 h 128"/>
                <a:gd name="T18" fmla="*/ 4 w 296"/>
                <a:gd name="T19" fmla="*/ 0 h 128"/>
                <a:gd name="T20" fmla="*/ 3 w 296"/>
                <a:gd name="T21" fmla="*/ 2 h 128"/>
                <a:gd name="T22" fmla="*/ 0 w 296"/>
                <a:gd name="T23" fmla="*/ 2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6"/>
                <a:gd name="T37" fmla="*/ 0 h 128"/>
                <a:gd name="T38" fmla="*/ 296 w 296"/>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6" h="128">
                  <a:moveTo>
                    <a:pt x="0" y="71"/>
                  </a:moveTo>
                  <a:lnTo>
                    <a:pt x="7" y="78"/>
                  </a:lnTo>
                  <a:lnTo>
                    <a:pt x="8" y="100"/>
                  </a:lnTo>
                  <a:lnTo>
                    <a:pt x="41" y="106"/>
                  </a:lnTo>
                  <a:lnTo>
                    <a:pt x="99" y="93"/>
                  </a:lnTo>
                  <a:lnTo>
                    <a:pt x="166" y="128"/>
                  </a:lnTo>
                  <a:lnTo>
                    <a:pt x="257" y="105"/>
                  </a:lnTo>
                  <a:lnTo>
                    <a:pt x="296" y="37"/>
                  </a:lnTo>
                  <a:lnTo>
                    <a:pt x="279" y="0"/>
                  </a:lnTo>
                  <a:lnTo>
                    <a:pt x="167" y="1"/>
                  </a:lnTo>
                  <a:lnTo>
                    <a:pt x="132" y="70"/>
                  </a:lnTo>
                  <a:lnTo>
                    <a:pt x="0" y="7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5" name="Freeform 326"/>
            <p:cNvSpPr/>
            <p:nvPr/>
          </p:nvSpPr>
          <p:spPr bwMode="auto">
            <a:xfrm>
              <a:off x="2861040" y="3397177"/>
              <a:ext cx="87606" cy="119338"/>
            </a:xfrm>
            <a:custGeom>
              <a:avLst/>
              <a:gdLst>
                <a:gd name="T0" fmla="*/ 0 w 179"/>
                <a:gd name="T1" fmla="*/ 2 h 262"/>
                <a:gd name="T2" fmla="*/ 1 w 179"/>
                <a:gd name="T3" fmla="*/ 3 h 262"/>
                <a:gd name="T4" fmla="*/ 1 w 179"/>
                <a:gd name="T5" fmla="*/ 5 h 262"/>
                <a:gd name="T6" fmla="*/ 2 w 179"/>
                <a:gd name="T7" fmla="*/ 5 h 262"/>
                <a:gd name="T8" fmla="*/ 3 w 179"/>
                <a:gd name="T9" fmla="*/ 4 h 262"/>
                <a:gd name="T10" fmla="*/ 3 w 179"/>
                <a:gd name="T11" fmla="*/ 4 h 262"/>
                <a:gd name="T12" fmla="*/ 4 w 179"/>
                <a:gd name="T13" fmla="*/ 6 h 262"/>
                <a:gd name="T14" fmla="*/ 4 w 179"/>
                <a:gd name="T15" fmla="*/ 5 h 262"/>
                <a:gd name="T16" fmla="*/ 4 w 179"/>
                <a:gd name="T17" fmla="*/ 3 h 262"/>
                <a:gd name="T18" fmla="*/ 3 w 179"/>
                <a:gd name="T19" fmla="*/ 4 h 262"/>
                <a:gd name="T20" fmla="*/ 3 w 179"/>
                <a:gd name="T21" fmla="*/ 3 h 262"/>
                <a:gd name="T22" fmla="*/ 4 w 179"/>
                <a:gd name="T23" fmla="*/ 1 h 262"/>
                <a:gd name="T24" fmla="*/ 2 w 179"/>
                <a:gd name="T25" fmla="*/ 1 h 262"/>
                <a:gd name="T26" fmla="*/ 1 w 179"/>
                <a:gd name="T27" fmla="*/ 0 h 262"/>
                <a:gd name="T28" fmla="*/ 0 w 179"/>
                <a:gd name="T29" fmla="*/ 1 h 262"/>
                <a:gd name="T30" fmla="*/ 1 w 179"/>
                <a:gd name="T31" fmla="*/ 1 h 262"/>
                <a:gd name="T32" fmla="*/ 0 w 179"/>
                <a:gd name="T33" fmla="*/ 2 h 2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262"/>
                <a:gd name="T53" fmla="*/ 179 w 179"/>
                <a:gd name="T54" fmla="*/ 262 h 2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262">
                  <a:moveTo>
                    <a:pt x="0" y="78"/>
                  </a:moveTo>
                  <a:lnTo>
                    <a:pt x="23" y="105"/>
                  </a:lnTo>
                  <a:lnTo>
                    <a:pt x="37" y="227"/>
                  </a:lnTo>
                  <a:lnTo>
                    <a:pt x="86" y="220"/>
                  </a:lnTo>
                  <a:lnTo>
                    <a:pt x="109" y="168"/>
                  </a:lnTo>
                  <a:lnTo>
                    <a:pt x="144" y="178"/>
                  </a:lnTo>
                  <a:lnTo>
                    <a:pt x="165" y="262"/>
                  </a:lnTo>
                  <a:lnTo>
                    <a:pt x="179" y="214"/>
                  </a:lnTo>
                  <a:lnTo>
                    <a:pt x="162" y="130"/>
                  </a:lnTo>
                  <a:lnTo>
                    <a:pt x="144" y="164"/>
                  </a:lnTo>
                  <a:lnTo>
                    <a:pt x="119" y="120"/>
                  </a:lnTo>
                  <a:lnTo>
                    <a:pt x="164" y="67"/>
                  </a:lnTo>
                  <a:lnTo>
                    <a:pt x="79" y="59"/>
                  </a:lnTo>
                  <a:lnTo>
                    <a:pt x="21" y="0"/>
                  </a:lnTo>
                  <a:lnTo>
                    <a:pt x="6" y="32"/>
                  </a:lnTo>
                  <a:lnTo>
                    <a:pt x="24" y="59"/>
                  </a:lnTo>
                  <a:lnTo>
                    <a:pt x="0" y="7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6" name="Freeform 327"/>
            <p:cNvSpPr/>
            <p:nvPr/>
          </p:nvSpPr>
          <p:spPr bwMode="auto">
            <a:xfrm>
              <a:off x="1300986" y="2811623"/>
              <a:ext cx="60650" cy="46144"/>
            </a:xfrm>
            <a:custGeom>
              <a:avLst/>
              <a:gdLst>
                <a:gd name="T0" fmla="*/ 0 w 125"/>
                <a:gd name="T1" fmla="*/ 1 h 104"/>
                <a:gd name="T2" fmla="*/ 1 w 125"/>
                <a:gd name="T3" fmla="*/ 0 h 104"/>
                <a:gd name="T4" fmla="*/ 2 w 125"/>
                <a:gd name="T5" fmla="*/ 0 h 104"/>
                <a:gd name="T6" fmla="*/ 3 w 125"/>
                <a:gd name="T7" fmla="*/ 1 h 104"/>
                <a:gd name="T8" fmla="*/ 3 w 125"/>
                <a:gd name="T9" fmla="*/ 2 h 104"/>
                <a:gd name="T10" fmla="*/ 3 w 125"/>
                <a:gd name="T11" fmla="*/ 2 h 104"/>
                <a:gd name="T12" fmla="*/ 0 w 125"/>
                <a:gd name="T13" fmla="*/ 1 h 104"/>
                <a:gd name="T14" fmla="*/ 0 60000 65536"/>
                <a:gd name="T15" fmla="*/ 0 60000 65536"/>
                <a:gd name="T16" fmla="*/ 0 60000 65536"/>
                <a:gd name="T17" fmla="*/ 0 60000 65536"/>
                <a:gd name="T18" fmla="*/ 0 60000 65536"/>
                <a:gd name="T19" fmla="*/ 0 60000 65536"/>
                <a:gd name="T20" fmla="*/ 0 60000 65536"/>
                <a:gd name="T21" fmla="*/ 0 w 125"/>
                <a:gd name="T22" fmla="*/ 0 h 104"/>
                <a:gd name="T23" fmla="*/ 125 w 125"/>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104">
                  <a:moveTo>
                    <a:pt x="0" y="20"/>
                  </a:moveTo>
                  <a:lnTo>
                    <a:pt x="27" y="5"/>
                  </a:lnTo>
                  <a:lnTo>
                    <a:pt x="84" y="0"/>
                  </a:lnTo>
                  <a:lnTo>
                    <a:pt x="122" y="42"/>
                  </a:lnTo>
                  <a:lnTo>
                    <a:pt x="125" y="74"/>
                  </a:lnTo>
                  <a:lnTo>
                    <a:pt x="112" y="104"/>
                  </a:lnTo>
                  <a:lnTo>
                    <a:pt x="0" y="2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7" name="Freeform 328"/>
            <p:cNvSpPr/>
            <p:nvPr/>
          </p:nvSpPr>
          <p:spPr bwMode="auto">
            <a:xfrm>
              <a:off x="2877887" y="3358989"/>
              <a:ext cx="60650" cy="35006"/>
            </a:xfrm>
            <a:custGeom>
              <a:avLst/>
              <a:gdLst>
                <a:gd name="T0" fmla="*/ 0 w 121"/>
                <a:gd name="T1" fmla="*/ 1 h 75"/>
                <a:gd name="T2" fmla="*/ 0 w 121"/>
                <a:gd name="T3" fmla="*/ 2 h 75"/>
                <a:gd name="T4" fmla="*/ 3 w 121"/>
                <a:gd name="T5" fmla="*/ 1 h 75"/>
                <a:gd name="T6" fmla="*/ 3 w 121"/>
                <a:gd name="T7" fmla="*/ 1 h 75"/>
                <a:gd name="T8" fmla="*/ 1 w 121"/>
                <a:gd name="T9" fmla="*/ 0 h 75"/>
                <a:gd name="T10" fmla="*/ 0 w 121"/>
                <a:gd name="T11" fmla="*/ 1 h 75"/>
                <a:gd name="T12" fmla="*/ 0 60000 65536"/>
                <a:gd name="T13" fmla="*/ 0 60000 65536"/>
                <a:gd name="T14" fmla="*/ 0 60000 65536"/>
                <a:gd name="T15" fmla="*/ 0 60000 65536"/>
                <a:gd name="T16" fmla="*/ 0 60000 65536"/>
                <a:gd name="T17" fmla="*/ 0 60000 65536"/>
                <a:gd name="T18" fmla="*/ 0 w 121"/>
                <a:gd name="T19" fmla="*/ 0 h 75"/>
                <a:gd name="T20" fmla="*/ 121 w 121"/>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21" h="75">
                  <a:moveTo>
                    <a:pt x="0" y="46"/>
                  </a:moveTo>
                  <a:lnTo>
                    <a:pt x="16" y="75"/>
                  </a:lnTo>
                  <a:lnTo>
                    <a:pt x="121" y="63"/>
                  </a:lnTo>
                  <a:lnTo>
                    <a:pt x="112" y="22"/>
                  </a:lnTo>
                  <a:lnTo>
                    <a:pt x="40" y="0"/>
                  </a:lnTo>
                  <a:lnTo>
                    <a:pt x="0" y="4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8" name="Freeform 329"/>
            <p:cNvSpPr/>
            <p:nvPr/>
          </p:nvSpPr>
          <p:spPr bwMode="auto">
            <a:xfrm>
              <a:off x="3341186" y="3837933"/>
              <a:ext cx="21901" cy="20685"/>
            </a:xfrm>
            <a:custGeom>
              <a:avLst/>
              <a:gdLst>
                <a:gd name="T0" fmla="*/ 0 w 47"/>
                <a:gd name="T1" fmla="*/ 1 h 46"/>
                <a:gd name="T2" fmla="*/ 1 w 47"/>
                <a:gd name="T3" fmla="*/ 1 h 46"/>
                <a:gd name="T4" fmla="*/ 1 w 47"/>
                <a:gd name="T5" fmla="*/ 0 h 46"/>
                <a:gd name="T6" fmla="*/ 0 w 47"/>
                <a:gd name="T7" fmla="*/ 1 h 46"/>
                <a:gd name="T8" fmla="*/ 0 60000 65536"/>
                <a:gd name="T9" fmla="*/ 0 60000 65536"/>
                <a:gd name="T10" fmla="*/ 0 60000 65536"/>
                <a:gd name="T11" fmla="*/ 0 60000 65536"/>
                <a:gd name="T12" fmla="*/ 0 w 47"/>
                <a:gd name="T13" fmla="*/ 0 h 46"/>
                <a:gd name="T14" fmla="*/ 47 w 47"/>
                <a:gd name="T15" fmla="*/ 46 h 46"/>
              </a:gdLst>
              <a:ahLst/>
              <a:cxnLst>
                <a:cxn ang="T8">
                  <a:pos x="T0" y="T1"/>
                </a:cxn>
                <a:cxn ang="T9">
                  <a:pos x="T2" y="T3"/>
                </a:cxn>
                <a:cxn ang="T10">
                  <a:pos x="T4" y="T5"/>
                </a:cxn>
                <a:cxn ang="T11">
                  <a:pos x="T6" y="T7"/>
                </a:cxn>
              </a:cxnLst>
              <a:rect l="T12" t="T13" r="T14" b="T15"/>
              <a:pathLst>
                <a:path w="47" h="46">
                  <a:moveTo>
                    <a:pt x="0" y="21"/>
                  </a:moveTo>
                  <a:lnTo>
                    <a:pt x="22" y="46"/>
                  </a:lnTo>
                  <a:lnTo>
                    <a:pt x="47" y="0"/>
                  </a:lnTo>
                  <a:lnTo>
                    <a:pt x="0" y="2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49" name="Freeform 330"/>
            <p:cNvSpPr/>
            <p:nvPr/>
          </p:nvSpPr>
          <p:spPr bwMode="auto">
            <a:xfrm>
              <a:off x="1661517" y="2993018"/>
              <a:ext cx="112876" cy="71603"/>
            </a:xfrm>
            <a:custGeom>
              <a:avLst/>
              <a:gdLst>
                <a:gd name="T0" fmla="*/ 0 w 237"/>
                <a:gd name="T1" fmla="*/ 3 h 156"/>
                <a:gd name="T2" fmla="*/ 0 w 237"/>
                <a:gd name="T3" fmla="*/ 0 h 156"/>
                <a:gd name="T4" fmla="*/ 5 w 237"/>
                <a:gd name="T5" fmla="*/ 1 h 156"/>
                <a:gd name="T6" fmla="*/ 5 w 237"/>
                <a:gd name="T7" fmla="*/ 2 h 156"/>
                <a:gd name="T8" fmla="*/ 5 w 237"/>
                <a:gd name="T9" fmla="*/ 3 h 156"/>
                <a:gd name="T10" fmla="*/ 3 w 237"/>
                <a:gd name="T11" fmla="*/ 3 h 156"/>
                <a:gd name="T12" fmla="*/ 3 w 237"/>
                <a:gd name="T13" fmla="*/ 4 h 156"/>
                <a:gd name="T14" fmla="*/ 1 w 237"/>
                <a:gd name="T15" fmla="*/ 4 h 156"/>
                <a:gd name="T16" fmla="*/ 0 w 237"/>
                <a:gd name="T17" fmla="*/ 3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56"/>
                <a:gd name="T29" fmla="*/ 237 w 23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56">
                  <a:moveTo>
                    <a:pt x="0" y="107"/>
                  </a:moveTo>
                  <a:lnTo>
                    <a:pt x="13" y="0"/>
                  </a:lnTo>
                  <a:lnTo>
                    <a:pt x="237" y="24"/>
                  </a:lnTo>
                  <a:lnTo>
                    <a:pt x="197" y="91"/>
                  </a:lnTo>
                  <a:lnTo>
                    <a:pt x="213" y="126"/>
                  </a:lnTo>
                  <a:lnTo>
                    <a:pt x="154" y="130"/>
                  </a:lnTo>
                  <a:lnTo>
                    <a:pt x="119" y="156"/>
                  </a:lnTo>
                  <a:lnTo>
                    <a:pt x="24" y="153"/>
                  </a:lnTo>
                  <a:lnTo>
                    <a:pt x="0" y="10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0" name="Freeform 331"/>
            <p:cNvSpPr/>
            <p:nvPr/>
          </p:nvSpPr>
          <p:spPr bwMode="auto">
            <a:xfrm>
              <a:off x="2940222" y="3363762"/>
              <a:ext cx="166788" cy="372336"/>
            </a:xfrm>
            <a:custGeom>
              <a:avLst/>
              <a:gdLst>
                <a:gd name="T0" fmla="*/ 0 w 345"/>
                <a:gd name="T1" fmla="*/ 8 h 822"/>
                <a:gd name="T2" fmla="*/ 0 w 345"/>
                <a:gd name="T3" fmla="*/ 7 h 822"/>
                <a:gd name="T4" fmla="*/ 3 w 345"/>
                <a:gd name="T5" fmla="*/ 2 h 822"/>
                <a:gd name="T6" fmla="*/ 4 w 345"/>
                <a:gd name="T7" fmla="*/ 1 h 822"/>
                <a:gd name="T8" fmla="*/ 5 w 345"/>
                <a:gd name="T9" fmla="*/ 0 h 822"/>
                <a:gd name="T10" fmla="*/ 6 w 345"/>
                <a:gd name="T11" fmla="*/ 1 h 822"/>
                <a:gd name="T12" fmla="*/ 6 w 345"/>
                <a:gd name="T13" fmla="*/ 2 h 822"/>
                <a:gd name="T14" fmla="*/ 5 w 345"/>
                <a:gd name="T15" fmla="*/ 5 h 822"/>
                <a:gd name="T16" fmla="*/ 6 w 345"/>
                <a:gd name="T17" fmla="*/ 4 h 822"/>
                <a:gd name="T18" fmla="*/ 6 w 345"/>
                <a:gd name="T19" fmla="*/ 6 h 822"/>
                <a:gd name="T20" fmla="*/ 8 w 345"/>
                <a:gd name="T21" fmla="*/ 7 h 822"/>
                <a:gd name="T22" fmla="*/ 7 w 345"/>
                <a:gd name="T23" fmla="*/ 8 h 822"/>
                <a:gd name="T24" fmla="*/ 5 w 345"/>
                <a:gd name="T25" fmla="*/ 9 h 822"/>
                <a:gd name="T26" fmla="*/ 5 w 345"/>
                <a:gd name="T27" fmla="*/ 11 h 822"/>
                <a:gd name="T28" fmla="*/ 6 w 345"/>
                <a:gd name="T29" fmla="*/ 13 h 822"/>
                <a:gd name="T30" fmla="*/ 5 w 345"/>
                <a:gd name="T31" fmla="*/ 14 h 822"/>
                <a:gd name="T32" fmla="*/ 7 w 345"/>
                <a:gd name="T33" fmla="*/ 17 h 822"/>
                <a:gd name="T34" fmla="*/ 6 w 345"/>
                <a:gd name="T35" fmla="*/ 19 h 822"/>
                <a:gd name="T36" fmla="*/ 5 w 345"/>
                <a:gd name="T37" fmla="*/ 13 h 822"/>
                <a:gd name="T38" fmla="*/ 4 w 345"/>
                <a:gd name="T39" fmla="*/ 11 h 822"/>
                <a:gd name="T40" fmla="*/ 3 w 345"/>
                <a:gd name="T41" fmla="*/ 13 h 822"/>
                <a:gd name="T42" fmla="*/ 2 w 345"/>
                <a:gd name="T43" fmla="*/ 13 h 822"/>
                <a:gd name="T44" fmla="*/ 2 w 345"/>
                <a:gd name="T45" fmla="*/ 11 h 822"/>
                <a:gd name="T46" fmla="*/ 0 w 345"/>
                <a:gd name="T47" fmla="*/ 8 h 8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5"/>
                <a:gd name="T73" fmla="*/ 0 h 822"/>
                <a:gd name="T74" fmla="*/ 345 w 345"/>
                <a:gd name="T75" fmla="*/ 822 h 8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5" h="822">
                  <a:moveTo>
                    <a:pt x="0" y="337"/>
                  </a:moveTo>
                  <a:lnTo>
                    <a:pt x="14" y="289"/>
                  </a:lnTo>
                  <a:lnTo>
                    <a:pt x="114" y="76"/>
                  </a:lnTo>
                  <a:lnTo>
                    <a:pt x="181" y="48"/>
                  </a:lnTo>
                  <a:lnTo>
                    <a:pt x="196" y="0"/>
                  </a:lnTo>
                  <a:lnTo>
                    <a:pt x="247" y="27"/>
                  </a:lnTo>
                  <a:lnTo>
                    <a:pt x="247" y="71"/>
                  </a:lnTo>
                  <a:lnTo>
                    <a:pt x="204" y="201"/>
                  </a:lnTo>
                  <a:lnTo>
                    <a:pt x="249" y="190"/>
                  </a:lnTo>
                  <a:lnTo>
                    <a:pt x="273" y="278"/>
                  </a:lnTo>
                  <a:lnTo>
                    <a:pt x="345" y="302"/>
                  </a:lnTo>
                  <a:lnTo>
                    <a:pt x="309" y="345"/>
                  </a:lnTo>
                  <a:lnTo>
                    <a:pt x="226" y="401"/>
                  </a:lnTo>
                  <a:lnTo>
                    <a:pt x="204" y="454"/>
                  </a:lnTo>
                  <a:lnTo>
                    <a:pt x="249" y="552"/>
                  </a:lnTo>
                  <a:lnTo>
                    <a:pt x="233" y="612"/>
                  </a:lnTo>
                  <a:lnTo>
                    <a:pt x="287" y="742"/>
                  </a:lnTo>
                  <a:lnTo>
                    <a:pt x="247" y="822"/>
                  </a:lnTo>
                  <a:lnTo>
                    <a:pt x="207" y="540"/>
                  </a:lnTo>
                  <a:lnTo>
                    <a:pt x="173" y="497"/>
                  </a:lnTo>
                  <a:lnTo>
                    <a:pt x="118" y="571"/>
                  </a:lnTo>
                  <a:lnTo>
                    <a:pt x="78" y="556"/>
                  </a:lnTo>
                  <a:lnTo>
                    <a:pt x="86" y="455"/>
                  </a:lnTo>
                  <a:lnTo>
                    <a:pt x="0" y="33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1" name="Freeform 332"/>
            <p:cNvSpPr/>
            <p:nvPr/>
          </p:nvSpPr>
          <p:spPr bwMode="auto">
            <a:xfrm>
              <a:off x="3130595" y="3643810"/>
              <a:ext cx="90975" cy="85924"/>
            </a:xfrm>
            <a:custGeom>
              <a:avLst/>
              <a:gdLst>
                <a:gd name="T0" fmla="*/ 0 w 190"/>
                <a:gd name="T1" fmla="*/ 1 h 190"/>
                <a:gd name="T2" fmla="*/ 0 w 190"/>
                <a:gd name="T3" fmla="*/ 3 h 190"/>
                <a:gd name="T4" fmla="*/ 1 w 190"/>
                <a:gd name="T5" fmla="*/ 4 h 190"/>
                <a:gd name="T6" fmla="*/ 2 w 190"/>
                <a:gd name="T7" fmla="*/ 4 h 190"/>
                <a:gd name="T8" fmla="*/ 4 w 190"/>
                <a:gd name="T9" fmla="*/ 2 h 190"/>
                <a:gd name="T10" fmla="*/ 4 w 190"/>
                <a:gd name="T11" fmla="*/ 0 h 190"/>
                <a:gd name="T12" fmla="*/ 2 w 190"/>
                <a:gd name="T13" fmla="*/ 0 h 190"/>
                <a:gd name="T14" fmla="*/ 1 w 190"/>
                <a:gd name="T15" fmla="*/ 0 h 190"/>
                <a:gd name="T16" fmla="*/ 0 w 190"/>
                <a:gd name="T17" fmla="*/ 1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190"/>
                <a:gd name="T29" fmla="*/ 190 w 190"/>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190">
                  <a:moveTo>
                    <a:pt x="0" y="37"/>
                  </a:moveTo>
                  <a:lnTo>
                    <a:pt x="12" y="132"/>
                  </a:lnTo>
                  <a:lnTo>
                    <a:pt x="39" y="182"/>
                  </a:lnTo>
                  <a:lnTo>
                    <a:pt x="73" y="190"/>
                  </a:lnTo>
                  <a:lnTo>
                    <a:pt x="190" y="102"/>
                  </a:lnTo>
                  <a:lnTo>
                    <a:pt x="187" y="0"/>
                  </a:lnTo>
                  <a:lnTo>
                    <a:pt x="101" y="16"/>
                  </a:lnTo>
                  <a:lnTo>
                    <a:pt x="25" y="13"/>
                  </a:lnTo>
                  <a:lnTo>
                    <a:pt x="0" y="3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2" name="Freeform 333"/>
            <p:cNvSpPr/>
            <p:nvPr/>
          </p:nvSpPr>
          <p:spPr bwMode="auto">
            <a:xfrm>
              <a:off x="2714469" y="3742463"/>
              <a:ext cx="33694" cy="76377"/>
            </a:xfrm>
            <a:custGeom>
              <a:avLst/>
              <a:gdLst>
                <a:gd name="T0" fmla="*/ 0 w 72"/>
                <a:gd name="T1" fmla="*/ 0 h 166"/>
                <a:gd name="T2" fmla="*/ 0 w 72"/>
                <a:gd name="T3" fmla="*/ 4 h 166"/>
                <a:gd name="T4" fmla="*/ 2 w 72"/>
                <a:gd name="T5" fmla="*/ 3 h 166"/>
                <a:gd name="T6" fmla="*/ 1 w 72"/>
                <a:gd name="T7" fmla="*/ 1 h 166"/>
                <a:gd name="T8" fmla="*/ 0 w 72"/>
                <a:gd name="T9" fmla="*/ 0 h 166"/>
                <a:gd name="T10" fmla="*/ 0 60000 65536"/>
                <a:gd name="T11" fmla="*/ 0 60000 65536"/>
                <a:gd name="T12" fmla="*/ 0 60000 65536"/>
                <a:gd name="T13" fmla="*/ 0 60000 65536"/>
                <a:gd name="T14" fmla="*/ 0 60000 65536"/>
                <a:gd name="T15" fmla="*/ 0 w 72"/>
                <a:gd name="T16" fmla="*/ 0 h 166"/>
                <a:gd name="T17" fmla="*/ 72 w 72"/>
                <a:gd name="T18" fmla="*/ 166 h 166"/>
              </a:gdLst>
              <a:ahLst/>
              <a:cxnLst>
                <a:cxn ang="T10">
                  <a:pos x="T0" y="T1"/>
                </a:cxn>
                <a:cxn ang="T11">
                  <a:pos x="T2" y="T3"/>
                </a:cxn>
                <a:cxn ang="T12">
                  <a:pos x="T4" y="T5"/>
                </a:cxn>
                <a:cxn ang="T13">
                  <a:pos x="T6" y="T7"/>
                </a:cxn>
                <a:cxn ang="T14">
                  <a:pos x="T8" y="T9"/>
                </a:cxn>
              </a:cxnLst>
              <a:rect l="T15" t="T16" r="T17" b="T18"/>
              <a:pathLst>
                <a:path w="72" h="166">
                  <a:moveTo>
                    <a:pt x="0" y="0"/>
                  </a:moveTo>
                  <a:lnTo>
                    <a:pt x="13" y="166"/>
                  </a:lnTo>
                  <a:lnTo>
                    <a:pt x="72" y="138"/>
                  </a:lnTo>
                  <a:lnTo>
                    <a:pt x="45" y="40"/>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3" name="Freeform 334"/>
            <p:cNvSpPr/>
            <p:nvPr/>
          </p:nvSpPr>
          <p:spPr bwMode="auto">
            <a:xfrm>
              <a:off x="2599908" y="2755932"/>
              <a:ext cx="1123710" cy="773313"/>
            </a:xfrm>
            <a:custGeom>
              <a:avLst/>
              <a:gdLst>
                <a:gd name="T0" fmla="*/ 0 w 2339"/>
                <a:gd name="T1" fmla="*/ 17 h 1707"/>
                <a:gd name="T2" fmla="*/ 6 w 2339"/>
                <a:gd name="T3" fmla="*/ 15 h 1707"/>
                <a:gd name="T4" fmla="*/ 5 w 2339"/>
                <a:gd name="T5" fmla="*/ 11 h 1707"/>
                <a:gd name="T6" fmla="*/ 8 w 2339"/>
                <a:gd name="T7" fmla="*/ 8 h 1707"/>
                <a:gd name="T8" fmla="*/ 11 w 2339"/>
                <a:gd name="T9" fmla="*/ 7 h 1707"/>
                <a:gd name="T10" fmla="*/ 13 w 2339"/>
                <a:gd name="T11" fmla="*/ 7 h 1707"/>
                <a:gd name="T12" fmla="*/ 15 w 2339"/>
                <a:gd name="T13" fmla="*/ 11 h 1707"/>
                <a:gd name="T14" fmla="*/ 21 w 2339"/>
                <a:gd name="T15" fmla="*/ 14 h 1707"/>
                <a:gd name="T16" fmla="*/ 28 w 2339"/>
                <a:gd name="T17" fmla="*/ 15 h 1707"/>
                <a:gd name="T18" fmla="*/ 34 w 2339"/>
                <a:gd name="T19" fmla="*/ 13 h 1707"/>
                <a:gd name="T20" fmla="*/ 35 w 2339"/>
                <a:gd name="T21" fmla="*/ 11 h 1707"/>
                <a:gd name="T22" fmla="*/ 40 w 2339"/>
                <a:gd name="T23" fmla="*/ 9 h 1707"/>
                <a:gd name="T24" fmla="*/ 37 w 2339"/>
                <a:gd name="T25" fmla="*/ 8 h 1707"/>
                <a:gd name="T26" fmla="*/ 38 w 2339"/>
                <a:gd name="T27" fmla="*/ 5 h 1707"/>
                <a:gd name="T28" fmla="*/ 40 w 2339"/>
                <a:gd name="T29" fmla="*/ 5 h 1707"/>
                <a:gd name="T30" fmla="*/ 41 w 2339"/>
                <a:gd name="T31" fmla="*/ 1 h 1707"/>
                <a:gd name="T32" fmla="*/ 46 w 2339"/>
                <a:gd name="T33" fmla="*/ 1 h 1707"/>
                <a:gd name="T34" fmla="*/ 50 w 2339"/>
                <a:gd name="T35" fmla="*/ 6 h 1707"/>
                <a:gd name="T36" fmla="*/ 54 w 2339"/>
                <a:gd name="T37" fmla="*/ 7 h 1707"/>
                <a:gd name="T38" fmla="*/ 51 w 2339"/>
                <a:gd name="T39" fmla="*/ 12 h 1707"/>
                <a:gd name="T40" fmla="*/ 50 w 2339"/>
                <a:gd name="T41" fmla="*/ 14 h 1707"/>
                <a:gd name="T42" fmla="*/ 48 w 2339"/>
                <a:gd name="T43" fmla="*/ 15 h 1707"/>
                <a:gd name="T44" fmla="*/ 47 w 2339"/>
                <a:gd name="T45" fmla="*/ 15 h 1707"/>
                <a:gd name="T46" fmla="*/ 42 w 2339"/>
                <a:gd name="T47" fmla="*/ 19 h 1707"/>
                <a:gd name="T48" fmla="*/ 42 w 2339"/>
                <a:gd name="T49" fmla="*/ 16 h 1707"/>
                <a:gd name="T50" fmla="*/ 39 w 2339"/>
                <a:gd name="T51" fmla="*/ 19 h 1707"/>
                <a:gd name="T52" fmla="*/ 42 w 2339"/>
                <a:gd name="T53" fmla="*/ 20 h 1707"/>
                <a:gd name="T54" fmla="*/ 41 w 2339"/>
                <a:gd name="T55" fmla="*/ 22 h 1707"/>
                <a:gd name="T56" fmla="*/ 43 w 2339"/>
                <a:gd name="T57" fmla="*/ 27 h 1707"/>
                <a:gd name="T58" fmla="*/ 43 w 2339"/>
                <a:gd name="T59" fmla="*/ 28 h 1707"/>
                <a:gd name="T60" fmla="*/ 43 w 2339"/>
                <a:gd name="T61" fmla="*/ 29 h 1707"/>
                <a:gd name="T62" fmla="*/ 38 w 2339"/>
                <a:gd name="T63" fmla="*/ 36 h 1707"/>
                <a:gd name="T64" fmla="*/ 36 w 2339"/>
                <a:gd name="T65" fmla="*/ 37 h 1707"/>
                <a:gd name="T66" fmla="*/ 35 w 2339"/>
                <a:gd name="T67" fmla="*/ 38 h 1707"/>
                <a:gd name="T68" fmla="*/ 32 w 2339"/>
                <a:gd name="T69" fmla="*/ 39 h 1707"/>
                <a:gd name="T70" fmla="*/ 30 w 2339"/>
                <a:gd name="T71" fmla="*/ 38 h 1707"/>
                <a:gd name="T72" fmla="*/ 25 w 2339"/>
                <a:gd name="T73" fmla="*/ 37 h 1707"/>
                <a:gd name="T74" fmla="*/ 25 w 2339"/>
                <a:gd name="T75" fmla="*/ 38 h 1707"/>
                <a:gd name="T76" fmla="*/ 23 w 2339"/>
                <a:gd name="T77" fmla="*/ 37 h 1707"/>
                <a:gd name="T78" fmla="*/ 21 w 2339"/>
                <a:gd name="T79" fmla="*/ 36 h 1707"/>
                <a:gd name="T80" fmla="*/ 22 w 2339"/>
                <a:gd name="T81" fmla="*/ 32 h 1707"/>
                <a:gd name="T82" fmla="*/ 20 w 2339"/>
                <a:gd name="T83" fmla="*/ 30 h 1707"/>
                <a:gd name="T84" fmla="*/ 16 w 2339"/>
                <a:gd name="T85" fmla="*/ 31 h 1707"/>
                <a:gd name="T86" fmla="*/ 13 w 2339"/>
                <a:gd name="T87" fmla="*/ 32 h 1707"/>
                <a:gd name="T88" fmla="*/ 13 w 2339"/>
                <a:gd name="T89" fmla="*/ 31 h 1707"/>
                <a:gd name="T90" fmla="*/ 9 w 2339"/>
                <a:gd name="T91" fmla="*/ 30 h 1707"/>
                <a:gd name="T92" fmla="*/ 5 w 2339"/>
                <a:gd name="T93" fmla="*/ 28 h 1707"/>
                <a:gd name="T94" fmla="*/ 5 w 2339"/>
                <a:gd name="T95" fmla="*/ 26 h 1707"/>
                <a:gd name="T96" fmla="*/ 6 w 2339"/>
                <a:gd name="T97" fmla="*/ 23 h 1707"/>
                <a:gd name="T98" fmla="*/ 3 w 2339"/>
                <a:gd name="T99" fmla="*/ 23 h 1707"/>
                <a:gd name="T100" fmla="*/ 1 w 2339"/>
                <a:gd name="T101" fmla="*/ 20 h 1707"/>
                <a:gd name="T102" fmla="*/ 0 w 2339"/>
                <a:gd name="T103" fmla="*/ 19 h 17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39"/>
                <a:gd name="T157" fmla="*/ 0 h 1707"/>
                <a:gd name="T158" fmla="*/ 2339 w 2339"/>
                <a:gd name="T159" fmla="*/ 1707 h 17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39" h="1707">
                  <a:moveTo>
                    <a:pt x="0" y="812"/>
                  </a:moveTo>
                  <a:lnTo>
                    <a:pt x="15" y="747"/>
                  </a:lnTo>
                  <a:lnTo>
                    <a:pt x="98" y="730"/>
                  </a:lnTo>
                  <a:lnTo>
                    <a:pt x="245" y="642"/>
                  </a:lnTo>
                  <a:lnTo>
                    <a:pt x="267" y="572"/>
                  </a:lnTo>
                  <a:lnTo>
                    <a:pt x="238" y="491"/>
                  </a:lnTo>
                  <a:lnTo>
                    <a:pt x="331" y="469"/>
                  </a:lnTo>
                  <a:lnTo>
                    <a:pt x="357" y="362"/>
                  </a:lnTo>
                  <a:lnTo>
                    <a:pt x="454" y="368"/>
                  </a:lnTo>
                  <a:lnTo>
                    <a:pt x="465" y="299"/>
                  </a:lnTo>
                  <a:lnTo>
                    <a:pt x="539" y="264"/>
                  </a:lnTo>
                  <a:lnTo>
                    <a:pt x="578" y="322"/>
                  </a:lnTo>
                  <a:lnTo>
                    <a:pt x="633" y="345"/>
                  </a:lnTo>
                  <a:lnTo>
                    <a:pt x="652" y="469"/>
                  </a:lnTo>
                  <a:lnTo>
                    <a:pt x="821" y="519"/>
                  </a:lnTo>
                  <a:lnTo>
                    <a:pt x="892" y="606"/>
                  </a:lnTo>
                  <a:lnTo>
                    <a:pt x="1033" y="602"/>
                  </a:lnTo>
                  <a:lnTo>
                    <a:pt x="1190" y="667"/>
                  </a:lnTo>
                  <a:lnTo>
                    <a:pt x="1395" y="606"/>
                  </a:lnTo>
                  <a:lnTo>
                    <a:pt x="1459" y="557"/>
                  </a:lnTo>
                  <a:lnTo>
                    <a:pt x="1459" y="488"/>
                  </a:lnTo>
                  <a:lnTo>
                    <a:pt x="1518" y="496"/>
                  </a:lnTo>
                  <a:lnTo>
                    <a:pt x="1649" y="398"/>
                  </a:lnTo>
                  <a:lnTo>
                    <a:pt x="1748" y="392"/>
                  </a:lnTo>
                  <a:lnTo>
                    <a:pt x="1701" y="318"/>
                  </a:lnTo>
                  <a:lnTo>
                    <a:pt x="1604" y="337"/>
                  </a:lnTo>
                  <a:lnTo>
                    <a:pt x="1603" y="254"/>
                  </a:lnTo>
                  <a:lnTo>
                    <a:pt x="1627" y="207"/>
                  </a:lnTo>
                  <a:lnTo>
                    <a:pt x="1684" y="234"/>
                  </a:lnTo>
                  <a:lnTo>
                    <a:pt x="1738" y="204"/>
                  </a:lnTo>
                  <a:lnTo>
                    <a:pt x="1795" y="92"/>
                  </a:lnTo>
                  <a:lnTo>
                    <a:pt x="1770" y="51"/>
                  </a:lnTo>
                  <a:lnTo>
                    <a:pt x="1908" y="0"/>
                  </a:lnTo>
                  <a:lnTo>
                    <a:pt x="1986" y="35"/>
                  </a:lnTo>
                  <a:lnTo>
                    <a:pt x="2056" y="224"/>
                  </a:lnTo>
                  <a:lnTo>
                    <a:pt x="2173" y="266"/>
                  </a:lnTo>
                  <a:lnTo>
                    <a:pt x="2193" y="335"/>
                  </a:lnTo>
                  <a:lnTo>
                    <a:pt x="2339" y="291"/>
                  </a:lnTo>
                  <a:lnTo>
                    <a:pt x="2270" y="475"/>
                  </a:lnTo>
                  <a:lnTo>
                    <a:pt x="2185" y="503"/>
                  </a:lnTo>
                  <a:lnTo>
                    <a:pt x="2198" y="572"/>
                  </a:lnTo>
                  <a:lnTo>
                    <a:pt x="2173" y="615"/>
                  </a:lnTo>
                  <a:lnTo>
                    <a:pt x="2159" y="602"/>
                  </a:lnTo>
                  <a:lnTo>
                    <a:pt x="2083" y="652"/>
                  </a:lnTo>
                  <a:lnTo>
                    <a:pt x="2083" y="679"/>
                  </a:lnTo>
                  <a:lnTo>
                    <a:pt x="2030" y="670"/>
                  </a:lnTo>
                  <a:lnTo>
                    <a:pt x="1936" y="753"/>
                  </a:lnTo>
                  <a:lnTo>
                    <a:pt x="1819" y="820"/>
                  </a:lnTo>
                  <a:lnTo>
                    <a:pt x="1857" y="730"/>
                  </a:lnTo>
                  <a:lnTo>
                    <a:pt x="1838" y="701"/>
                  </a:lnTo>
                  <a:lnTo>
                    <a:pt x="1684" y="801"/>
                  </a:lnTo>
                  <a:lnTo>
                    <a:pt x="1681" y="829"/>
                  </a:lnTo>
                  <a:lnTo>
                    <a:pt x="1732" y="894"/>
                  </a:lnTo>
                  <a:lnTo>
                    <a:pt x="1800" y="866"/>
                  </a:lnTo>
                  <a:lnTo>
                    <a:pt x="1869" y="890"/>
                  </a:lnTo>
                  <a:lnTo>
                    <a:pt x="1777" y="941"/>
                  </a:lnTo>
                  <a:lnTo>
                    <a:pt x="1739" y="1013"/>
                  </a:lnTo>
                  <a:lnTo>
                    <a:pt x="1841" y="1167"/>
                  </a:lnTo>
                  <a:lnTo>
                    <a:pt x="1773" y="1154"/>
                  </a:lnTo>
                  <a:lnTo>
                    <a:pt x="1841" y="1208"/>
                  </a:lnTo>
                  <a:lnTo>
                    <a:pt x="1776" y="1240"/>
                  </a:lnTo>
                  <a:lnTo>
                    <a:pt x="1846" y="1255"/>
                  </a:lnTo>
                  <a:lnTo>
                    <a:pt x="1716" y="1504"/>
                  </a:lnTo>
                  <a:lnTo>
                    <a:pt x="1630" y="1579"/>
                  </a:lnTo>
                  <a:lnTo>
                    <a:pt x="1546" y="1602"/>
                  </a:lnTo>
                  <a:lnTo>
                    <a:pt x="1540" y="1603"/>
                  </a:lnTo>
                  <a:lnTo>
                    <a:pt x="1518" y="1589"/>
                  </a:lnTo>
                  <a:lnTo>
                    <a:pt x="1498" y="1629"/>
                  </a:lnTo>
                  <a:lnTo>
                    <a:pt x="1399" y="1654"/>
                  </a:lnTo>
                  <a:lnTo>
                    <a:pt x="1390" y="1707"/>
                  </a:lnTo>
                  <a:lnTo>
                    <a:pt x="1373" y="1643"/>
                  </a:lnTo>
                  <a:lnTo>
                    <a:pt x="1306" y="1648"/>
                  </a:lnTo>
                  <a:lnTo>
                    <a:pt x="1204" y="1572"/>
                  </a:lnTo>
                  <a:lnTo>
                    <a:pt x="1089" y="1606"/>
                  </a:lnTo>
                  <a:lnTo>
                    <a:pt x="1066" y="1607"/>
                  </a:lnTo>
                  <a:lnTo>
                    <a:pt x="1068" y="1654"/>
                  </a:lnTo>
                  <a:lnTo>
                    <a:pt x="1052" y="1642"/>
                  </a:lnTo>
                  <a:lnTo>
                    <a:pt x="980" y="1618"/>
                  </a:lnTo>
                  <a:lnTo>
                    <a:pt x="956" y="1530"/>
                  </a:lnTo>
                  <a:lnTo>
                    <a:pt x="911" y="1541"/>
                  </a:lnTo>
                  <a:lnTo>
                    <a:pt x="954" y="1411"/>
                  </a:lnTo>
                  <a:lnTo>
                    <a:pt x="954" y="1367"/>
                  </a:lnTo>
                  <a:lnTo>
                    <a:pt x="903" y="1340"/>
                  </a:lnTo>
                  <a:lnTo>
                    <a:pt x="864" y="1322"/>
                  </a:lnTo>
                  <a:lnTo>
                    <a:pt x="852" y="1273"/>
                  </a:lnTo>
                  <a:lnTo>
                    <a:pt x="691" y="1354"/>
                  </a:lnTo>
                  <a:lnTo>
                    <a:pt x="619" y="1332"/>
                  </a:lnTo>
                  <a:lnTo>
                    <a:pt x="579" y="1378"/>
                  </a:lnTo>
                  <a:lnTo>
                    <a:pt x="574" y="1345"/>
                  </a:lnTo>
                  <a:lnTo>
                    <a:pt x="549" y="1353"/>
                  </a:lnTo>
                  <a:lnTo>
                    <a:pt x="467" y="1353"/>
                  </a:lnTo>
                  <a:lnTo>
                    <a:pt x="402" y="1282"/>
                  </a:lnTo>
                  <a:lnTo>
                    <a:pt x="283" y="1236"/>
                  </a:lnTo>
                  <a:lnTo>
                    <a:pt x="201" y="1205"/>
                  </a:lnTo>
                  <a:lnTo>
                    <a:pt x="184" y="1128"/>
                  </a:lnTo>
                  <a:lnTo>
                    <a:pt x="223" y="1119"/>
                  </a:lnTo>
                  <a:lnTo>
                    <a:pt x="199" y="1056"/>
                  </a:lnTo>
                  <a:lnTo>
                    <a:pt x="252" y="983"/>
                  </a:lnTo>
                  <a:lnTo>
                    <a:pt x="212" y="958"/>
                  </a:lnTo>
                  <a:lnTo>
                    <a:pt x="150" y="985"/>
                  </a:lnTo>
                  <a:lnTo>
                    <a:pt x="38" y="901"/>
                  </a:lnTo>
                  <a:lnTo>
                    <a:pt x="42" y="890"/>
                  </a:lnTo>
                  <a:lnTo>
                    <a:pt x="42" y="830"/>
                  </a:lnTo>
                  <a:lnTo>
                    <a:pt x="0" y="812"/>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4" name="Freeform 335"/>
            <p:cNvSpPr/>
            <p:nvPr/>
          </p:nvSpPr>
          <p:spPr bwMode="auto">
            <a:xfrm>
              <a:off x="3245157" y="3535609"/>
              <a:ext cx="40433" cy="35006"/>
            </a:xfrm>
            <a:custGeom>
              <a:avLst/>
              <a:gdLst>
                <a:gd name="T0" fmla="*/ 0 w 84"/>
                <a:gd name="T1" fmla="*/ 1 h 80"/>
                <a:gd name="T2" fmla="*/ 1 w 84"/>
                <a:gd name="T3" fmla="*/ 0 h 80"/>
                <a:gd name="T4" fmla="*/ 2 w 84"/>
                <a:gd name="T5" fmla="*/ 0 h 80"/>
                <a:gd name="T6" fmla="*/ 1 w 84"/>
                <a:gd name="T7" fmla="*/ 2 h 80"/>
                <a:gd name="T8" fmla="*/ 0 w 84"/>
                <a:gd name="T9" fmla="*/ 1 h 80"/>
                <a:gd name="T10" fmla="*/ 0 60000 65536"/>
                <a:gd name="T11" fmla="*/ 0 60000 65536"/>
                <a:gd name="T12" fmla="*/ 0 60000 65536"/>
                <a:gd name="T13" fmla="*/ 0 60000 65536"/>
                <a:gd name="T14" fmla="*/ 0 60000 65536"/>
                <a:gd name="T15" fmla="*/ 0 w 84"/>
                <a:gd name="T16" fmla="*/ 0 h 80"/>
                <a:gd name="T17" fmla="*/ 84 w 84"/>
                <a:gd name="T18" fmla="*/ 80 h 80"/>
              </a:gdLst>
              <a:ahLst/>
              <a:cxnLst>
                <a:cxn ang="T10">
                  <a:pos x="T0" y="T1"/>
                </a:cxn>
                <a:cxn ang="T11">
                  <a:pos x="T2" y="T3"/>
                </a:cxn>
                <a:cxn ang="T12">
                  <a:pos x="T4" y="T5"/>
                </a:cxn>
                <a:cxn ang="T13">
                  <a:pos x="T6" y="T7"/>
                </a:cxn>
                <a:cxn ang="T14">
                  <a:pos x="T8" y="T9"/>
                </a:cxn>
              </a:cxnLst>
              <a:rect l="T15" t="T16" r="T17" b="T18"/>
              <a:pathLst>
                <a:path w="84" h="80">
                  <a:moveTo>
                    <a:pt x="0" y="65"/>
                  </a:moveTo>
                  <a:lnTo>
                    <a:pt x="27" y="0"/>
                  </a:lnTo>
                  <a:lnTo>
                    <a:pt x="84" y="15"/>
                  </a:lnTo>
                  <a:lnTo>
                    <a:pt x="38" y="80"/>
                  </a:lnTo>
                  <a:lnTo>
                    <a:pt x="0" y="6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5" name="Freeform 336"/>
            <p:cNvSpPr/>
            <p:nvPr/>
          </p:nvSpPr>
          <p:spPr bwMode="auto">
            <a:xfrm>
              <a:off x="3452378" y="3429000"/>
              <a:ext cx="32010" cy="65238"/>
            </a:xfrm>
            <a:custGeom>
              <a:avLst/>
              <a:gdLst>
                <a:gd name="T0" fmla="*/ 0 w 67"/>
                <a:gd name="T1" fmla="*/ 1 h 144"/>
                <a:gd name="T2" fmla="*/ 1 w 67"/>
                <a:gd name="T3" fmla="*/ 3 h 144"/>
                <a:gd name="T4" fmla="*/ 1 w 67"/>
                <a:gd name="T5" fmla="*/ 0 h 144"/>
                <a:gd name="T6" fmla="*/ 1 w 67"/>
                <a:gd name="T7" fmla="*/ 0 h 144"/>
                <a:gd name="T8" fmla="*/ 0 w 67"/>
                <a:gd name="T9" fmla="*/ 1 h 144"/>
                <a:gd name="T10" fmla="*/ 0 60000 65536"/>
                <a:gd name="T11" fmla="*/ 0 60000 65536"/>
                <a:gd name="T12" fmla="*/ 0 60000 65536"/>
                <a:gd name="T13" fmla="*/ 0 60000 65536"/>
                <a:gd name="T14" fmla="*/ 0 60000 65536"/>
                <a:gd name="T15" fmla="*/ 0 w 67"/>
                <a:gd name="T16" fmla="*/ 0 h 144"/>
                <a:gd name="T17" fmla="*/ 67 w 67"/>
                <a:gd name="T18" fmla="*/ 144 h 144"/>
              </a:gdLst>
              <a:ahLst/>
              <a:cxnLst>
                <a:cxn ang="T10">
                  <a:pos x="T0" y="T1"/>
                </a:cxn>
                <a:cxn ang="T11">
                  <a:pos x="T2" y="T3"/>
                </a:cxn>
                <a:cxn ang="T12">
                  <a:pos x="T4" y="T5"/>
                </a:cxn>
                <a:cxn ang="T13">
                  <a:pos x="T6" y="T7"/>
                </a:cxn>
                <a:cxn ang="T14">
                  <a:pos x="T8" y="T9"/>
                </a:cxn>
              </a:cxnLst>
              <a:rect l="T15" t="T16" r="T17" b="T18"/>
              <a:pathLst>
                <a:path w="67" h="144">
                  <a:moveTo>
                    <a:pt x="0" y="60"/>
                  </a:moveTo>
                  <a:lnTo>
                    <a:pt x="28" y="144"/>
                  </a:lnTo>
                  <a:lnTo>
                    <a:pt x="67" y="0"/>
                  </a:lnTo>
                  <a:lnTo>
                    <a:pt x="33" y="2"/>
                  </a:lnTo>
                  <a:lnTo>
                    <a:pt x="0" y="60"/>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6" name="Freeform 337"/>
            <p:cNvSpPr/>
            <p:nvPr/>
          </p:nvSpPr>
          <p:spPr bwMode="auto">
            <a:xfrm>
              <a:off x="1466089" y="2819579"/>
              <a:ext cx="195428" cy="85924"/>
            </a:xfrm>
            <a:custGeom>
              <a:avLst/>
              <a:gdLst>
                <a:gd name="T0" fmla="*/ 0 w 403"/>
                <a:gd name="T1" fmla="*/ 1 h 190"/>
                <a:gd name="T2" fmla="*/ 2 w 403"/>
                <a:gd name="T3" fmla="*/ 3 h 190"/>
                <a:gd name="T4" fmla="*/ 4 w 403"/>
                <a:gd name="T5" fmla="*/ 3 h 190"/>
                <a:gd name="T6" fmla="*/ 5 w 403"/>
                <a:gd name="T7" fmla="*/ 4 h 190"/>
                <a:gd name="T8" fmla="*/ 6 w 403"/>
                <a:gd name="T9" fmla="*/ 4 h 190"/>
                <a:gd name="T10" fmla="*/ 8 w 403"/>
                <a:gd name="T11" fmla="*/ 3 h 190"/>
                <a:gd name="T12" fmla="*/ 9 w 403"/>
                <a:gd name="T13" fmla="*/ 4 h 190"/>
                <a:gd name="T14" fmla="*/ 9 w 403"/>
                <a:gd name="T15" fmla="*/ 3 h 190"/>
                <a:gd name="T16" fmla="*/ 7 w 403"/>
                <a:gd name="T17" fmla="*/ 3 h 190"/>
                <a:gd name="T18" fmla="*/ 3 w 403"/>
                <a:gd name="T19" fmla="*/ 0 h 190"/>
                <a:gd name="T20" fmla="*/ 2 w 403"/>
                <a:gd name="T21" fmla="*/ 0 h 190"/>
                <a:gd name="T22" fmla="*/ 0 w 403"/>
                <a:gd name="T23" fmla="*/ 1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3"/>
                <a:gd name="T37" fmla="*/ 0 h 190"/>
                <a:gd name="T38" fmla="*/ 403 w 403"/>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3" h="190">
                  <a:moveTo>
                    <a:pt x="0" y="47"/>
                  </a:moveTo>
                  <a:lnTo>
                    <a:pt x="72" y="135"/>
                  </a:lnTo>
                  <a:lnTo>
                    <a:pt x="184" y="134"/>
                  </a:lnTo>
                  <a:lnTo>
                    <a:pt x="201" y="171"/>
                  </a:lnTo>
                  <a:lnTo>
                    <a:pt x="251" y="190"/>
                  </a:lnTo>
                  <a:lnTo>
                    <a:pt x="340" y="146"/>
                  </a:lnTo>
                  <a:lnTo>
                    <a:pt x="392" y="155"/>
                  </a:lnTo>
                  <a:lnTo>
                    <a:pt x="403" y="117"/>
                  </a:lnTo>
                  <a:lnTo>
                    <a:pt x="306" y="106"/>
                  </a:lnTo>
                  <a:lnTo>
                    <a:pt x="110" y="17"/>
                  </a:lnTo>
                  <a:lnTo>
                    <a:pt x="87" y="0"/>
                  </a:lnTo>
                  <a:lnTo>
                    <a:pt x="0" y="4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7" name="Freeform 338"/>
            <p:cNvSpPr/>
            <p:nvPr/>
          </p:nvSpPr>
          <p:spPr bwMode="auto">
            <a:xfrm>
              <a:off x="1398700" y="2638185"/>
              <a:ext cx="48857" cy="79559"/>
            </a:xfrm>
            <a:custGeom>
              <a:avLst/>
              <a:gdLst>
                <a:gd name="T0" fmla="*/ 0 w 100"/>
                <a:gd name="T1" fmla="*/ 3 h 175"/>
                <a:gd name="T2" fmla="*/ 0 w 100"/>
                <a:gd name="T3" fmla="*/ 1 h 175"/>
                <a:gd name="T4" fmla="*/ 2 w 100"/>
                <a:gd name="T5" fmla="*/ 0 h 175"/>
                <a:gd name="T6" fmla="*/ 2 w 100"/>
                <a:gd name="T7" fmla="*/ 2 h 175"/>
                <a:gd name="T8" fmla="*/ 2 w 100"/>
                <a:gd name="T9" fmla="*/ 2 h 175"/>
                <a:gd name="T10" fmla="*/ 1 w 100"/>
                <a:gd name="T11" fmla="*/ 3 h 175"/>
                <a:gd name="T12" fmla="*/ 1 w 100"/>
                <a:gd name="T13" fmla="*/ 4 h 175"/>
                <a:gd name="T14" fmla="*/ 0 w 100"/>
                <a:gd name="T15" fmla="*/ 4 h 175"/>
                <a:gd name="T16" fmla="*/ 0 w 100"/>
                <a:gd name="T17" fmla="*/ 3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175"/>
                <a:gd name="T29" fmla="*/ 100 w 100"/>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175">
                  <a:moveTo>
                    <a:pt x="0" y="133"/>
                  </a:moveTo>
                  <a:lnTo>
                    <a:pt x="6" y="47"/>
                  </a:lnTo>
                  <a:lnTo>
                    <a:pt x="87" y="0"/>
                  </a:lnTo>
                  <a:lnTo>
                    <a:pt x="72" y="69"/>
                  </a:lnTo>
                  <a:lnTo>
                    <a:pt x="100" y="89"/>
                  </a:lnTo>
                  <a:lnTo>
                    <a:pt x="48" y="127"/>
                  </a:lnTo>
                  <a:lnTo>
                    <a:pt x="46" y="175"/>
                  </a:lnTo>
                  <a:lnTo>
                    <a:pt x="16" y="175"/>
                  </a:lnTo>
                  <a:lnTo>
                    <a:pt x="0" y="13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8" name="Freeform 339"/>
            <p:cNvSpPr/>
            <p:nvPr/>
          </p:nvSpPr>
          <p:spPr bwMode="auto">
            <a:xfrm>
              <a:off x="1430710" y="2698650"/>
              <a:ext cx="16847" cy="9547"/>
            </a:xfrm>
            <a:custGeom>
              <a:avLst/>
              <a:gdLst>
                <a:gd name="T0" fmla="*/ 0 w 36"/>
                <a:gd name="T1" fmla="*/ 1 h 22"/>
                <a:gd name="T2" fmla="*/ 1 w 36"/>
                <a:gd name="T3" fmla="*/ 0 h 22"/>
                <a:gd name="T4" fmla="*/ 1 w 36"/>
                <a:gd name="T5" fmla="*/ 0 h 22"/>
                <a:gd name="T6" fmla="*/ 0 w 36"/>
                <a:gd name="T7" fmla="*/ 1 h 22"/>
                <a:gd name="T8" fmla="*/ 0 60000 65536"/>
                <a:gd name="T9" fmla="*/ 0 60000 65536"/>
                <a:gd name="T10" fmla="*/ 0 60000 65536"/>
                <a:gd name="T11" fmla="*/ 0 60000 65536"/>
                <a:gd name="T12" fmla="*/ 0 w 36"/>
                <a:gd name="T13" fmla="*/ 0 h 22"/>
                <a:gd name="T14" fmla="*/ 36 w 36"/>
                <a:gd name="T15" fmla="*/ 22 h 22"/>
              </a:gdLst>
              <a:ahLst/>
              <a:cxnLst>
                <a:cxn ang="T8">
                  <a:pos x="T0" y="T1"/>
                </a:cxn>
                <a:cxn ang="T9">
                  <a:pos x="T2" y="T3"/>
                </a:cxn>
                <a:cxn ang="T10">
                  <a:pos x="T4" y="T5"/>
                </a:cxn>
                <a:cxn ang="T11">
                  <a:pos x="T6" y="T7"/>
                </a:cxn>
              </a:cxnLst>
              <a:rect l="T12" t="T13" r="T14" b="T15"/>
              <a:pathLst>
                <a:path w="36" h="22">
                  <a:moveTo>
                    <a:pt x="0" y="22"/>
                  </a:moveTo>
                  <a:lnTo>
                    <a:pt x="30" y="0"/>
                  </a:lnTo>
                  <a:lnTo>
                    <a:pt x="36" y="14"/>
                  </a:lnTo>
                  <a:lnTo>
                    <a:pt x="0" y="2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59" name="Freeform 340"/>
            <p:cNvSpPr/>
            <p:nvPr/>
          </p:nvSpPr>
          <p:spPr bwMode="auto">
            <a:xfrm>
              <a:off x="1454296" y="2681147"/>
              <a:ext cx="28640" cy="33415"/>
            </a:xfrm>
            <a:custGeom>
              <a:avLst/>
              <a:gdLst>
                <a:gd name="T0" fmla="*/ 0 w 61"/>
                <a:gd name="T1" fmla="*/ 1 h 74"/>
                <a:gd name="T2" fmla="*/ 1 w 61"/>
                <a:gd name="T3" fmla="*/ 2 h 74"/>
                <a:gd name="T4" fmla="*/ 1 w 61"/>
                <a:gd name="T5" fmla="*/ 1 h 74"/>
                <a:gd name="T6" fmla="*/ 1 w 61"/>
                <a:gd name="T7" fmla="*/ 0 h 74"/>
                <a:gd name="T8" fmla="*/ 0 w 61"/>
                <a:gd name="T9" fmla="*/ 1 h 74"/>
                <a:gd name="T10" fmla="*/ 0 60000 65536"/>
                <a:gd name="T11" fmla="*/ 0 60000 65536"/>
                <a:gd name="T12" fmla="*/ 0 60000 65536"/>
                <a:gd name="T13" fmla="*/ 0 60000 65536"/>
                <a:gd name="T14" fmla="*/ 0 60000 65536"/>
                <a:gd name="T15" fmla="*/ 0 w 61"/>
                <a:gd name="T16" fmla="*/ 0 h 74"/>
                <a:gd name="T17" fmla="*/ 61 w 61"/>
                <a:gd name="T18" fmla="*/ 74 h 74"/>
              </a:gdLst>
              <a:ahLst/>
              <a:cxnLst>
                <a:cxn ang="T10">
                  <a:pos x="T0" y="T1"/>
                </a:cxn>
                <a:cxn ang="T11">
                  <a:pos x="T2" y="T3"/>
                </a:cxn>
                <a:cxn ang="T12">
                  <a:pos x="T4" y="T5"/>
                </a:cxn>
                <a:cxn ang="T13">
                  <a:pos x="T6" y="T7"/>
                </a:cxn>
                <a:cxn ang="T14">
                  <a:pos x="T8" y="T9"/>
                </a:cxn>
              </a:cxnLst>
              <a:rect l="T15" t="T16" r="T17" b="T18"/>
              <a:pathLst>
                <a:path w="61" h="74">
                  <a:moveTo>
                    <a:pt x="0" y="39"/>
                  </a:moveTo>
                  <a:lnTo>
                    <a:pt x="48" y="74"/>
                  </a:lnTo>
                  <a:lnTo>
                    <a:pt x="61" y="38"/>
                  </a:lnTo>
                  <a:lnTo>
                    <a:pt x="52" y="0"/>
                  </a:lnTo>
                  <a:lnTo>
                    <a:pt x="0" y="3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0" name="Freeform 341"/>
            <p:cNvSpPr/>
            <p:nvPr/>
          </p:nvSpPr>
          <p:spPr bwMode="auto">
            <a:xfrm>
              <a:off x="1626137" y="2245164"/>
              <a:ext cx="200482" cy="329374"/>
            </a:xfrm>
            <a:custGeom>
              <a:avLst/>
              <a:gdLst>
                <a:gd name="T0" fmla="*/ 0 w 416"/>
                <a:gd name="T1" fmla="*/ 2 h 726"/>
                <a:gd name="T2" fmla="*/ 1 w 416"/>
                <a:gd name="T3" fmla="*/ 1 h 726"/>
                <a:gd name="T4" fmla="*/ 2 w 416"/>
                <a:gd name="T5" fmla="*/ 2 h 726"/>
                <a:gd name="T6" fmla="*/ 3 w 416"/>
                <a:gd name="T7" fmla="*/ 3 h 726"/>
                <a:gd name="T8" fmla="*/ 5 w 416"/>
                <a:gd name="T9" fmla="*/ 2 h 726"/>
                <a:gd name="T10" fmla="*/ 5 w 416"/>
                <a:gd name="T11" fmla="*/ 0 h 726"/>
                <a:gd name="T12" fmla="*/ 7 w 416"/>
                <a:gd name="T13" fmla="*/ 0 h 726"/>
                <a:gd name="T14" fmla="*/ 8 w 416"/>
                <a:gd name="T15" fmla="*/ 1 h 726"/>
                <a:gd name="T16" fmla="*/ 7 w 416"/>
                <a:gd name="T17" fmla="*/ 2 h 726"/>
                <a:gd name="T18" fmla="*/ 7 w 416"/>
                <a:gd name="T19" fmla="*/ 3 h 726"/>
                <a:gd name="T20" fmla="*/ 9 w 416"/>
                <a:gd name="T21" fmla="*/ 4 h 726"/>
                <a:gd name="T22" fmla="*/ 8 w 416"/>
                <a:gd name="T23" fmla="*/ 5 h 726"/>
                <a:gd name="T24" fmla="*/ 9 w 416"/>
                <a:gd name="T25" fmla="*/ 7 h 726"/>
                <a:gd name="T26" fmla="*/ 8 w 416"/>
                <a:gd name="T27" fmla="*/ 9 h 726"/>
                <a:gd name="T28" fmla="*/ 10 w 416"/>
                <a:gd name="T29" fmla="*/ 13 h 726"/>
                <a:gd name="T30" fmla="*/ 6 w 416"/>
                <a:gd name="T31" fmla="*/ 16 h 726"/>
                <a:gd name="T32" fmla="*/ 2 w 416"/>
                <a:gd name="T33" fmla="*/ 17 h 726"/>
                <a:gd name="T34" fmla="*/ 2 w 416"/>
                <a:gd name="T35" fmla="*/ 16 h 726"/>
                <a:gd name="T36" fmla="*/ 1 w 416"/>
                <a:gd name="T37" fmla="*/ 16 h 726"/>
                <a:gd name="T38" fmla="*/ 1 w 416"/>
                <a:gd name="T39" fmla="*/ 12 h 726"/>
                <a:gd name="T40" fmla="*/ 4 w 416"/>
                <a:gd name="T41" fmla="*/ 9 h 726"/>
                <a:gd name="T42" fmla="*/ 3 w 416"/>
                <a:gd name="T43" fmla="*/ 7 h 726"/>
                <a:gd name="T44" fmla="*/ 3 w 416"/>
                <a:gd name="T45" fmla="*/ 4 h 726"/>
                <a:gd name="T46" fmla="*/ 0 w 416"/>
                <a:gd name="T47" fmla="*/ 2 h 7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6"/>
                <a:gd name="T73" fmla="*/ 0 h 726"/>
                <a:gd name="T74" fmla="*/ 416 w 416"/>
                <a:gd name="T75" fmla="*/ 726 h 7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6" h="726">
                  <a:moveTo>
                    <a:pt x="0" y="76"/>
                  </a:moveTo>
                  <a:lnTo>
                    <a:pt x="27" y="55"/>
                  </a:lnTo>
                  <a:lnTo>
                    <a:pt x="72" y="97"/>
                  </a:lnTo>
                  <a:lnTo>
                    <a:pt x="151" y="105"/>
                  </a:lnTo>
                  <a:lnTo>
                    <a:pt x="196" y="79"/>
                  </a:lnTo>
                  <a:lnTo>
                    <a:pt x="208" y="17"/>
                  </a:lnTo>
                  <a:lnTo>
                    <a:pt x="284" y="0"/>
                  </a:lnTo>
                  <a:lnTo>
                    <a:pt x="324" y="25"/>
                  </a:lnTo>
                  <a:lnTo>
                    <a:pt x="319" y="76"/>
                  </a:lnTo>
                  <a:lnTo>
                    <a:pt x="303" y="126"/>
                  </a:lnTo>
                  <a:lnTo>
                    <a:pt x="362" y="190"/>
                  </a:lnTo>
                  <a:lnTo>
                    <a:pt x="325" y="236"/>
                  </a:lnTo>
                  <a:lnTo>
                    <a:pt x="365" y="316"/>
                  </a:lnTo>
                  <a:lnTo>
                    <a:pt x="353" y="387"/>
                  </a:lnTo>
                  <a:lnTo>
                    <a:pt x="416" y="537"/>
                  </a:lnTo>
                  <a:lnTo>
                    <a:pt x="269" y="680"/>
                  </a:lnTo>
                  <a:lnTo>
                    <a:pt x="94" y="726"/>
                  </a:lnTo>
                  <a:lnTo>
                    <a:pt x="83" y="697"/>
                  </a:lnTo>
                  <a:lnTo>
                    <a:pt x="27" y="674"/>
                  </a:lnTo>
                  <a:lnTo>
                    <a:pt x="20" y="533"/>
                  </a:lnTo>
                  <a:lnTo>
                    <a:pt x="189" y="381"/>
                  </a:lnTo>
                  <a:lnTo>
                    <a:pt x="134" y="306"/>
                  </a:lnTo>
                  <a:lnTo>
                    <a:pt x="112" y="155"/>
                  </a:lnTo>
                  <a:lnTo>
                    <a:pt x="0" y="7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1" name="Freeform 342"/>
            <p:cNvSpPr/>
            <p:nvPr/>
          </p:nvSpPr>
          <p:spPr bwMode="auto">
            <a:xfrm>
              <a:off x="1167893" y="2819579"/>
              <a:ext cx="230807" cy="219583"/>
            </a:xfrm>
            <a:custGeom>
              <a:avLst/>
              <a:gdLst>
                <a:gd name="T0" fmla="*/ 0 w 482"/>
                <a:gd name="T1" fmla="*/ 3 h 484"/>
                <a:gd name="T2" fmla="*/ 0 w 482"/>
                <a:gd name="T3" fmla="*/ 4 h 484"/>
                <a:gd name="T4" fmla="*/ 3 w 482"/>
                <a:gd name="T5" fmla="*/ 5 h 484"/>
                <a:gd name="T6" fmla="*/ 2 w 482"/>
                <a:gd name="T7" fmla="*/ 6 h 484"/>
                <a:gd name="T8" fmla="*/ 3 w 482"/>
                <a:gd name="T9" fmla="*/ 6 h 484"/>
                <a:gd name="T10" fmla="*/ 3 w 482"/>
                <a:gd name="T11" fmla="*/ 8 h 484"/>
                <a:gd name="T12" fmla="*/ 3 w 482"/>
                <a:gd name="T13" fmla="*/ 10 h 484"/>
                <a:gd name="T14" fmla="*/ 5 w 482"/>
                <a:gd name="T15" fmla="*/ 11 h 484"/>
                <a:gd name="T16" fmla="*/ 5 w 482"/>
                <a:gd name="T17" fmla="*/ 11 h 484"/>
                <a:gd name="T18" fmla="*/ 7 w 482"/>
                <a:gd name="T19" fmla="*/ 11 h 484"/>
                <a:gd name="T20" fmla="*/ 7 w 482"/>
                <a:gd name="T21" fmla="*/ 10 h 484"/>
                <a:gd name="T22" fmla="*/ 8 w 482"/>
                <a:gd name="T23" fmla="*/ 10 h 484"/>
                <a:gd name="T24" fmla="*/ 9 w 482"/>
                <a:gd name="T25" fmla="*/ 10 h 484"/>
                <a:gd name="T26" fmla="*/ 11 w 482"/>
                <a:gd name="T27" fmla="*/ 9 h 484"/>
                <a:gd name="T28" fmla="*/ 10 w 482"/>
                <a:gd name="T29" fmla="*/ 8 h 484"/>
                <a:gd name="T30" fmla="*/ 10 w 482"/>
                <a:gd name="T31" fmla="*/ 7 h 484"/>
                <a:gd name="T32" fmla="*/ 9 w 482"/>
                <a:gd name="T33" fmla="*/ 6 h 484"/>
                <a:gd name="T34" fmla="*/ 11 w 482"/>
                <a:gd name="T35" fmla="*/ 5 h 484"/>
                <a:gd name="T36" fmla="*/ 11 w 482"/>
                <a:gd name="T37" fmla="*/ 3 h 484"/>
                <a:gd name="T38" fmla="*/ 9 w 482"/>
                <a:gd name="T39" fmla="*/ 2 h 484"/>
                <a:gd name="T40" fmla="*/ 9 w 482"/>
                <a:gd name="T41" fmla="*/ 2 h 484"/>
                <a:gd name="T42" fmla="*/ 7 w 482"/>
                <a:gd name="T43" fmla="*/ 0 h 484"/>
                <a:gd name="T44" fmla="*/ 6 w 482"/>
                <a:gd name="T45" fmla="*/ 0 h 484"/>
                <a:gd name="T46" fmla="*/ 5 w 482"/>
                <a:gd name="T47" fmla="*/ 2 h 484"/>
                <a:gd name="T48" fmla="*/ 3 w 482"/>
                <a:gd name="T49" fmla="*/ 2 h 484"/>
                <a:gd name="T50" fmla="*/ 3 w 482"/>
                <a:gd name="T51" fmla="*/ 3 h 484"/>
                <a:gd name="T52" fmla="*/ 0 w 482"/>
                <a:gd name="T53" fmla="*/ 3 h 4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2"/>
                <a:gd name="T82" fmla="*/ 0 h 484"/>
                <a:gd name="T83" fmla="*/ 482 w 482"/>
                <a:gd name="T84" fmla="*/ 484 h 4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2" h="484">
                  <a:moveTo>
                    <a:pt x="0" y="147"/>
                  </a:moveTo>
                  <a:lnTo>
                    <a:pt x="15" y="189"/>
                  </a:lnTo>
                  <a:lnTo>
                    <a:pt x="115" y="219"/>
                  </a:lnTo>
                  <a:lnTo>
                    <a:pt x="96" y="242"/>
                  </a:lnTo>
                  <a:lnTo>
                    <a:pt x="135" y="275"/>
                  </a:lnTo>
                  <a:lnTo>
                    <a:pt x="150" y="327"/>
                  </a:lnTo>
                  <a:lnTo>
                    <a:pt x="107" y="430"/>
                  </a:lnTo>
                  <a:lnTo>
                    <a:pt x="228" y="472"/>
                  </a:lnTo>
                  <a:lnTo>
                    <a:pt x="240" y="477"/>
                  </a:lnTo>
                  <a:lnTo>
                    <a:pt x="297" y="484"/>
                  </a:lnTo>
                  <a:lnTo>
                    <a:pt x="297" y="444"/>
                  </a:lnTo>
                  <a:lnTo>
                    <a:pt x="330" y="421"/>
                  </a:lnTo>
                  <a:lnTo>
                    <a:pt x="408" y="448"/>
                  </a:lnTo>
                  <a:lnTo>
                    <a:pt x="456" y="407"/>
                  </a:lnTo>
                  <a:lnTo>
                    <a:pt x="430" y="348"/>
                  </a:lnTo>
                  <a:lnTo>
                    <a:pt x="441" y="293"/>
                  </a:lnTo>
                  <a:lnTo>
                    <a:pt x="402" y="261"/>
                  </a:lnTo>
                  <a:lnTo>
                    <a:pt x="456" y="195"/>
                  </a:lnTo>
                  <a:lnTo>
                    <a:pt x="482" y="123"/>
                  </a:lnTo>
                  <a:lnTo>
                    <a:pt x="410" y="92"/>
                  </a:lnTo>
                  <a:lnTo>
                    <a:pt x="392" y="84"/>
                  </a:lnTo>
                  <a:lnTo>
                    <a:pt x="280" y="0"/>
                  </a:lnTo>
                  <a:lnTo>
                    <a:pt x="244" y="15"/>
                  </a:lnTo>
                  <a:lnTo>
                    <a:pt x="197" y="96"/>
                  </a:lnTo>
                  <a:lnTo>
                    <a:pt x="104" y="81"/>
                  </a:lnTo>
                  <a:lnTo>
                    <a:pt x="122" y="143"/>
                  </a:lnTo>
                  <a:lnTo>
                    <a:pt x="0" y="14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2" name="Freeform 343"/>
            <p:cNvSpPr/>
            <p:nvPr/>
          </p:nvSpPr>
          <p:spPr bwMode="auto">
            <a:xfrm>
              <a:off x="1407123" y="3023250"/>
              <a:ext cx="15163" cy="39779"/>
            </a:xfrm>
            <a:custGeom>
              <a:avLst/>
              <a:gdLst>
                <a:gd name="T0" fmla="*/ 0 w 31"/>
                <a:gd name="T1" fmla="*/ 1 h 89"/>
                <a:gd name="T2" fmla="*/ 1 w 31"/>
                <a:gd name="T3" fmla="*/ 2 h 89"/>
                <a:gd name="T4" fmla="*/ 1 w 31"/>
                <a:gd name="T5" fmla="*/ 0 h 89"/>
                <a:gd name="T6" fmla="*/ 0 w 31"/>
                <a:gd name="T7" fmla="*/ 1 h 89"/>
                <a:gd name="T8" fmla="*/ 0 60000 65536"/>
                <a:gd name="T9" fmla="*/ 0 60000 65536"/>
                <a:gd name="T10" fmla="*/ 0 60000 65536"/>
                <a:gd name="T11" fmla="*/ 0 60000 65536"/>
                <a:gd name="T12" fmla="*/ 0 w 31"/>
                <a:gd name="T13" fmla="*/ 0 h 89"/>
                <a:gd name="T14" fmla="*/ 31 w 31"/>
                <a:gd name="T15" fmla="*/ 89 h 89"/>
              </a:gdLst>
              <a:ahLst/>
              <a:cxnLst>
                <a:cxn ang="T8">
                  <a:pos x="T0" y="T1"/>
                </a:cxn>
                <a:cxn ang="T9">
                  <a:pos x="T2" y="T3"/>
                </a:cxn>
                <a:cxn ang="T10">
                  <a:pos x="T4" y="T5"/>
                </a:cxn>
                <a:cxn ang="T11">
                  <a:pos x="T6" y="T7"/>
                </a:cxn>
              </a:cxnLst>
              <a:rect l="T12" t="T13" r="T14" b="T15"/>
              <a:pathLst>
                <a:path w="31" h="89">
                  <a:moveTo>
                    <a:pt x="0" y="46"/>
                  </a:moveTo>
                  <a:lnTo>
                    <a:pt x="28" y="89"/>
                  </a:lnTo>
                  <a:lnTo>
                    <a:pt x="31" y="0"/>
                  </a:lnTo>
                  <a:lnTo>
                    <a:pt x="0" y="4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3" name="Freeform 344"/>
            <p:cNvSpPr/>
            <p:nvPr/>
          </p:nvSpPr>
          <p:spPr bwMode="auto">
            <a:xfrm>
              <a:off x="1358266" y="2717744"/>
              <a:ext cx="161733" cy="194124"/>
            </a:xfrm>
            <a:custGeom>
              <a:avLst/>
              <a:gdLst>
                <a:gd name="T0" fmla="*/ 0 w 335"/>
                <a:gd name="T1" fmla="*/ 4 h 429"/>
                <a:gd name="T2" fmla="*/ 0 w 335"/>
                <a:gd name="T3" fmla="*/ 6 h 429"/>
                <a:gd name="T4" fmla="*/ 0 w 335"/>
                <a:gd name="T5" fmla="*/ 6 h 429"/>
                <a:gd name="T6" fmla="*/ 0 w 335"/>
                <a:gd name="T7" fmla="*/ 7 h 429"/>
                <a:gd name="T8" fmla="*/ 2 w 335"/>
                <a:gd name="T9" fmla="*/ 8 h 429"/>
                <a:gd name="T10" fmla="*/ 1 w 335"/>
                <a:gd name="T11" fmla="*/ 10 h 429"/>
                <a:gd name="T12" fmla="*/ 3 w 335"/>
                <a:gd name="T13" fmla="*/ 10 h 429"/>
                <a:gd name="T14" fmla="*/ 6 w 335"/>
                <a:gd name="T15" fmla="*/ 10 h 429"/>
                <a:gd name="T16" fmla="*/ 7 w 335"/>
                <a:gd name="T17" fmla="*/ 8 h 429"/>
                <a:gd name="T18" fmla="*/ 5 w 335"/>
                <a:gd name="T19" fmla="*/ 6 h 429"/>
                <a:gd name="T20" fmla="*/ 7 w 335"/>
                <a:gd name="T21" fmla="*/ 5 h 429"/>
                <a:gd name="T22" fmla="*/ 8 w 335"/>
                <a:gd name="T23" fmla="*/ 5 h 429"/>
                <a:gd name="T24" fmla="*/ 7 w 335"/>
                <a:gd name="T25" fmla="*/ 1 h 429"/>
                <a:gd name="T26" fmla="*/ 6 w 335"/>
                <a:gd name="T27" fmla="*/ 1 h 429"/>
                <a:gd name="T28" fmla="*/ 4 w 335"/>
                <a:gd name="T29" fmla="*/ 1 h 429"/>
                <a:gd name="T30" fmla="*/ 4 w 335"/>
                <a:gd name="T31" fmla="*/ 1 h 429"/>
                <a:gd name="T32" fmla="*/ 3 w 335"/>
                <a:gd name="T33" fmla="*/ 0 h 429"/>
                <a:gd name="T34" fmla="*/ 2 w 335"/>
                <a:gd name="T35" fmla="*/ 0 h 429"/>
                <a:gd name="T36" fmla="*/ 2 w 335"/>
                <a:gd name="T37" fmla="*/ 2 h 429"/>
                <a:gd name="T38" fmla="*/ 1 w 335"/>
                <a:gd name="T39" fmla="*/ 2 h 429"/>
                <a:gd name="T40" fmla="*/ 1 w 335"/>
                <a:gd name="T41" fmla="*/ 2 h 429"/>
                <a:gd name="T42" fmla="*/ 1 w 335"/>
                <a:gd name="T43" fmla="*/ 4 h 429"/>
                <a:gd name="T44" fmla="*/ 0 w 335"/>
                <a:gd name="T45" fmla="*/ 4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5"/>
                <a:gd name="T70" fmla="*/ 0 h 429"/>
                <a:gd name="T71" fmla="*/ 335 w 335"/>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5" h="429">
                  <a:moveTo>
                    <a:pt x="0" y="178"/>
                  </a:moveTo>
                  <a:lnTo>
                    <a:pt x="2" y="247"/>
                  </a:lnTo>
                  <a:lnTo>
                    <a:pt x="5" y="279"/>
                  </a:lnTo>
                  <a:lnTo>
                    <a:pt x="10" y="317"/>
                  </a:lnTo>
                  <a:lnTo>
                    <a:pt x="82" y="348"/>
                  </a:lnTo>
                  <a:lnTo>
                    <a:pt x="56" y="420"/>
                  </a:lnTo>
                  <a:lnTo>
                    <a:pt x="130" y="429"/>
                  </a:lnTo>
                  <a:lnTo>
                    <a:pt x="262" y="428"/>
                  </a:lnTo>
                  <a:lnTo>
                    <a:pt x="297" y="359"/>
                  </a:lnTo>
                  <a:lnTo>
                    <a:pt x="225" y="271"/>
                  </a:lnTo>
                  <a:lnTo>
                    <a:pt x="309" y="224"/>
                  </a:lnTo>
                  <a:lnTo>
                    <a:pt x="335" y="237"/>
                  </a:lnTo>
                  <a:lnTo>
                    <a:pt x="309" y="65"/>
                  </a:lnTo>
                  <a:lnTo>
                    <a:pt x="250" y="23"/>
                  </a:lnTo>
                  <a:lnTo>
                    <a:pt x="180" y="53"/>
                  </a:lnTo>
                  <a:lnTo>
                    <a:pt x="189" y="33"/>
                  </a:lnTo>
                  <a:lnTo>
                    <a:pt x="130" y="0"/>
                  </a:lnTo>
                  <a:lnTo>
                    <a:pt x="100" y="0"/>
                  </a:lnTo>
                  <a:lnTo>
                    <a:pt x="99" y="95"/>
                  </a:lnTo>
                  <a:lnTo>
                    <a:pt x="67" y="69"/>
                  </a:lnTo>
                  <a:lnTo>
                    <a:pt x="45" y="99"/>
                  </a:lnTo>
                  <a:lnTo>
                    <a:pt x="41" y="156"/>
                  </a:lnTo>
                  <a:lnTo>
                    <a:pt x="0" y="17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4" name="Freeform 345"/>
            <p:cNvSpPr/>
            <p:nvPr/>
          </p:nvSpPr>
          <p:spPr bwMode="auto">
            <a:xfrm>
              <a:off x="1619399" y="3053482"/>
              <a:ext cx="114561" cy="125703"/>
            </a:xfrm>
            <a:custGeom>
              <a:avLst/>
              <a:gdLst>
                <a:gd name="T0" fmla="*/ 0 w 241"/>
                <a:gd name="T1" fmla="*/ 3 h 276"/>
                <a:gd name="T2" fmla="*/ 1 w 241"/>
                <a:gd name="T3" fmla="*/ 1 h 276"/>
                <a:gd name="T4" fmla="*/ 3 w 241"/>
                <a:gd name="T5" fmla="*/ 1 h 276"/>
                <a:gd name="T6" fmla="*/ 5 w 241"/>
                <a:gd name="T7" fmla="*/ 1 h 276"/>
                <a:gd name="T8" fmla="*/ 5 w 241"/>
                <a:gd name="T9" fmla="*/ 0 h 276"/>
                <a:gd name="T10" fmla="*/ 5 w 241"/>
                <a:gd name="T11" fmla="*/ 1 h 276"/>
                <a:gd name="T12" fmla="*/ 4 w 241"/>
                <a:gd name="T13" fmla="*/ 1 h 276"/>
                <a:gd name="T14" fmla="*/ 3 w 241"/>
                <a:gd name="T15" fmla="*/ 2 h 276"/>
                <a:gd name="T16" fmla="*/ 2 w 241"/>
                <a:gd name="T17" fmla="*/ 1 h 276"/>
                <a:gd name="T18" fmla="*/ 3 w 241"/>
                <a:gd name="T19" fmla="*/ 3 h 276"/>
                <a:gd name="T20" fmla="*/ 2 w 241"/>
                <a:gd name="T21" fmla="*/ 4 h 276"/>
                <a:gd name="T22" fmla="*/ 3 w 241"/>
                <a:gd name="T23" fmla="*/ 4 h 276"/>
                <a:gd name="T24" fmla="*/ 3 w 241"/>
                <a:gd name="T25" fmla="*/ 5 h 276"/>
                <a:gd name="T26" fmla="*/ 2 w 241"/>
                <a:gd name="T27" fmla="*/ 5 h 276"/>
                <a:gd name="T28" fmla="*/ 3 w 241"/>
                <a:gd name="T29" fmla="*/ 7 h 276"/>
                <a:gd name="T30" fmla="*/ 1 w 241"/>
                <a:gd name="T31" fmla="*/ 6 h 276"/>
                <a:gd name="T32" fmla="*/ 1 w 241"/>
                <a:gd name="T33" fmla="*/ 5 h 276"/>
                <a:gd name="T34" fmla="*/ 3 w 241"/>
                <a:gd name="T35" fmla="*/ 4 h 276"/>
                <a:gd name="T36" fmla="*/ 1 w 241"/>
                <a:gd name="T37" fmla="*/ 4 h 276"/>
                <a:gd name="T38" fmla="*/ 0 w 241"/>
                <a:gd name="T39" fmla="*/ 3 h 2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1"/>
                <a:gd name="T61" fmla="*/ 0 h 276"/>
                <a:gd name="T62" fmla="*/ 241 w 241"/>
                <a:gd name="T63" fmla="*/ 276 h 2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1" h="276">
                  <a:moveTo>
                    <a:pt x="0" y="110"/>
                  </a:moveTo>
                  <a:lnTo>
                    <a:pt x="36" y="47"/>
                  </a:lnTo>
                  <a:lnTo>
                    <a:pt x="111" y="23"/>
                  </a:lnTo>
                  <a:lnTo>
                    <a:pt x="206" y="26"/>
                  </a:lnTo>
                  <a:lnTo>
                    <a:pt x="241" y="0"/>
                  </a:lnTo>
                  <a:lnTo>
                    <a:pt x="227" y="57"/>
                  </a:lnTo>
                  <a:lnTo>
                    <a:pt x="162" y="45"/>
                  </a:lnTo>
                  <a:lnTo>
                    <a:pt x="131" y="93"/>
                  </a:lnTo>
                  <a:lnTo>
                    <a:pt x="98" y="66"/>
                  </a:lnTo>
                  <a:lnTo>
                    <a:pt x="121" y="141"/>
                  </a:lnTo>
                  <a:lnTo>
                    <a:pt x="90" y="154"/>
                  </a:lnTo>
                  <a:lnTo>
                    <a:pt x="151" y="187"/>
                  </a:lnTo>
                  <a:lnTo>
                    <a:pt x="151" y="214"/>
                  </a:lnTo>
                  <a:lnTo>
                    <a:pt x="100" y="223"/>
                  </a:lnTo>
                  <a:lnTo>
                    <a:pt x="116" y="276"/>
                  </a:lnTo>
                  <a:lnTo>
                    <a:pt x="59" y="258"/>
                  </a:lnTo>
                  <a:lnTo>
                    <a:pt x="42" y="208"/>
                  </a:lnTo>
                  <a:lnTo>
                    <a:pt x="117" y="189"/>
                  </a:lnTo>
                  <a:lnTo>
                    <a:pt x="42" y="181"/>
                  </a:lnTo>
                  <a:lnTo>
                    <a:pt x="0" y="11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5" name="Freeform 346"/>
            <p:cNvSpPr/>
            <p:nvPr/>
          </p:nvSpPr>
          <p:spPr bwMode="auto">
            <a:xfrm>
              <a:off x="1681733" y="3199871"/>
              <a:ext cx="52226" cy="7956"/>
            </a:xfrm>
            <a:custGeom>
              <a:avLst/>
              <a:gdLst>
                <a:gd name="T0" fmla="*/ 0 w 112"/>
                <a:gd name="T1" fmla="*/ 0 h 19"/>
                <a:gd name="T2" fmla="*/ 0 w 112"/>
                <a:gd name="T3" fmla="*/ 0 h 19"/>
                <a:gd name="T4" fmla="*/ 2 w 112"/>
                <a:gd name="T5" fmla="*/ 0 h 19"/>
                <a:gd name="T6" fmla="*/ 1 w 112"/>
                <a:gd name="T7" fmla="*/ 0 h 19"/>
                <a:gd name="T8" fmla="*/ 0 w 112"/>
                <a:gd name="T9" fmla="*/ 0 h 19"/>
                <a:gd name="T10" fmla="*/ 0 60000 65536"/>
                <a:gd name="T11" fmla="*/ 0 60000 65536"/>
                <a:gd name="T12" fmla="*/ 0 60000 65536"/>
                <a:gd name="T13" fmla="*/ 0 60000 65536"/>
                <a:gd name="T14" fmla="*/ 0 60000 65536"/>
                <a:gd name="T15" fmla="*/ 0 w 112"/>
                <a:gd name="T16" fmla="*/ 0 h 19"/>
                <a:gd name="T17" fmla="*/ 112 w 112"/>
                <a:gd name="T18" fmla="*/ 19 h 19"/>
              </a:gdLst>
              <a:ahLst/>
              <a:cxnLst>
                <a:cxn ang="T10">
                  <a:pos x="T0" y="T1"/>
                </a:cxn>
                <a:cxn ang="T11">
                  <a:pos x="T2" y="T3"/>
                </a:cxn>
                <a:cxn ang="T12">
                  <a:pos x="T4" y="T5"/>
                </a:cxn>
                <a:cxn ang="T13">
                  <a:pos x="T6" y="T7"/>
                </a:cxn>
                <a:cxn ang="T14">
                  <a:pos x="T8" y="T9"/>
                </a:cxn>
              </a:cxnLst>
              <a:rect l="T15" t="T16" r="T17" b="T18"/>
              <a:pathLst>
                <a:path w="112" h="19">
                  <a:moveTo>
                    <a:pt x="0" y="19"/>
                  </a:moveTo>
                  <a:lnTo>
                    <a:pt x="10" y="0"/>
                  </a:lnTo>
                  <a:lnTo>
                    <a:pt x="112" y="19"/>
                  </a:lnTo>
                  <a:lnTo>
                    <a:pt x="34" y="19"/>
                  </a:lnTo>
                  <a:lnTo>
                    <a:pt x="0" y="1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6" name="Freeform 347"/>
            <p:cNvSpPr/>
            <p:nvPr/>
          </p:nvSpPr>
          <p:spPr bwMode="auto">
            <a:xfrm>
              <a:off x="1545271" y="2886409"/>
              <a:ext cx="121300" cy="70012"/>
            </a:xfrm>
            <a:custGeom>
              <a:avLst/>
              <a:gdLst>
                <a:gd name="T0" fmla="*/ 0 w 254"/>
                <a:gd name="T1" fmla="*/ 2 h 157"/>
                <a:gd name="T2" fmla="*/ 1 w 254"/>
                <a:gd name="T3" fmla="*/ 1 h 157"/>
                <a:gd name="T4" fmla="*/ 2 w 254"/>
                <a:gd name="T5" fmla="*/ 1 h 157"/>
                <a:gd name="T6" fmla="*/ 4 w 254"/>
                <a:gd name="T7" fmla="*/ 0 h 157"/>
                <a:gd name="T8" fmla="*/ 5 w 254"/>
                <a:gd name="T9" fmla="*/ 0 h 157"/>
                <a:gd name="T10" fmla="*/ 6 w 254"/>
                <a:gd name="T11" fmla="*/ 1 h 157"/>
                <a:gd name="T12" fmla="*/ 3 w 254"/>
                <a:gd name="T13" fmla="*/ 3 h 157"/>
                <a:gd name="T14" fmla="*/ 2 w 254"/>
                <a:gd name="T15" fmla="*/ 3 h 157"/>
                <a:gd name="T16" fmla="*/ 0 w 254"/>
                <a:gd name="T17" fmla="*/ 2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157"/>
                <a:gd name="T29" fmla="*/ 254 w 254"/>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157">
                  <a:moveTo>
                    <a:pt x="0" y="93"/>
                  </a:moveTo>
                  <a:lnTo>
                    <a:pt x="39" y="25"/>
                  </a:lnTo>
                  <a:lnTo>
                    <a:pt x="89" y="44"/>
                  </a:lnTo>
                  <a:lnTo>
                    <a:pt x="178" y="0"/>
                  </a:lnTo>
                  <a:lnTo>
                    <a:pt x="230" y="9"/>
                  </a:lnTo>
                  <a:lnTo>
                    <a:pt x="254" y="34"/>
                  </a:lnTo>
                  <a:lnTo>
                    <a:pt x="154" y="139"/>
                  </a:lnTo>
                  <a:lnTo>
                    <a:pt x="73" y="157"/>
                  </a:lnTo>
                  <a:lnTo>
                    <a:pt x="0" y="9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7" name="Freeform 348"/>
            <p:cNvSpPr/>
            <p:nvPr/>
          </p:nvSpPr>
          <p:spPr bwMode="auto">
            <a:xfrm>
              <a:off x="2498824" y="3190324"/>
              <a:ext cx="535742" cy="587145"/>
            </a:xfrm>
            <a:custGeom>
              <a:avLst/>
              <a:gdLst>
                <a:gd name="T0" fmla="*/ 0 w 1118"/>
                <a:gd name="T1" fmla="*/ 14 h 1294"/>
                <a:gd name="T2" fmla="*/ 1 w 1118"/>
                <a:gd name="T3" fmla="*/ 13 h 1294"/>
                <a:gd name="T4" fmla="*/ 3 w 1118"/>
                <a:gd name="T5" fmla="*/ 13 h 1294"/>
                <a:gd name="T6" fmla="*/ 1 w 1118"/>
                <a:gd name="T7" fmla="*/ 10 h 1294"/>
                <a:gd name="T8" fmla="*/ 2 w 1118"/>
                <a:gd name="T9" fmla="*/ 9 h 1294"/>
                <a:gd name="T10" fmla="*/ 3 w 1118"/>
                <a:gd name="T11" fmla="*/ 9 h 1294"/>
                <a:gd name="T12" fmla="*/ 6 w 1118"/>
                <a:gd name="T13" fmla="*/ 6 h 1294"/>
                <a:gd name="T14" fmla="*/ 6 w 1118"/>
                <a:gd name="T15" fmla="*/ 5 h 1294"/>
                <a:gd name="T16" fmla="*/ 6 w 1118"/>
                <a:gd name="T17" fmla="*/ 4 h 1294"/>
                <a:gd name="T18" fmla="*/ 5 w 1118"/>
                <a:gd name="T19" fmla="*/ 3 h 1294"/>
                <a:gd name="T20" fmla="*/ 5 w 1118"/>
                <a:gd name="T21" fmla="*/ 1 h 1294"/>
                <a:gd name="T22" fmla="*/ 8 w 1118"/>
                <a:gd name="T23" fmla="*/ 1 h 1294"/>
                <a:gd name="T24" fmla="*/ 9 w 1118"/>
                <a:gd name="T25" fmla="*/ 1 h 1294"/>
                <a:gd name="T26" fmla="*/ 10 w 1118"/>
                <a:gd name="T27" fmla="*/ 0 h 1294"/>
                <a:gd name="T28" fmla="*/ 11 w 1118"/>
                <a:gd name="T29" fmla="*/ 1 h 1294"/>
                <a:gd name="T30" fmla="*/ 10 w 1118"/>
                <a:gd name="T31" fmla="*/ 2 h 1294"/>
                <a:gd name="T32" fmla="*/ 10 w 1118"/>
                <a:gd name="T33" fmla="*/ 4 h 1294"/>
                <a:gd name="T34" fmla="*/ 9 w 1118"/>
                <a:gd name="T35" fmla="*/ 4 h 1294"/>
                <a:gd name="T36" fmla="*/ 10 w 1118"/>
                <a:gd name="T37" fmla="*/ 6 h 1294"/>
                <a:gd name="T38" fmla="*/ 11 w 1118"/>
                <a:gd name="T39" fmla="*/ 7 h 1294"/>
                <a:gd name="T40" fmla="*/ 11 w 1118"/>
                <a:gd name="T41" fmla="*/ 8 h 1294"/>
                <a:gd name="T42" fmla="*/ 13 w 1118"/>
                <a:gd name="T43" fmla="*/ 10 h 1294"/>
                <a:gd name="T44" fmla="*/ 17 w 1118"/>
                <a:gd name="T45" fmla="*/ 11 h 1294"/>
                <a:gd name="T46" fmla="*/ 18 w 1118"/>
                <a:gd name="T47" fmla="*/ 9 h 1294"/>
                <a:gd name="T48" fmla="*/ 18 w 1118"/>
                <a:gd name="T49" fmla="*/ 9 h 1294"/>
                <a:gd name="T50" fmla="*/ 18 w 1118"/>
                <a:gd name="T51" fmla="*/ 10 h 1294"/>
                <a:gd name="T52" fmla="*/ 18 w 1118"/>
                <a:gd name="T53" fmla="*/ 11 h 1294"/>
                <a:gd name="T54" fmla="*/ 21 w 1118"/>
                <a:gd name="T55" fmla="*/ 10 h 1294"/>
                <a:gd name="T56" fmla="*/ 21 w 1118"/>
                <a:gd name="T57" fmla="*/ 9 h 1294"/>
                <a:gd name="T58" fmla="*/ 24 w 1118"/>
                <a:gd name="T59" fmla="*/ 7 h 1294"/>
                <a:gd name="T60" fmla="*/ 25 w 1118"/>
                <a:gd name="T61" fmla="*/ 9 h 1294"/>
                <a:gd name="T62" fmla="*/ 26 w 1118"/>
                <a:gd name="T63" fmla="*/ 9 h 1294"/>
                <a:gd name="T64" fmla="*/ 25 w 1118"/>
                <a:gd name="T65" fmla="*/ 10 h 1294"/>
                <a:gd name="T66" fmla="*/ 24 w 1118"/>
                <a:gd name="T67" fmla="*/ 11 h 1294"/>
                <a:gd name="T68" fmla="*/ 22 w 1118"/>
                <a:gd name="T69" fmla="*/ 15 h 1294"/>
                <a:gd name="T70" fmla="*/ 21 w 1118"/>
                <a:gd name="T71" fmla="*/ 14 h 1294"/>
                <a:gd name="T72" fmla="*/ 21 w 1118"/>
                <a:gd name="T73" fmla="*/ 14 h 1294"/>
                <a:gd name="T74" fmla="*/ 20 w 1118"/>
                <a:gd name="T75" fmla="*/ 13 h 1294"/>
                <a:gd name="T76" fmla="*/ 21 w 1118"/>
                <a:gd name="T77" fmla="*/ 12 h 1294"/>
                <a:gd name="T78" fmla="*/ 19 w 1118"/>
                <a:gd name="T79" fmla="*/ 12 h 1294"/>
                <a:gd name="T80" fmla="*/ 18 w 1118"/>
                <a:gd name="T81" fmla="*/ 11 h 1294"/>
                <a:gd name="T82" fmla="*/ 18 w 1118"/>
                <a:gd name="T83" fmla="*/ 11 h 1294"/>
                <a:gd name="T84" fmla="*/ 18 w 1118"/>
                <a:gd name="T85" fmla="*/ 12 h 1294"/>
                <a:gd name="T86" fmla="*/ 17 w 1118"/>
                <a:gd name="T87" fmla="*/ 13 h 1294"/>
                <a:gd name="T88" fmla="*/ 18 w 1118"/>
                <a:gd name="T89" fmla="*/ 13 h 1294"/>
                <a:gd name="T90" fmla="*/ 18 w 1118"/>
                <a:gd name="T91" fmla="*/ 16 h 1294"/>
                <a:gd name="T92" fmla="*/ 18 w 1118"/>
                <a:gd name="T93" fmla="*/ 15 h 1294"/>
                <a:gd name="T94" fmla="*/ 16 w 1118"/>
                <a:gd name="T95" fmla="*/ 18 h 1294"/>
                <a:gd name="T96" fmla="*/ 11 w 1118"/>
                <a:gd name="T97" fmla="*/ 22 h 1294"/>
                <a:gd name="T98" fmla="*/ 10 w 1118"/>
                <a:gd name="T99" fmla="*/ 28 h 1294"/>
                <a:gd name="T100" fmla="*/ 8 w 1118"/>
                <a:gd name="T101" fmla="*/ 30 h 1294"/>
                <a:gd name="T102" fmla="*/ 6 w 1118"/>
                <a:gd name="T103" fmla="*/ 26 h 1294"/>
                <a:gd name="T104" fmla="*/ 5 w 1118"/>
                <a:gd name="T105" fmla="*/ 22 h 1294"/>
                <a:gd name="T106" fmla="*/ 5 w 1118"/>
                <a:gd name="T107" fmla="*/ 21 h 1294"/>
                <a:gd name="T108" fmla="*/ 4 w 1118"/>
                <a:gd name="T109" fmla="*/ 15 h 1294"/>
                <a:gd name="T110" fmla="*/ 4 w 1118"/>
                <a:gd name="T111" fmla="*/ 15 h 1294"/>
                <a:gd name="T112" fmla="*/ 3 w 1118"/>
                <a:gd name="T113" fmla="*/ 16 h 1294"/>
                <a:gd name="T114" fmla="*/ 2 w 1118"/>
                <a:gd name="T115" fmla="*/ 17 h 1294"/>
                <a:gd name="T116" fmla="*/ 1 w 1118"/>
                <a:gd name="T117" fmla="*/ 15 h 1294"/>
                <a:gd name="T118" fmla="*/ 2 w 1118"/>
                <a:gd name="T119" fmla="*/ 14 h 1294"/>
                <a:gd name="T120" fmla="*/ 1 w 1118"/>
                <a:gd name="T121" fmla="*/ 15 h 1294"/>
                <a:gd name="T122" fmla="*/ 0 w 1118"/>
                <a:gd name="T123" fmla="*/ 14 h 12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8"/>
                <a:gd name="T187" fmla="*/ 0 h 1294"/>
                <a:gd name="T188" fmla="*/ 1118 w 1118"/>
                <a:gd name="T189" fmla="*/ 1294 h 12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8" h="1294">
                  <a:moveTo>
                    <a:pt x="0" y="588"/>
                  </a:moveTo>
                  <a:lnTo>
                    <a:pt x="31" y="560"/>
                  </a:lnTo>
                  <a:lnTo>
                    <a:pt x="116" y="560"/>
                  </a:lnTo>
                  <a:lnTo>
                    <a:pt x="55" y="424"/>
                  </a:lnTo>
                  <a:lnTo>
                    <a:pt x="93" y="387"/>
                  </a:lnTo>
                  <a:lnTo>
                    <a:pt x="141" y="392"/>
                  </a:lnTo>
                  <a:lnTo>
                    <a:pt x="257" y="243"/>
                  </a:lnTo>
                  <a:lnTo>
                    <a:pt x="250" y="204"/>
                  </a:lnTo>
                  <a:lnTo>
                    <a:pt x="277" y="180"/>
                  </a:lnTo>
                  <a:lnTo>
                    <a:pt x="228" y="134"/>
                  </a:lnTo>
                  <a:lnTo>
                    <a:pt x="226" y="62"/>
                  </a:lnTo>
                  <a:lnTo>
                    <a:pt x="336" y="62"/>
                  </a:lnTo>
                  <a:lnTo>
                    <a:pt x="365" y="27"/>
                  </a:lnTo>
                  <a:lnTo>
                    <a:pt x="427" y="0"/>
                  </a:lnTo>
                  <a:lnTo>
                    <a:pt x="467" y="25"/>
                  </a:lnTo>
                  <a:lnTo>
                    <a:pt x="414" y="98"/>
                  </a:lnTo>
                  <a:lnTo>
                    <a:pt x="438" y="161"/>
                  </a:lnTo>
                  <a:lnTo>
                    <a:pt x="399" y="170"/>
                  </a:lnTo>
                  <a:lnTo>
                    <a:pt x="416" y="247"/>
                  </a:lnTo>
                  <a:lnTo>
                    <a:pt x="498" y="278"/>
                  </a:lnTo>
                  <a:lnTo>
                    <a:pt x="459" y="350"/>
                  </a:lnTo>
                  <a:lnTo>
                    <a:pt x="561" y="419"/>
                  </a:lnTo>
                  <a:lnTo>
                    <a:pt x="761" y="462"/>
                  </a:lnTo>
                  <a:lnTo>
                    <a:pt x="764" y="395"/>
                  </a:lnTo>
                  <a:lnTo>
                    <a:pt x="789" y="387"/>
                  </a:lnTo>
                  <a:lnTo>
                    <a:pt x="794" y="420"/>
                  </a:lnTo>
                  <a:lnTo>
                    <a:pt x="810" y="449"/>
                  </a:lnTo>
                  <a:lnTo>
                    <a:pt x="915" y="437"/>
                  </a:lnTo>
                  <a:lnTo>
                    <a:pt x="906" y="396"/>
                  </a:lnTo>
                  <a:lnTo>
                    <a:pt x="1067" y="315"/>
                  </a:lnTo>
                  <a:lnTo>
                    <a:pt x="1079" y="364"/>
                  </a:lnTo>
                  <a:lnTo>
                    <a:pt x="1118" y="382"/>
                  </a:lnTo>
                  <a:lnTo>
                    <a:pt x="1103" y="430"/>
                  </a:lnTo>
                  <a:lnTo>
                    <a:pt x="1036" y="458"/>
                  </a:lnTo>
                  <a:lnTo>
                    <a:pt x="936" y="671"/>
                  </a:lnTo>
                  <a:lnTo>
                    <a:pt x="919" y="587"/>
                  </a:lnTo>
                  <a:lnTo>
                    <a:pt x="901" y="621"/>
                  </a:lnTo>
                  <a:lnTo>
                    <a:pt x="876" y="577"/>
                  </a:lnTo>
                  <a:lnTo>
                    <a:pt x="921" y="524"/>
                  </a:lnTo>
                  <a:lnTo>
                    <a:pt x="836" y="516"/>
                  </a:lnTo>
                  <a:lnTo>
                    <a:pt x="778" y="457"/>
                  </a:lnTo>
                  <a:lnTo>
                    <a:pt x="763" y="489"/>
                  </a:lnTo>
                  <a:lnTo>
                    <a:pt x="781" y="516"/>
                  </a:lnTo>
                  <a:lnTo>
                    <a:pt x="757" y="535"/>
                  </a:lnTo>
                  <a:lnTo>
                    <a:pt x="780" y="562"/>
                  </a:lnTo>
                  <a:lnTo>
                    <a:pt x="794" y="684"/>
                  </a:lnTo>
                  <a:lnTo>
                    <a:pt x="763" y="665"/>
                  </a:lnTo>
                  <a:lnTo>
                    <a:pt x="698" y="763"/>
                  </a:lnTo>
                  <a:lnTo>
                    <a:pt x="466" y="956"/>
                  </a:lnTo>
                  <a:lnTo>
                    <a:pt x="449" y="1199"/>
                  </a:lnTo>
                  <a:lnTo>
                    <a:pt x="355" y="1294"/>
                  </a:lnTo>
                  <a:lnTo>
                    <a:pt x="267" y="1109"/>
                  </a:lnTo>
                  <a:lnTo>
                    <a:pt x="233" y="961"/>
                  </a:lnTo>
                  <a:lnTo>
                    <a:pt x="200" y="926"/>
                  </a:lnTo>
                  <a:lnTo>
                    <a:pt x="179" y="657"/>
                  </a:lnTo>
                  <a:lnTo>
                    <a:pt x="156" y="649"/>
                  </a:lnTo>
                  <a:lnTo>
                    <a:pt x="144" y="706"/>
                  </a:lnTo>
                  <a:lnTo>
                    <a:pt x="90" y="723"/>
                  </a:lnTo>
                  <a:lnTo>
                    <a:pt x="34" y="650"/>
                  </a:lnTo>
                  <a:lnTo>
                    <a:pt x="89" y="615"/>
                  </a:lnTo>
                  <a:lnTo>
                    <a:pt x="34" y="630"/>
                  </a:lnTo>
                  <a:lnTo>
                    <a:pt x="0" y="58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8" name="Freeform 349"/>
            <p:cNvSpPr/>
            <p:nvPr/>
          </p:nvSpPr>
          <p:spPr bwMode="auto">
            <a:xfrm>
              <a:off x="2995818" y="3826795"/>
              <a:ext cx="200482" cy="227538"/>
            </a:xfrm>
            <a:custGeom>
              <a:avLst/>
              <a:gdLst>
                <a:gd name="T0" fmla="*/ 0 w 416"/>
                <a:gd name="T1" fmla="*/ 0 h 502"/>
                <a:gd name="T2" fmla="*/ 2 w 416"/>
                <a:gd name="T3" fmla="*/ 0 h 502"/>
                <a:gd name="T4" fmla="*/ 5 w 416"/>
                <a:gd name="T5" fmla="*/ 3 h 502"/>
                <a:gd name="T6" fmla="*/ 7 w 416"/>
                <a:gd name="T7" fmla="*/ 5 h 502"/>
                <a:gd name="T8" fmla="*/ 7 w 416"/>
                <a:gd name="T9" fmla="*/ 5 h 502"/>
                <a:gd name="T10" fmla="*/ 8 w 416"/>
                <a:gd name="T11" fmla="*/ 5 h 502"/>
                <a:gd name="T12" fmla="*/ 7 w 416"/>
                <a:gd name="T13" fmla="*/ 7 h 502"/>
                <a:gd name="T14" fmla="*/ 10 w 416"/>
                <a:gd name="T15" fmla="*/ 9 h 502"/>
                <a:gd name="T16" fmla="*/ 9 w 416"/>
                <a:gd name="T17" fmla="*/ 11 h 502"/>
                <a:gd name="T18" fmla="*/ 9 w 416"/>
                <a:gd name="T19" fmla="*/ 12 h 502"/>
                <a:gd name="T20" fmla="*/ 7 w 416"/>
                <a:gd name="T21" fmla="*/ 10 h 502"/>
                <a:gd name="T22" fmla="*/ 3 w 416"/>
                <a:gd name="T23" fmla="*/ 4 h 502"/>
                <a:gd name="T24" fmla="*/ 0 w 416"/>
                <a:gd name="T25" fmla="*/ 0 h 5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6"/>
                <a:gd name="T40" fmla="*/ 0 h 502"/>
                <a:gd name="T41" fmla="*/ 416 w 416"/>
                <a:gd name="T42" fmla="*/ 502 h 5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6" h="502">
                  <a:moveTo>
                    <a:pt x="0" y="0"/>
                  </a:moveTo>
                  <a:lnTo>
                    <a:pt x="93" y="19"/>
                  </a:lnTo>
                  <a:lnTo>
                    <a:pt x="212" y="152"/>
                  </a:lnTo>
                  <a:lnTo>
                    <a:pt x="305" y="198"/>
                  </a:lnTo>
                  <a:lnTo>
                    <a:pt x="292" y="234"/>
                  </a:lnTo>
                  <a:lnTo>
                    <a:pt x="326" y="232"/>
                  </a:lnTo>
                  <a:lnTo>
                    <a:pt x="322" y="282"/>
                  </a:lnTo>
                  <a:lnTo>
                    <a:pt x="416" y="375"/>
                  </a:lnTo>
                  <a:lnTo>
                    <a:pt x="405" y="500"/>
                  </a:lnTo>
                  <a:lnTo>
                    <a:pt x="367" y="502"/>
                  </a:lnTo>
                  <a:lnTo>
                    <a:pt x="282" y="428"/>
                  </a:lnTo>
                  <a:lnTo>
                    <a:pt x="144" y="176"/>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69" name="Freeform 350"/>
            <p:cNvSpPr/>
            <p:nvPr/>
          </p:nvSpPr>
          <p:spPr bwMode="auto">
            <a:xfrm>
              <a:off x="3184507" y="4059107"/>
              <a:ext cx="165103" cy="57282"/>
            </a:xfrm>
            <a:custGeom>
              <a:avLst/>
              <a:gdLst>
                <a:gd name="T0" fmla="*/ 0 w 346"/>
                <a:gd name="T1" fmla="*/ 1 h 126"/>
                <a:gd name="T2" fmla="*/ 1 w 346"/>
                <a:gd name="T3" fmla="*/ 0 h 126"/>
                <a:gd name="T4" fmla="*/ 6 w 346"/>
                <a:gd name="T5" fmla="*/ 1 h 126"/>
                <a:gd name="T6" fmla="*/ 7 w 346"/>
                <a:gd name="T7" fmla="*/ 2 h 126"/>
                <a:gd name="T8" fmla="*/ 8 w 346"/>
                <a:gd name="T9" fmla="*/ 2 h 126"/>
                <a:gd name="T10" fmla="*/ 8 w 346"/>
                <a:gd name="T11" fmla="*/ 3 h 126"/>
                <a:gd name="T12" fmla="*/ 1 w 346"/>
                <a:gd name="T13" fmla="*/ 1 h 126"/>
                <a:gd name="T14" fmla="*/ 0 w 346"/>
                <a:gd name="T15" fmla="*/ 1 h 126"/>
                <a:gd name="T16" fmla="*/ 0 60000 65536"/>
                <a:gd name="T17" fmla="*/ 0 60000 65536"/>
                <a:gd name="T18" fmla="*/ 0 60000 65536"/>
                <a:gd name="T19" fmla="*/ 0 60000 65536"/>
                <a:gd name="T20" fmla="*/ 0 60000 65536"/>
                <a:gd name="T21" fmla="*/ 0 60000 65536"/>
                <a:gd name="T22" fmla="*/ 0 60000 65536"/>
                <a:gd name="T23" fmla="*/ 0 60000 65536"/>
                <a:gd name="T24" fmla="*/ 0 w 346"/>
                <a:gd name="T25" fmla="*/ 0 h 126"/>
                <a:gd name="T26" fmla="*/ 346 w 346"/>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6" h="126">
                  <a:moveTo>
                    <a:pt x="0" y="35"/>
                  </a:moveTo>
                  <a:lnTo>
                    <a:pt x="23" y="0"/>
                  </a:lnTo>
                  <a:lnTo>
                    <a:pt x="266" y="39"/>
                  </a:lnTo>
                  <a:lnTo>
                    <a:pt x="291" y="70"/>
                  </a:lnTo>
                  <a:lnTo>
                    <a:pt x="341" y="83"/>
                  </a:lnTo>
                  <a:lnTo>
                    <a:pt x="346" y="126"/>
                  </a:lnTo>
                  <a:lnTo>
                    <a:pt x="63" y="66"/>
                  </a:lnTo>
                  <a:lnTo>
                    <a:pt x="0" y="3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0" name="Freeform 351"/>
            <p:cNvSpPr/>
            <p:nvPr/>
          </p:nvSpPr>
          <p:spPr bwMode="auto">
            <a:xfrm>
              <a:off x="3250211" y="3853845"/>
              <a:ext cx="180265" cy="168665"/>
            </a:xfrm>
            <a:custGeom>
              <a:avLst/>
              <a:gdLst>
                <a:gd name="T0" fmla="*/ 0 w 375"/>
                <a:gd name="T1" fmla="*/ 4 h 372"/>
                <a:gd name="T2" fmla="*/ 1 w 375"/>
                <a:gd name="T3" fmla="*/ 3 h 372"/>
                <a:gd name="T4" fmla="*/ 1 w 375"/>
                <a:gd name="T5" fmla="*/ 3 h 372"/>
                <a:gd name="T6" fmla="*/ 4 w 375"/>
                <a:gd name="T7" fmla="*/ 3 h 372"/>
                <a:gd name="T8" fmla="*/ 5 w 375"/>
                <a:gd name="T9" fmla="*/ 3 h 372"/>
                <a:gd name="T10" fmla="*/ 6 w 375"/>
                <a:gd name="T11" fmla="*/ 0 h 372"/>
                <a:gd name="T12" fmla="*/ 7 w 375"/>
                <a:gd name="T13" fmla="*/ 0 h 372"/>
                <a:gd name="T14" fmla="*/ 7 w 375"/>
                <a:gd name="T15" fmla="*/ 1 h 372"/>
                <a:gd name="T16" fmla="*/ 9 w 375"/>
                <a:gd name="T17" fmla="*/ 3 h 372"/>
                <a:gd name="T18" fmla="*/ 8 w 375"/>
                <a:gd name="T19" fmla="*/ 3 h 372"/>
                <a:gd name="T20" fmla="*/ 6 w 375"/>
                <a:gd name="T21" fmla="*/ 6 h 372"/>
                <a:gd name="T22" fmla="*/ 6 w 375"/>
                <a:gd name="T23" fmla="*/ 8 h 372"/>
                <a:gd name="T24" fmla="*/ 5 w 375"/>
                <a:gd name="T25" fmla="*/ 9 h 372"/>
                <a:gd name="T26" fmla="*/ 3 w 375"/>
                <a:gd name="T27" fmla="*/ 8 h 372"/>
                <a:gd name="T28" fmla="*/ 3 w 375"/>
                <a:gd name="T29" fmla="*/ 8 h 372"/>
                <a:gd name="T30" fmla="*/ 2 w 375"/>
                <a:gd name="T31" fmla="*/ 7 h 372"/>
                <a:gd name="T32" fmla="*/ 1 w 375"/>
                <a:gd name="T33" fmla="*/ 7 h 372"/>
                <a:gd name="T34" fmla="*/ 0 w 375"/>
                <a:gd name="T35" fmla="*/ 4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5"/>
                <a:gd name="T55" fmla="*/ 0 h 372"/>
                <a:gd name="T56" fmla="*/ 375 w 375"/>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5" h="372">
                  <a:moveTo>
                    <a:pt x="0" y="168"/>
                  </a:moveTo>
                  <a:lnTo>
                    <a:pt x="25" y="120"/>
                  </a:lnTo>
                  <a:lnTo>
                    <a:pt x="58" y="149"/>
                  </a:lnTo>
                  <a:lnTo>
                    <a:pt x="168" y="138"/>
                  </a:lnTo>
                  <a:lnTo>
                    <a:pt x="207" y="123"/>
                  </a:lnTo>
                  <a:lnTo>
                    <a:pt x="259" y="0"/>
                  </a:lnTo>
                  <a:lnTo>
                    <a:pt x="324" y="5"/>
                  </a:lnTo>
                  <a:lnTo>
                    <a:pt x="309" y="36"/>
                  </a:lnTo>
                  <a:lnTo>
                    <a:pt x="375" y="149"/>
                  </a:lnTo>
                  <a:lnTo>
                    <a:pt x="340" y="141"/>
                  </a:lnTo>
                  <a:lnTo>
                    <a:pt x="275" y="270"/>
                  </a:lnTo>
                  <a:lnTo>
                    <a:pt x="266" y="349"/>
                  </a:lnTo>
                  <a:lnTo>
                    <a:pt x="223" y="372"/>
                  </a:lnTo>
                  <a:lnTo>
                    <a:pt x="152" y="326"/>
                  </a:lnTo>
                  <a:lnTo>
                    <a:pt x="107" y="346"/>
                  </a:lnTo>
                  <a:lnTo>
                    <a:pt x="103" y="310"/>
                  </a:lnTo>
                  <a:lnTo>
                    <a:pt x="43" y="318"/>
                  </a:lnTo>
                  <a:lnTo>
                    <a:pt x="0" y="16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1" name="Freeform 352"/>
            <p:cNvSpPr/>
            <p:nvPr/>
          </p:nvSpPr>
          <p:spPr bwMode="auto">
            <a:xfrm>
              <a:off x="3393412" y="4108434"/>
              <a:ext cx="42118" cy="12729"/>
            </a:xfrm>
            <a:custGeom>
              <a:avLst/>
              <a:gdLst>
                <a:gd name="T0" fmla="*/ 0 w 89"/>
                <a:gd name="T1" fmla="*/ 0 h 28"/>
                <a:gd name="T2" fmla="*/ 0 w 89"/>
                <a:gd name="T3" fmla="*/ 1 h 28"/>
                <a:gd name="T4" fmla="*/ 2 w 89"/>
                <a:gd name="T5" fmla="*/ 0 h 28"/>
                <a:gd name="T6" fmla="*/ 1 w 89"/>
                <a:gd name="T7" fmla="*/ 0 h 28"/>
                <a:gd name="T8" fmla="*/ 0 w 89"/>
                <a:gd name="T9" fmla="*/ 0 h 28"/>
                <a:gd name="T10" fmla="*/ 0 60000 65536"/>
                <a:gd name="T11" fmla="*/ 0 60000 65536"/>
                <a:gd name="T12" fmla="*/ 0 60000 65536"/>
                <a:gd name="T13" fmla="*/ 0 60000 65536"/>
                <a:gd name="T14" fmla="*/ 0 60000 65536"/>
                <a:gd name="T15" fmla="*/ 0 w 89"/>
                <a:gd name="T16" fmla="*/ 0 h 28"/>
                <a:gd name="T17" fmla="*/ 89 w 89"/>
                <a:gd name="T18" fmla="*/ 28 h 28"/>
              </a:gdLst>
              <a:ahLst/>
              <a:cxnLst>
                <a:cxn ang="T10">
                  <a:pos x="T0" y="T1"/>
                </a:cxn>
                <a:cxn ang="T11">
                  <a:pos x="T2" y="T3"/>
                </a:cxn>
                <a:cxn ang="T12">
                  <a:pos x="T4" y="T5"/>
                </a:cxn>
                <a:cxn ang="T13">
                  <a:pos x="T6" y="T7"/>
                </a:cxn>
                <a:cxn ang="T14">
                  <a:pos x="T8" y="T9"/>
                </a:cxn>
              </a:cxnLst>
              <a:rect l="T15" t="T16" r="T17" b="T18"/>
              <a:pathLst>
                <a:path w="89" h="28">
                  <a:moveTo>
                    <a:pt x="0" y="5"/>
                  </a:moveTo>
                  <a:lnTo>
                    <a:pt x="11" y="28"/>
                  </a:lnTo>
                  <a:lnTo>
                    <a:pt x="89" y="9"/>
                  </a:lnTo>
                  <a:lnTo>
                    <a:pt x="27" y="0"/>
                  </a:lnTo>
                  <a:lnTo>
                    <a:pt x="0" y="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2" name="Freeform 353"/>
            <p:cNvSpPr/>
            <p:nvPr/>
          </p:nvSpPr>
          <p:spPr bwMode="auto">
            <a:xfrm>
              <a:off x="3430476" y="3903172"/>
              <a:ext cx="114561" cy="149571"/>
            </a:xfrm>
            <a:custGeom>
              <a:avLst/>
              <a:gdLst>
                <a:gd name="T0" fmla="*/ 0 w 236"/>
                <a:gd name="T1" fmla="*/ 5 h 326"/>
                <a:gd name="T2" fmla="*/ 1 w 236"/>
                <a:gd name="T3" fmla="*/ 6 h 326"/>
                <a:gd name="T4" fmla="*/ 0 w 236"/>
                <a:gd name="T5" fmla="*/ 7 h 326"/>
                <a:gd name="T6" fmla="*/ 1 w 236"/>
                <a:gd name="T7" fmla="*/ 8 h 326"/>
                <a:gd name="T8" fmla="*/ 1 w 236"/>
                <a:gd name="T9" fmla="*/ 5 h 326"/>
                <a:gd name="T10" fmla="*/ 2 w 236"/>
                <a:gd name="T11" fmla="*/ 5 h 326"/>
                <a:gd name="T12" fmla="*/ 2 w 236"/>
                <a:gd name="T13" fmla="*/ 6 h 326"/>
                <a:gd name="T14" fmla="*/ 3 w 236"/>
                <a:gd name="T15" fmla="*/ 7 h 326"/>
                <a:gd name="T16" fmla="*/ 3 w 236"/>
                <a:gd name="T17" fmla="*/ 6 h 326"/>
                <a:gd name="T18" fmla="*/ 2 w 236"/>
                <a:gd name="T19" fmla="*/ 4 h 326"/>
                <a:gd name="T20" fmla="*/ 4 w 236"/>
                <a:gd name="T21" fmla="*/ 3 h 326"/>
                <a:gd name="T22" fmla="*/ 2 w 236"/>
                <a:gd name="T23" fmla="*/ 3 h 326"/>
                <a:gd name="T24" fmla="*/ 1 w 236"/>
                <a:gd name="T25" fmla="*/ 1 h 326"/>
                <a:gd name="T26" fmla="*/ 5 w 236"/>
                <a:gd name="T27" fmla="*/ 1 h 326"/>
                <a:gd name="T28" fmla="*/ 6 w 236"/>
                <a:gd name="T29" fmla="*/ 0 h 326"/>
                <a:gd name="T30" fmla="*/ 5 w 236"/>
                <a:gd name="T31" fmla="*/ 1 h 326"/>
                <a:gd name="T32" fmla="*/ 2 w 236"/>
                <a:gd name="T33" fmla="*/ 0 h 326"/>
                <a:gd name="T34" fmla="*/ 1 w 236"/>
                <a:gd name="T35" fmla="*/ 1 h 326"/>
                <a:gd name="T36" fmla="*/ 0 w 236"/>
                <a:gd name="T37" fmla="*/ 5 h 3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6"/>
                <a:gd name="T58" fmla="*/ 0 h 326"/>
                <a:gd name="T59" fmla="*/ 236 w 236"/>
                <a:gd name="T60" fmla="*/ 326 h 3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6" h="326">
                  <a:moveTo>
                    <a:pt x="0" y="195"/>
                  </a:moveTo>
                  <a:lnTo>
                    <a:pt x="32" y="253"/>
                  </a:lnTo>
                  <a:lnTo>
                    <a:pt x="19" y="313"/>
                  </a:lnTo>
                  <a:lnTo>
                    <a:pt x="58" y="326"/>
                  </a:lnTo>
                  <a:lnTo>
                    <a:pt x="56" y="206"/>
                  </a:lnTo>
                  <a:lnTo>
                    <a:pt x="80" y="195"/>
                  </a:lnTo>
                  <a:lnTo>
                    <a:pt x="83" y="238"/>
                  </a:lnTo>
                  <a:lnTo>
                    <a:pt x="105" y="292"/>
                  </a:lnTo>
                  <a:lnTo>
                    <a:pt x="146" y="268"/>
                  </a:lnTo>
                  <a:lnTo>
                    <a:pt x="95" y="158"/>
                  </a:lnTo>
                  <a:lnTo>
                    <a:pt x="174" y="107"/>
                  </a:lnTo>
                  <a:lnTo>
                    <a:pt x="68" y="139"/>
                  </a:lnTo>
                  <a:lnTo>
                    <a:pt x="53" y="66"/>
                  </a:lnTo>
                  <a:lnTo>
                    <a:pt x="209" y="60"/>
                  </a:lnTo>
                  <a:lnTo>
                    <a:pt x="236" y="0"/>
                  </a:lnTo>
                  <a:lnTo>
                    <a:pt x="190" y="37"/>
                  </a:lnTo>
                  <a:lnTo>
                    <a:pt x="80" y="19"/>
                  </a:lnTo>
                  <a:lnTo>
                    <a:pt x="43" y="45"/>
                  </a:lnTo>
                  <a:lnTo>
                    <a:pt x="0" y="19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3" name="Freeform 354"/>
            <p:cNvSpPr/>
            <p:nvPr/>
          </p:nvSpPr>
          <p:spPr bwMode="auto">
            <a:xfrm>
              <a:off x="3519767" y="4108434"/>
              <a:ext cx="64019" cy="38188"/>
            </a:xfrm>
            <a:custGeom>
              <a:avLst/>
              <a:gdLst>
                <a:gd name="T0" fmla="*/ 0 w 130"/>
                <a:gd name="T1" fmla="*/ 1 h 84"/>
                <a:gd name="T2" fmla="*/ 0 w 130"/>
                <a:gd name="T3" fmla="*/ 2 h 84"/>
                <a:gd name="T4" fmla="*/ 3 w 130"/>
                <a:gd name="T5" fmla="*/ 0 h 84"/>
                <a:gd name="T6" fmla="*/ 1 w 130"/>
                <a:gd name="T7" fmla="*/ 1 h 84"/>
                <a:gd name="T8" fmla="*/ 0 w 130"/>
                <a:gd name="T9" fmla="*/ 1 h 84"/>
                <a:gd name="T10" fmla="*/ 0 60000 65536"/>
                <a:gd name="T11" fmla="*/ 0 60000 65536"/>
                <a:gd name="T12" fmla="*/ 0 60000 65536"/>
                <a:gd name="T13" fmla="*/ 0 60000 65536"/>
                <a:gd name="T14" fmla="*/ 0 60000 65536"/>
                <a:gd name="T15" fmla="*/ 0 w 130"/>
                <a:gd name="T16" fmla="*/ 0 h 84"/>
                <a:gd name="T17" fmla="*/ 130 w 130"/>
                <a:gd name="T18" fmla="*/ 84 h 84"/>
              </a:gdLst>
              <a:ahLst/>
              <a:cxnLst>
                <a:cxn ang="T10">
                  <a:pos x="T0" y="T1"/>
                </a:cxn>
                <a:cxn ang="T11">
                  <a:pos x="T2" y="T3"/>
                </a:cxn>
                <a:cxn ang="T12">
                  <a:pos x="T4" y="T5"/>
                </a:cxn>
                <a:cxn ang="T13">
                  <a:pos x="T6" y="T7"/>
                </a:cxn>
                <a:cxn ang="T14">
                  <a:pos x="T8" y="T9"/>
                </a:cxn>
              </a:cxnLst>
              <a:rect l="T15" t="T16" r="T17" b="T18"/>
              <a:pathLst>
                <a:path w="130" h="84">
                  <a:moveTo>
                    <a:pt x="0" y="50"/>
                  </a:moveTo>
                  <a:lnTo>
                    <a:pt x="5" y="84"/>
                  </a:lnTo>
                  <a:lnTo>
                    <a:pt x="130" y="0"/>
                  </a:lnTo>
                  <a:lnTo>
                    <a:pt x="37" y="27"/>
                  </a:lnTo>
                  <a:lnTo>
                    <a:pt x="0" y="5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4" name="Freeform 355"/>
            <p:cNvSpPr/>
            <p:nvPr/>
          </p:nvSpPr>
          <p:spPr bwMode="auto">
            <a:xfrm>
              <a:off x="3585471" y="3896807"/>
              <a:ext cx="23586" cy="58874"/>
            </a:xfrm>
            <a:custGeom>
              <a:avLst/>
              <a:gdLst>
                <a:gd name="T0" fmla="*/ 0 w 47"/>
                <a:gd name="T1" fmla="*/ 1 h 131"/>
                <a:gd name="T2" fmla="*/ 0 w 47"/>
                <a:gd name="T3" fmla="*/ 2 h 131"/>
                <a:gd name="T4" fmla="*/ 1 w 47"/>
                <a:gd name="T5" fmla="*/ 3 h 131"/>
                <a:gd name="T6" fmla="*/ 1 w 47"/>
                <a:gd name="T7" fmla="*/ 2 h 131"/>
                <a:gd name="T8" fmla="*/ 1 w 47"/>
                <a:gd name="T9" fmla="*/ 1 h 131"/>
                <a:gd name="T10" fmla="*/ 1 w 47"/>
                <a:gd name="T11" fmla="*/ 1 h 131"/>
                <a:gd name="T12" fmla="*/ 0 w 47"/>
                <a:gd name="T13" fmla="*/ 1 h 131"/>
                <a:gd name="T14" fmla="*/ 1 w 47"/>
                <a:gd name="T15" fmla="*/ 0 h 131"/>
                <a:gd name="T16" fmla="*/ 0 w 47"/>
                <a:gd name="T17" fmla="*/ 1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31"/>
                <a:gd name="T29" fmla="*/ 47 w 47"/>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31">
                  <a:moveTo>
                    <a:pt x="0" y="45"/>
                  </a:moveTo>
                  <a:lnTo>
                    <a:pt x="12" y="105"/>
                  </a:lnTo>
                  <a:lnTo>
                    <a:pt x="37" y="131"/>
                  </a:lnTo>
                  <a:lnTo>
                    <a:pt x="19" y="76"/>
                  </a:lnTo>
                  <a:lnTo>
                    <a:pt x="47" y="69"/>
                  </a:lnTo>
                  <a:lnTo>
                    <a:pt x="45" y="27"/>
                  </a:lnTo>
                  <a:lnTo>
                    <a:pt x="12" y="53"/>
                  </a:lnTo>
                  <a:lnTo>
                    <a:pt x="24" y="0"/>
                  </a:lnTo>
                  <a:lnTo>
                    <a:pt x="0" y="4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5" name="Freeform 356"/>
            <p:cNvSpPr/>
            <p:nvPr/>
          </p:nvSpPr>
          <p:spPr bwMode="auto">
            <a:xfrm>
              <a:off x="3595579" y="3993869"/>
              <a:ext cx="52226" cy="19094"/>
            </a:xfrm>
            <a:custGeom>
              <a:avLst/>
              <a:gdLst>
                <a:gd name="T0" fmla="*/ 0 w 109"/>
                <a:gd name="T1" fmla="*/ 0 h 42"/>
                <a:gd name="T2" fmla="*/ 1 w 109"/>
                <a:gd name="T3" fmla="*/ 0 h 42"/>
                <a:gd name="T4" fmla="*/ 3 w 109"/>
                <a:gd name="T5" fmla="*/ 1 h 42"/>
                <a:gd name="T6" fmla="*/ 0 w 109"/>
                <a:gd name="T7" fmla="*/ 0 h 42"/>
                <a:gd name="T8" fmla="*/ 0 60000 65536"/>
                <a:gd name="T9" fmla="*/ 0 60000 65536"/>
                <a:gd name="T10" fmla="*/ 0 60000 65536"/>
                <a:gd name="T11" fmla="*/ 0 60000 65536"/>
                <a:gd name="T12" fmla="*/ 0 w 109"/>
                <a:gd name="T13" fmla="*/ 0 h 42"/>
                <a:gd name="T14" fmla="*/ 109 w 109"/>
                <a:gd name="T15" fmla="*/ 42 h 42"/>
              </a:gdLst>
              <a:ahLst/>
              <a:cxnLst>
                <a:cxn ang="T8">
                  <a:pos x="T0" y="T1"/>
                </a:cxn>
                <a:cxn ang="T9">
                  <a:pos x="T2" y="T3"/>
                </a:cxn>
                <a:cxn ang="T10">
                  <a:pos x="T4" y="T5"/>
                </a:cxn>
                <a:cxn ang="T11">
                  <a:pos x="T6" y="T7"/>
                </a:cxn>
              </a:cxnLst>
              <a:rect l="T12" t="T13" r="T14" b="T15"/>
              <a:pathLst>
                <a:path w="109" h="42">
                  <a:moveTo>
                    <a:pt x="0" y="15"/>
                  </a:moveTo>
                  <a:lnTo>
                    <a:pt x="60" y="0"/>
                  </a:lnTo>
                  <a:lnTo>
                    <a:pt x="109" y="42"/>
                  </a:lnTo>
                  <a:lnTo>
                    <a:pt x="0" y="1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6" name="Freeform 357"/>
            <p:cNvSpPr/>
            <p:nvPr/>
          </p:nvSpPr>
          <p:spPr bwMode="auto">
            <a:xfrm>
              <a:off x="3649490" y="3947725"/>
              <a:ext cx="192058" cy="173438"/>
            </a:xfrm>
            <a:custGeom>
              <a:avLst/>
              <a:gdLst>
                <a:gd name="T0" fmla="*/ 0 w 400"/>
                <a:gd name="T1" fmla="*/ 1 h 384"/>
                <a:gd name="T2" fmla="*/ 1 w 400"/>
                <a:gd name="T3" fmla="*/ 2 h 384"/>
                <a:gd name="T4" fmla="*/ 3 w 400"/>
                <a:gd name="T5" fmla="*/ 2 h 384"/>
                <a:gd name="T6" fmla="*/ 1 w 400"/>
                <a:gd name="T7" fmla="*/ 2 h 384"/>
                <a:gd name="T8" fmla="*/ 2 w 400"/>
                <a:gd name="T9" fmla="*/ 4 h 384"/>
                <a:gd name="T10" fmla="*/ 3 w 400"/>
                <a:gd name="T11" fmla="*/ 3 h 384"/>
                <a:gd name="T12" fmla="*/ 3 w 400"/>
                <a:gd name="T13" fmla="*/ 4 h 384"/>
                <a:gd name="T14" fmla="*/ 7 w 400"/>
                <a:gd name="T15" fmla="*/ 5 h 384"/>
                <a:gd name="T16" fmla="*/ 7 w 400"/>
                <a:gd name="T17" fmla="*/ 7 h 384"/>
                <a:gd name="T18" fmla="*/ 7 w 400"/>
                <a:gd name="T19" fmla="*/ 7 h 384"/>
                <a:gd name="T20" fmla="*/ 6 w 400"/>
                <a:gd name="T21" fmla="*/ 8 h 384"/>
                <a:gd name="T22" fmla="*/ 8 w 400"/>
                <a:gd name="T23" fmla="*/ 8 h 384"/>
                <a:gd name="T24" fmla="*/ 9 w 400"/>
                <a:gd name="T25" fmla="*/ 9 h 384"/>
                <a:gd name="T26" fmla="*/ 9 w 400"/>
                <a:gd name="T27" fmla="*/ 2 h 384"/>
                <a:gd name="T28" fmla="*/ 6 w 400"/>
                <a:gd name="T29" fmla="*/ 1 h 384"/>
                <a:gd name="T30" fmla="*/ 4 w 400"/>
                <a:gd name="T31" fmla="*/ 3 h 384"/>
                <a:gd name="T32" fmla="*/ 3 w 400"/>
                <a:gd name="T33" fmla="*/ 2 h 384"/>
                <a:gd name="T34" fmla="*/ 3 w 400"/>
                <a:gd name="T35" fmla="*/ 0 h 384"/>
                <a:gd name="T36" fmla="*/ 1 w 400"/>
                <a:gd name="T37" fmla="*/ 0 h 384"/>
                <a:gd name="T38" fmla="*/ 0 w 400"/>
                <a:gd name="T39" fmla="*/ 1 h 3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0"/>
                <a:gd name="T61" fmla="*/ 0 h 384"/>
                <a:gd name="T62" fmla="*/ 400 w 400"/>
                <a:gd name="T63" fmla="*/ 384 h 3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0" h="384">
                  <a:moveTo>
                    <a:pt x="0" y="47"/>
                  </a:moveTo>
                  <a:lnTo>
                    <a:pt x="62" y="84"/>
                  </a:lnTo>
                  <a:lnTo>
                    <a:pt x="118" y="76"/>
                  </a:lnTo>
                  <a:lnTo>
                    <a:pt x="42" y="103"/>
                  </a:lnTo>
                  <a:lnTo>
                    <a:pt x="81" y="164"/>
                  </a:lnTo>
                  <a:lnTo>
                    <a:pt x="114" y="112"/>
                  </a:lnTo>
                  <a:lnTo>
                    <a:pt x="140" y="164"/>
                  </a:lnTo>
                  <a:lnTo>
                    <a:pt x="282" y="223"/>
                  </a:lnTo>
                  <a:lnTo>
                    <a:pt x="315" y="315"/>
                  </a:lnTo>
                  <a:lnTo>
                    <a:pt x="289" y="312"/>
                  </a:lnTo>
                  <a:lnTo>
                    <a:pt x="266" y="356"/>
                  </a:lnTo>
                  <a:lnTo>
                    <a:pt x="352" y="334"/>
                  </a:lnTo>
                  <a:lnTo>
                    <a:pt x="400" y="384"/>
                  </a:lnTo>
                  <a:lnTo>
                    <a:pt x="394" y="99"/>
                  </a:lnTo>
                  <a:lnTo>
                    <a:pt x="271" y="47"/>
                  </a:lnTo>
                  <a:lnTo>
                    <a:pt x="171" y="130"/>
                  </a:lnTo>
                  <a:lnTo>
                    <a:pt x="133" y="89"/>
                  </a:lnTo>
                  <a:lnTo>
                    <a:pt x="119" y="19"/>
                  </a:lnTo>
                  <a:lnTo>
                    <a:pt x="62" y="0"/>
                  </a:lnTo>
                  <a:lnTo>
                    <a:pt x="0" y="4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7" name="Freeform 358"/>
            <p:cNvSpPr/>
            <p:nvPr/>
          </p:nvSpPr>
          <p:spPr bwMode="auto">
            <a:xfrm>
              <a:off x="3654544" y="4081383"/>
              <a:ext cx="10108" cy="15912"/>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8" name="Freeform 359"/>
            <p:cNvSpPr/>
            <p:nvPr/>
          </p:nvSpPr>
          <p:spPr bwMode="auto">
            <a:xfrm>
              <a:off x="2059111" y="3098035"/>
              <a:ext cx="350422" cy="329374"/>
            </a:xfrm>
            <a:custGeom>
              <a:avLst/>
              <a:gdLst>
                <a:gd name="T0" fmla="*/ 0 w 730"/>
                <a:gd name="T1" fmla="*/ 1 h 725"/>
                <a:gd name="T2" fmla="*/ 1 w 730"/>
                <a:gd name="T3" fmla="*/ 0 h 725"/>
                <a:gd name="T4" fmla="*/ 2 w 730"/>
                <a:gd name="T5" fmla="*/ 1 h 725"/>
                <a:gd name="T6" fmla="*/ 3 w 730"/>
                <a:gd name="T7" fmla="*/ 0 h 725"/>
                <a:gd name="T8" fmla="*/ 4 w 730"/>
                <a:gd name="T9" fmla="*/ 1 h 725"/>
                <a:gd name="T10" fmla="*/ 4 w 730"/>
                <a:gd name="T11" fmla="*/ 1 h 725"/>
                <a:gd name="T12" fmla="*/ 5 w 730"/>
                <a:gd name="T13" fmla="*/ 3 h 725"/>
                <a:gd name="T14" fmla="*/ 7 w 730"/>
                <a:gd name="T15" fmla="*/ 4 h 725"/>
                <a:gd name="T16" fmla="*/ 9 w 730"/>
                <a:gd name="T17" fmla="*/ 3 h 725"/>
                <a:gd name="T18" fmla="*/ 9 w 730"/>
                <a:gd name="T19" fmla="*/ 3 h 725"/>
                <a:gd name="T20" fmla="*/ 11 w 730"/>
                <a:gd name="T21" fmla="*/ 2 h 725"/>
                <a:gd name="T22" fmla="*/ 15 w 730"/>
                <a:gd name="T23" fmla="*/ 4 h 725"/>
                <a:gd name="T24" fmla="*/ 15 w 730"/>
                <a:gd name="T25" fmla="*/ 5 h 725"/>
                <a:gd name="T26" fmla="*/ 15 w 730"/>
                <a:gd name="T27" fmla="*/ 7 h 725"/>
                <a:gd name="T28" fmla="*/ 15 w 730"/>
                <a:gd name="T29" fmla="*/ 9 h 725"/>
                <a:gd name="T30" fmla="*/ 15 w 730"/>
                <a:gd name="T31" fmla="*/ 10 h 725"/>
                <a:gd name="T32" fmla="*/ 15 w 730"/>
                <a:gd name="T33" fmla="*/ 12 h 725"/>
                <a:gd name="T34" fmla="*/ 17 w 730"/>
                <a:gd name="T35" fmla="*/ 15 h 725"/>
                <a:gd name="T36" fmla="*/ 15 w 730"/>
                <a:gd name="T37" fmla="*/ 17 h 725"/>
                <a:gd name="T38" fmla="*/ 12 w 730"/>
                <a:gd name="T39" fmla="*/ 16 h 725"/>
                <a:gd name="T40" fmla="*/ 11 w 730"/>
                <a:gd name="T41" fmla="*/ 15 h 725"/>
                <a:gd name="T42" fmla="*/ 8 w 730"/>
                <a:gd name="T43" fmla="*/ 15 h 725"/>
                <a:gd name="T44" fmla="*/ 7 w 730"/>
                <a:gd name="T45" fmla="*/ 14 h 725"/>
                <a:gd name="T46" fmla="*/ 5 w 730"/>
                <a:gd name="T47" fmla="*/ 11 h 725"/>
                <a:gd name="T48" fmla="*/ 4 w 730"/>
                <a:gd name="T49" fmla="*/ 11 h 725"/>
                <a:gd name="T50" fmla="*/ 4 w 730"/>
                <a:gd name="T51" fmla="*/ 11 h 725"/>
                <a:gd name="T52" fmla="*/ 3 w 730"/>
                <a:gd name="T53" fmla="*/ 9 h 725"/>
                <a:gd name="T54" fmla="*/ 1 w 730"/>
                <a:gd name="T55" fmla="*/ 7 h 725"/>
                <a:gd name="T56" fmla="*/ 2 w 730"/>
                <a:gd name="T57" fmla="*/ 5 h 725"/>
                <a:gd name="T58" fmla="*/ 1 w 730"/>
                <a:gd name="T59" fmla="*/ 5 h 725"/>
                <a:gd name="T60" fmla="*/ 1 w 730"/>
                <a:gd name="T61" fmla="*/ 3 h 725"/>
                <a:gd name="T62" fmla="*/ 0 w 730"/>
                <a:gd name="T63" fmla="*/ 1 h 7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725"/>
                <a:gd name="T98" fmla="*/ 730 w 730"/>
                <a:gd name="T99" fmla="*/ 725 h 7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725">
                  <a:moveTo>
                    <a:pt x="0" y="24"/>
                  </a:moveTo>
                  <a:lnTo>
                    <a:pt x="20" y="0"/>
                  </a:lnTo>
                  <a:lnTo>
                    <a:pt x="76" y="54"/>
                  </a:lnTo>
                  <a:lnTo>
                    <a:pt x="144" y="10"/>
                  </a:lnTo>
                  <a:lnTo>
                    <a:pt x="153" y="53"/>
                  </a:lnTo>
                  <a:lnTo>
                    <a:pt x="185" y="68"/>
                  </a:lnTo>
                  <a:lnTo>
                    <a:pt x="193" y="114"/>
                  </a:lnTo>
                  <a:lnTo>
                    <a:pt x="292" y="166"/>
                  </a:lnTo>
                  <a:lnTo>
                    <a:pt x="383" y="150"/>
                  </a:lnTo>
                  <a:lnTo>
                    <a:pt x="374" y="123"/>
                  </a:lnTo>
                  <a:lnTo>
                    <a:pt x="497" y="77"/>
                  </a:lnTo>
                  <a:lnTo>
                    <a:pt x="653" y="158"/>
                  </a:lnTo>
                  <a:lnTo>
                    <a:pt x="655" y="204"/>
                  </a:lnTo>
                  <a:lnTo>
                    <a:pt x="630" y="287"/>
                  </a:lnTo>
                  <a:lnTo>
                    <a:pt x="636" y="406"/>
                  </a:lnTo>
                  <a:lnTo>
                    <a:pt x="672" y="441"/>
                  </a:lnTo>
                  <a:lnTo>
                    <a:pt x="644" y="499"/>
                  </a:lnTo>
                  <a:lnTo>
                    <a:pt x="730" y="632"/>
                  </a:lnTo>
                  <a:lnTo>
                    <a:pt x="671" y="725"/>
                  </a:lnTo>
                  <a:lnTo>
                    <a:pt x="510" y="693"/>
                  </a:lnTo>
                  <a:lnTo>
                    <a:pt x="474" y="633"/>
                  </a:lnTo>
                  <a:lnTo>
                    <a:pt x="361" y="655"/>
                  </a:lnTo>
                  <a:lnTo>
                    <a:pt x="279" y="597"/>
                  </a:lnTo>
                  <a:lnTo>
                    <a:pt x="223" y="484"/>
                  </a:lnTo>
                  <a:lnTo>
                    <a:pt x="183" y="468"/>
                  </a:lnTo>
                  <a:lnTo>
                    <a:pt x="171" y="490"/>
                  </a:lnTo>
                  <a:lnTo>
                    <a:pt x="121" y="377"/>
                  </a:lnTo>
                  <a:lnTo>
                    <a:pt x="50" y="310"/>
                  </a:lnTo>
                  <a:lnTo>
                    <a:pt x="82" y="204"/>
                  </a:lnTo>
                  <a:lnTo>
                    <a:pt x="52" y="192"/>
                  </a:lnTo>
                  <a:lnTo>
                    <a:pt x="28" y="134"/>
                  </a:lnTo>
                  <a:lnTo>
                    <a:pt x="0" y="2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79" name="Freeform 360"/>
            <p:cNvSpPr/>
            <p:nvPr/>
          </p:nvSpPr>
          <p:spPr bwMode="auto">
            <a:xfrm>
              <a:off x="1958028" y="3160091"/>
              <a:ext cx="183635" cy="181394"/>
            </a:xfrm>
            <a:custGeom>
              <a:avLst/>
              <a:gdLst>
                <a:gd name="T0" fmla="*/ 0 w 379"/>
                <a:gd name="T1" fmla="*/ 5 h 402"/>
                <a:gd name="T2" fmla="*/ 0 w 379"/>
                <a:gd name="T3" fmla="*/ 6 h 402"/>
                <a:gd name="T4" fmla="*/ 5 w 379"/>
                <a:gd name="T5" fmla="*/ 8 h 402"/>
                <a:gd name="T6" fmla="*/ 5 w 379"/>
                <a:gd name="T7" fmla="*/ 9 h 402"/>
                <a:gd name="T8" fmla="*/ 6 w 379"/>
                <a:gd name="T9" fmla="*/ 9 h 402"/>
                <a:gd name="T10" fmla="*/ 7 w 379"/>
                <a:gd name="T11" fmla="*/ 9 h 402"/>
                <a:gd name="T12" fmla="*/ 9 w 379"/>
                <a:gd name="T13" fmla="*/ 8 h 402"/>
                <a:gd name="T14" fmla="*/ 9 w 379"/>
                <a:gd name="T15" fmla="*/ 8 h 402"/>
                <a:gd name="T16" fmla="*/ 8 w 379"/>
                <a:gd name="T17" fmla="*/ 6 h 402"/>
                <a:gd name="T18" fmla="*/ 6 w 379"/>
                <a:gd name="T19" fmla="*/ 4 h 402"/>
                <a:gd name="T20" fmla="*/ 7 w 379"/>
                <a:gd name="T21" fmla="*/ 2 h 402"/>
                <a:gd name="T22" fmla="*/ 6 w 379"/>
                <a:gd name="T23" fmla="*/ 1 h 402"/>
                <a:gd name="T24" fmla="*/ 6 w 379"/>
                <a:gd name="T25" fmla="*/ 0 h 402"/>
                <a:gd name="T26" fmla="*/ 3 w 379"/>
                <a:gd name="T27" fmla="*/ 0 h 402"/>
                <a:gd name="T28" fmla="*/ 3 w 379"/>
                <a:gd name="T29" fmla="*/ 1 h 402"/>
                <a:gd name="T30" fmla="*/ 2 w 379"/>
                <a:gd name="T31" fmla="*/ 3 h 402"/>
                <a:gd name="T32" fmla="*/ 0 w 379"/>
                <a:gd name="T33" fmla="*/ 5 h 4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9"/>
                <a:gd name="T52" fmla="*/ 0 h 402"/>
                <a:gd name="T53" fmla="*/ 379 w 379"/>
                <a:gd name="T54" fmla="*/ 402 h 4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9" h="402">
                  <a:moveTo>
                    <a:pt x="0" y="195"/>
                  </a:moveTo>
                  <a:lnTo>
                    <a:pt x="18" y="253"/>
                  </a:lnTo>
                  <a:lnTo>
                    <a:pt x="191" y="342"/>
                  </a:lnTo>
                  <a:lnTo>
                    <a:pt x="192" y="373"/>
                  </a:lnTo>
                  <a:lnTo>
                    <a:pt x="235" y="396"/>
                  </a:lnTo>
                  <a:lnTo>
                    <a:pt x="301" y="402"/>
                  </a:lnTo>
                  <a:lnTo>
                    <a:pt x="360" y="360"/>
                  </a:lnTo>
                  <a:lnTo>
                    <a:pt x="379" y="356"/>
                  </a:lnTo>
                  <a:lnTo>
                    <a:pt x="329" y="243"/>
                  </a:lnTo>
                  <a:lnTo>
                    <a:pt x="258" y="176"/>
                  </a:lnTo>
                  <a:lnTo>
                    <a:pt x="290" y="70"/>
                  </a:lnTo>
                  <a:lnTo>
                    <a:pt x="260" y="58"/>
                  </a:lnTo>
                  <a:lnTo>
                    <a:pt x="236" y="0"/>
                  </a:lnTo>
                  <a:lnTo>
                    <a:pt x="151" y="4"/>
                  </a:lnTo>
                  <a:lnTo>
                    <a:pt x="109" y="41"/>
                  </a:lnTo>
                  <a:lnTo>
                    <a:pt x="93" y="139"/>
                  </a:lnTo>
                  <a:lnTo>
                    <a:pt x="0" y="19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0" name="Freeform 361"/>
            <p:cNvSpPr/>
            <p:nvPr/>
          </p:nvSpPr>
          <p:spPr bwMode="auto">
            <a:xfrm>
              <a:off x="1373429" y="2923006"/>
              <a:ext cx="213960" cy="219583"/>
            </a:xfrm>
            <a:custGeom>
              <a:avLst/>
              <a:gdLst>
                <a:gd name="T0" fmla="*/ 0 w 446"/>
                <a:gd name="T1" fmla="*/ 3 h 487"/>
                <a:gd name="T2" fmla="*/ 0 w 446"/>
                <a:gd name="T3" fmla="*/ 1 h 487"/>
                <a:gd name="T4" fmla="*/ 1 w 446"/>
                <a:gd name="T5" fmla="*/ 1 h 487"/>
                <a:gd name="T6" fmla="*/ 2 w 446"/>
                <a:gd name="T7" fmla="*/ 1 h 487"/>
                <a:gd name="T8" fmla="*/ 3 w 446"/>
                <a:gd name="T9" fmla="*/ 0 h 487"/>
                <a:gd name="T10" fmla="*/ 5 w 446"/>
                <a:gd name="T11" fmla="*/ 0 h 487"/>
                <a:gd name="T12" fmla="*/ 6 w 446"/>
                <a:gd name="T13" fmla="*/ 1 h 487"/>
                <a:gd name="T14" fmla="*/ 6 w 446"/>
                <a:gd name="T15" fmla="*/ 2 h 487"/>
                <a:gd name="T16" fmla="*/ 5 w 446"/>
                <a:gd name="T17" fmla="*/ 2 h 487"/>
                <a:gd name="T18" fmla="*/ 5 w 446"/>
                <a:gd name="T19" fmla="*/ 4 h 487"/>
                <a:gd name="T20" fmla="*/ 7 w 446"/>
                <a:gd name="T21" fmla="*/ 6 h 487"/>
                <a:gd name="T22" fmla="*/ 8 w 446"/>
                <a:gd name="T23" fmla="*/ 7 h 487"/>
                <a:gd name="T24" fmla="*/ 8 w 446"/>
                <a:gd name="T25" fmla="*/ 7 h 487"/>
                <a:gd name="T26" fmla="*/ 10 w 446"/>
                <a:gd name="T27" fmla="*/ 9 h 487"/>
                <a:gd name="T28" fmla="*/ 9 w 446"/>
                <a:gd name="T29" fmla="*/ 8 h 487"/>
                <a:gd name="T30" fmla="*/ 9 w 446"/>
                <a:gd name="T31" fmla="*/ 10 h 487"/>
                <a:gd name="T32" fmla="*/ 8 w 446"/>
                <a:gd name="T33" fmla="*/ 11 h 487"/>
                <a:gd name="T34" fmla="*/ 8 w 446"/>
                <a:gd name="T35" fmla="*/ 9 h 487"/>
                <a:gd name="T36" fmla="*/ 4 w 446"/>
                <a:gd name="T37" fmla="*/ 6 h 487"/>
                <a:gd name="T38" fmla="*/ 3 w 446"/>
                <a:gd name="T39" fmla="*/ 4 h 487"/>
                <a:gd name="T40" fmla="*/ 2 w 446"/>
                <a:gd name="T41" fmla="*/ 3 h 487"/>
                <a:gd name="T42" fmla="*/ 1 w 446"/>
                <a:gd name="T43" fmla="*/ 4 h 487"/>
                <a:gd name="T44" fmla="*/ 0 w 446"/>
                <a:gd name="T45" fmla="*/ 3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6"/>
                <a:gd name="T70" fmla="*/ 0 h 487"/>
                <a:gd name="T71" fmla="*/ 446 w 446"/>
                <a:gd name="T72" fmla="*/ 487 h 4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6" h="487">
                  <a:moveTo>
                    <a:pt x="0" y="122"/>
                  </a:moveTo>
                  <a:lnTo>
                    <a:pt x="11" y="67"/>
                  </a:lnTo>
                  <a:lnTo>
                    <a:pt x="64" y="39"/>
                  </a:lnTo>
                  <a:lnTo>
                    <a:pt x="87" y="65"/>
                  </a:lnTo>
                  <a:lnTo>
                    <a:pt x="141" y="13"/>
                  </a:lnTo>
                  <a:lnTo>
                    <a:pt x="199" y="0"/>
                  </a:lnTo>
                  <a:lnTo>
                    <a:pt x="266" y="35"/>
                  </a:lnTo>
                  <a:lnTo>
                    <a:pt x="266" y="88"/>
                  </a:lnTo>
                  <a:lnTo>
                    <a:pt x="215" y="97"/>
                  </a:lnTo>
                  <a:lnTo>
                    <a:pt x="220" y="164"/>
                  </a:lnTo>
                  <a:lnTo>
                    <a:pt x="305" y="273"/>
                  </a:lnTo>
                  <a:lnTo>
                    <a:pt x="357" y="281"/>
                  </a:lnTo>
                  <a:lnTo>
                    <a:pt x="351" y="302"/>
                  </a:lnTo>
                  <a:lnTo>
                    <a:pt x="446" y="376"/>
                  </a:lnTo>
                  <a:lnTo>
                    <a:pt x="381" y="362"/>
                  </a:lnTo>
                  <a:lnTo>
                    <a:pt x="396" y="433"/>
                  </a:lnTo>
                  <a:lnTo>
                    <a:pt x="357" y="487"/>
                  </a:lnTo>
                  <a:lnTo>
                    <a:pt x="336" y="377"/>
                  </a:lnTo>
                  <a:lnTo>
                    <a:pt x="170" y="254"/>
                  </a:lnTo>
                  <a:lnTo>
                    <a:pt x="131" y="174"/>
                  </a:lnTo>
                  <a:lnTo>
                    <a:pt x="77" y="146"/>
                  </a:lnTo>
                  <a:lnTo>
                    <a:pt x="26" y="181"/>
                  </a:lnTo>
                  <a:lnTo>
                    <a:pt x="0" y="12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1" name="Freeform 362"/>
            <p:cNvSpPr/>
            <p:nvPr/>
          </p:nvSpPr>
          <p:spPr bwMode="auto">
            <a:xfrm>
              <a:off x="1400385" y="3064621"/>
              <a:ext cx="25271" cy="54100"/>
            </a:xfrm>
            <a:custGeom>
              <a:avLst/>
              <a:gdLst>
                <a:gd name="T0" fmla="*/ 0 w 53"/>
                <a:gd name="T1" fmla="*/ 0 h 119"/>
                <a:gd name="T2" fmla="*/ 0 w 53"/>
                <a:gd name="T3" fmla="*/ 3 h 119"/>
                <a:gd name="T4" fmla="*/ 1 w 53"/>
                <a:gd name="T5" fmla="*/ 3 h 119"/>
                <a:gd name="T6" fmla="*/ 1 w 53"/>
                <a:gd name="T7" fmla="*/ 1 h 119"/>
                <a:gd name="T8" fmla="*/ 1 w 53"/>
                <a:gd name="T9" fmla="*/ 0 h 119"/>
                <a:gd name="T10" fmla="*/ 0 w 53"/>
                <a:gd name="T11" fmla="*/ 0 h 119"/>
                <a:gd name="T12" fmla="*/ 0 60000 65536"/>
                <a:gd name="T13" fmla="*/ 0 60000 65536"/>
                <a:gd name="T14" fmla="*/ 0 60000 65536"/>
                <a:gd name="T15" fmla="*/ 0 60000 65536"/>
                <a:gd name="T16" fmla="*/ 0 60000 65536"/>
                <a:gd name="T17" fmla="*/ 0 60000 65536"/>
                <a:gd name="T18" fmla="*/ 0 w 53"/>
                <a:gd name="T19" fmla="*/ 0 h 119"/>
                <a:gd name="T20" fmla="*/ 53 w 53"/>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53" h="119">
                  <a:moveTo>
                    <a:pt x="0" y="19"/>
                  </a:moveTo>
                  <a:lnTo>
                    <a:pt x="8" y="111"/>
                  </a:lnTo>
                  <a:lnTo>
                    <a:pt x="34" y="119"/>
                  </a:lnTo>
                  <a:lnTo>
                    <a:pt x="53" y="47"/>
                  </a:lnTo>
                  <a:lnTo>
                    <a:pt x="35" y="0"/>
                  </a:lnTo>
                  <a:lnTo>
                    <a:pt x="0" y="1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2" name="Freeform 363"/>
            <p:cNvSpPr/>
            <p:nvPr/>
          </p:nvSpPr>
          <p:spPr bwMode="auto">
            <a:xfrm>
              <a:off x="1479567" y="3136224"/>
              <a:ext cx="55596" cy="35006"/>
            </a:xfrm>
            <a:custGeom>
              <a:avLst/>
              <a:gdLst>
                <a:gd name="T0" fmla="*/ 0 w 115"/>
                <a:gd name="T1" fmla="*/ 0 h 76"/>
                <a:gd name="T2" fmla="*/ 2 w 115"/>
                <a:gd name="T3" fmla="*/ 2 h 76"/>
                <a:gd name="T4" fmla="*/ 3 w 115"/>
                <a:gd name="T5" fmla="*/ 0 h 76"/>
                <a:gd name="T6" fmla="*/ 0 w 115"/>
                <a:gd name="T7" fmla="*/ 0 h 76"/>
                <a:gd name="T8" fmla="*/ 0 60000 65536"/>
                <a:gd name="T9" fmla="*/ 0 60000 65536"/>
                <a:gd name="T10" fmla="*/ 0 60000 65536"/>
                <a:gd name="T11" fmla="*/ 0 60000 65536"/>
                <a:gd name="T12" fmla="*/ 0 w 115"/>
                <a:gd name="T13" fmla="*/ 0 h 76"/>
                <a:gd name="T14" fmla="*/ 115 w 115"/>
                <a:gd name="T15" fmla="*/ 76 h 76"/>
              </a:gdLst>
              <a:ahLst/>
              <a:cxnLst>
                <a:cxn ang="T8">
                  <a:pos x="T0" y="T1"/>
                </a:cxn>
                <a:cxn ang="T9">
                  <a:pos x="T2" y="T3"/>
                </a:cxn>
                <a:cxn ang="T10">
                  <a:pos x="T4" y="T5"/>
                </a:cxn>
                <a:cxn ang="T11">
                  <a:pos x="T6" y="T7"/>
                </a:cxn>
              </a:cxnLst>
              <a:rect l="T12" t="T13" r="T14" b="T15"/>
              <a:pathLst>
                <a:path w="115" h="76">
                  <a:moveTo>
                    <a:pt x="0" y="15"/>
                  </a:moveTo>
                  <a:lnTo>
                    <a:pt x="97" y="76"/>
                  </a:lnTo>
                  <a:lnTo>
                    <a:pt x="115" y="0"/>
                  </a:lnTo>
                  <a:lnTo>
                    <a:pt x="0" y="1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3" name="Freeform 364"/>
            <p:cNvSpPr/>
            <p:nvPr/>
          </p:nvSpPr>
          <p:spPr bwMode="auto">
            <a:xfrm>
              <a:off x="3627589" y="3238059"/>
              <a:ext cx="43803" cy="55691"/>
            </a:xfrm>
            <a:custGeom>
              <a:avLst/>
              <a:gdLst>
                <a:gd name="T0" fmla="*/ 0 w 90"/>
                <a:gd name="T1" fmla="*/ 1 h 124"/>
                <a:gd name="T2" fmla="*/ 0 w 90"/>
                <a:gd name="T3" fmla="*/ 1 h 124"/>
                <a:gd name="T4" fmla="*/ 1 w 90"/>
                <a:gd name="T5" fmla="*/ 1 h 124"/>
                <a:gd name="T6" fmla="*/ 1 w 90"/>
                <a:gd name="T7" fmla="*/ 1 h 124"/>
                <a:gd name="T8" fmla="*/ 1 w 90"/>
                <a:gd name="T9" fmla="*/ 3 h 124"/>
                <a:gd name="T10" fmla="*/ 1 w 90"/>
                <a:gd name="T11" fmla="*/ 3 h 124"/>
                <a:gd name="T12" fmla="*/ 2 w 90"/>
                <a:gd name="T13" fmla="*/ 1 h 124"/>
                <a:gd name="T14" fmla="*/ 2 w 90"/>
                <a:gd name="T15" fmla="*/ 0 h 124"/>
                <a:gd name="T16" fmla="*/ 1 w 90"/>
                <a:gd name="T17" fmla="*/ 0 h 124"/>
                <a:gd name="T18" fmla="*/ 0 w 90"/>
                <a:gd name="T19" fmla="*/ 1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24"/>
                <a:gd name="T32" fmla="*/ 90 w 90"/>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24">
                  <a:moveTo>
                    <a:pt x="0" y="32"/>
                  </a:moveTo>
                  <a:lnTo>
                    <a:pt x="4" y="64"/>
                  </a:lnTo>
                  <a:lnTo>
                    <a:pt x="25" y="32"/>
                  </a:lnTo>
                  <a:lnTo>
                    <a:pt x="35" y="51"/>
                  </a:lnTo>
                  <a:lnTo>
                    <a:pt x="24" y="124"/>
                  </a:lnTo>
                  <a:lnTo>
                    <a:pt x="64" y="121"/>
                  </a:lnTo>
                  <a:lnTo>
                    <a:pt x="90" y="48"/>
                  </a:lnTo>
                  <a:lnTo>
                    <a:pt x="77" y="5"/>
                  </a:lnTo>
                  <a:lnTo>
                    <a:pt x="36" y="0"/>
                  </a:lnTo>
                  <a:lnTo>
                    <a:pt x="0" y="32"/>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4" name="Freeform 365"/>
            <p:cNvSpPr/>
            <p:nvPr/>
          </p:nvSpPr>
          <p:spPr bwMode="auto">
            <a:xfrm>
              <a:off x="3649490" y="3063030"/>
              <a:ext cx="207221" cy="182985"/>
            </a:xfrm>
            <a:custGeom>
              <a:avLst/>
              <a:gdLst>
                <a:gd name="T0" fmla="*/ 0 w 433"/>
                <a:gd name="T1" fmla="*/ 9 h 403"/>
                <a:gd name="T2" fmla="*/ 2 w 433"/>
                <a:gd name="T3" fmla="*/ 7 h 403"/>
                <a:gd name="T4" fmla="*/ 4 w 433"/>
                <a:gd name="T5" fmla="*/ 7 h 403"/>
                <a:gd name="T6" fmla="*/ 5 w 433"/>
                <a:gd name="T7" fmla="*/ 5 h 403"/>
                <a:gd name="T8" fmla="*/ 6 w 433"/>
                <a:gd name="T9" fmla="*/ 5 h 403"/>
                <a:gd name="T10" fmla="*/ 6 w 433"/>
                <a:gd name="T11" fmla="*/ 5 h 403"/>
                <a:gd name="T12" fmla="*/ 7 w 433"/>
                <a:gd name="T13" fmla="*/ 5 h 403"/>
                <a:gd name="T14" fmla="*/ 8 w 433"/>
                <a:gd name="T15" fmla="*/ 3 h 403"/>
                <a:gd name="T16" fmla="*/ 8 w 433"/>
                <a:gd name="T17" fmla="*/ 1 h 403"/>
                <a:gd name="T18" fmla="*/ 9 w 433"/>
                <a:gd name="T19" fmla="*/ 1 h 403"/>
                <a:gd name="T20" fmla="*/ 9 w 433"/>
                <a:gd name="T21" fmla="*/ 0 h 403"/>
                <a:gd name="T22" fmla="*/ 9 w 433"/>
                <a:gd name="T23" fmla="*/ 0 h 403"/>
                <a:gd name="T24" fmla="*/ 10 w 433"/>
                <a:gd name="T25" fmla="*/ 2 h 403"/>
                <a:gd name="T26" fmla="*/ 9 w 433"/>
                <a:gd name="T27" fmla="*/ 4 h 403"/>
                <a:gd name="T28" fmla="*/ 9 w 433"/>
                <a:gd name="T29" fmla="*/ 5 h 403"/>
                <a:gd name="T30" fmla="*/ 9 w 433"/>
                <a:gd name="T31" fmla="*/ 7 h 403"/>
                <a:gd name="T32" fmla="*/ 8 w 433"/>
                <a:gd name="T33" fmla="*/ 8 h 403"/>
                <a:gd name="T34" fmla="*/ 8 w 433"/>
                <a:gd name="T35" fmla="*/ 7 h 403"/>
                <a:gd name="T36" fmla="*/ 7 w 433"/>
                <a:gd name="T37" fmla="*/ 8 h 403"/>
                <a:gd name="T38" fmla="*/ 5 w 433"/>
                <a:gd name="T39" fmla="*/ 8 h 403"/>
                <a:gd name="T40" fmla="*/ 5 w 433"/>
                <a:gd name="T41" fmla="*/ 9 h 403"/>
                <a:gd name="T42" fmla="*/ 4 w 433"/>
                <a:gd name="T43" fmla="*/ 9 h 403"/>
                <a:gd name="T44" fmla="*/ 4 w 433"/>
                <a:gd name="T45" fmla="*/ 8 h 403"/>
                <a:gd name="T46" fmla="*/ 0 w 433"/>
                <a:gd name="T47" fmla="*/ 9 h 4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3"/>
                <a:gd name="T73" fmla="*/ 0 h 403"/>
                <a:gd name="T74" fmla="*/ 433 w 433"/>
                <a:gd name="T75" fmla="*/ 403 h 4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3" h="403">
                  <a:moveTo>
                    <a:pt x="0" y="378"/>
                  </a:moveTo>
                  <a:lnTo>
                    <a:pt x="80" y="305"/>
                  </a:lnTo>
                  <a:lnTo>
                    <a:pt x="188" y="305"/>
                  </a:lnTo>
                  <a:lnTo>
                    <a:pt x="232" y="212"/>
                  </a:lnTo>
                  <a:lnTo>
                    <a:pt x="250" y="204"/>
                  </a:lnTo>
                  <a:lnTo>
                    <a:pt x="252" y="239"/>
                  </a:lnTo>
                  <a:lnTo>
                    <a:pt x="299" y="204"/>
                  </a:lnTo>
                  <a:lnTo>
                    <a:pt x="343" y="138"/>
                  </a:lnTo>
                  <a:lnTo>
                    <a:pt x="360" y="21"/>
                  </a:lnTo>
                  <a:lnTo>
                    <a:pt x="394" y="25"/>
                  </a:lnTo>
                  <a:lnTo>
                    <a:pt x="385" y="0"/>
                  </a:lnTo>
                  <a:lnTo>
                    <a:pt x="406" y="1"/>
                  </a:lnTo>
                  <a:lnTo>
                    <a:pt x="433" y="97"/>
                  </a:lnTo>
                  <a:lnTo>
                    <a:pt x="394" y="166"/>
                  </a:lnTo>
                  <a:lnTo>
                    <a:pt x="394" y="227"/>
                  </a:lnTo>
                  <a:lnTo>
                    <a:pt x="367" y="319"/>
                  </a:lnTo>
                  <a:lnTo>
                    <a:pt x="346" y="332"/>
                  </a:lnTo>
                  <a:lnTo>
                    <a:pt x="345" y="297"/>
                  </a:lnTo>
                  <a:lnTo>
                    <a:pt x="284" y="347"/>
                  </a:lnTo>
                  <a:lnTo>
                    <a:pt x="232" y="327"/>
                  </a:lnTo>
                  <a:lnTo>
                    <a:pt x="235" y="368"/>
                  </a:lnTo>
                  <a:lnTo>
                    <a:pt x="188" y="403"/>
                  </a:lnTo>
                  <a:lnTo>
                    <a:pt x="177" y="345"/>
                  </a:lnTo>
                  <a:lnTo>
                    <a:pt x="0" y="378"/>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5" name="Freeform 366"/>
            <p:cNvSpPr/>
            <p:nvPr/>
          </p:nvSpPr>
          <p:spPr bwMode="auto">
            <a:xfrm>
              <a:off x="3673076" y="3230103"/>
              <a:ext cx="43803" cy="33415"/>
            </a:xfrm>
            <a:custGeom>
              <a:avLst/>
              <a:gdLst>
                <a:gd name="T0" fmla="*/ 0 w 88"/>
                <a:gd name="T1" fmla="*/ 1 h 73"/>
                <a:gd name="T2" fmla="*/ 1 w 88"/>
                <a:gd name="T3" fmla="*/ 2 h 73"/>
                <a:gd name="T4" fmla="*/ 2 w 88"/>
                <a:gd name="T5" fmla="*/ 1 h 73"/>
                <a:gd name="T6" fmla="*/ 2 w 88"/>
                <a:gd name="T7" fmla="*/ 0 h 73"/>
                <a:gd name="T8" fmla="*/ 0 w 88"/>
                <a:gd name="T9" fmla="*/ 1 h 73"/>
                <a:gd name="T10" fmla="*/ 0 60000 65536"/>
                <a:gd name="T11" fmla="*/ 0 60000 65536"/>
                <a:gd name="T12" fmla="*/ 0 60000 65536"/>
                <a:gd name="T13" fmla="*/ 0 60000 65536"/>
                <a:gd name="T14" fmla="*/ 0 60000 65536"/>
                <a:gd name="T15" fmla="*/ 0 w 88"/>
                <a:gd name="T16" fmla="*/ 0 h 73"/>
                <a:gd name="T17" fmla="*/ 88 w 88"/>
                <a:gd name="T18" fmla="*/ 73 h 73"/>
              </a:gdLst>
              <a:ahLst/>
              <a:cxnLst>
                <a:cxn ang="T10">
                  <a:pos x="T0" y="T1"/>
                </a:cxn>
                <a:cxn ang="T11">
                  <a:pos x="T2" y="T3"/>
                </a:cxn>
                <a:cxn ang="T12">
                  <a:pos x="T4" y="T5"/>
                </a:cxn>
                <a:cxn ang="T13">
                  <a:pos x="T6" y="T7"/>
                </a:cxn>
                <a:cxn ang="T14">
                  <a:pos x="T8" y="T9"/>
                </a:cxn>
              </a:cxnLst>
              <a:rect l="T15" t="T16" r="T17" b="T18"/>
              <a:pathLst>
                <a:path w="88" h="73">
                  <a:moveTo>
                    <a:pt x="0" y="37"/>
                  </a:moveTo>
                  <a:lnTo>
                    <a:pt x="33" y="73"/>
                  </a:lnTo>
                  <a:lnTo>
                    <a:pt x="83" y="46"/>
                  </a:lnTo>
                  <a:lnTo>
                    <a:pt x="88" y="0"/>
                  </a:lnTo>
                  <a:lnTo>
                    <a:pt x="0" y="37"/>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6" name="Freeform 367"/>
            <p:cNvSpPr/>
            <p:nvPr/>
          </p:nvSpPr>
          <p:spPr bwMode="auto">
            <a:xfrm>
              <a:off x="3814593" y="2965968"/>
              <a:ext cx="107822" cy="97062"/>
            </a:xfrm>
            <a:custGeom>
              <a:avLst/>
              <a:gdLst>
                <a:gd name="T0" fmla="*/ 0 w 226"/>
                <a:gd name="T1" fmla="*/ 4 h 214"/>
                <a:gd name="T2" fmla="*/ 0 w 226"/>
                <a:gd name="T3" fmla="*/ 5 h 214"/>
                <a:gd name="T4" fmla="*/ 1 w 226"/>
                <a:gd name="T5" fmla="*/ 5 h 214"/>
                <a:gd name="T6" fmla="*/ 1 w 226"/>
                <a:gd name="T7" fmla="*/ 4 h 214"/>
                <a:gd name="T8" fmla="*/ 3 w 226"/>
                <a:gd name="T9" fmla="*/ 4 h 214"/>
                <a:gd name="T10" fmla="*/ 3 w 226"/>
                <a:gd name="T11" fmla="*/ 3 h 214"/>
                <a:gd name="T12" fmla="*/ 5 w 226"/>
                <a:gd name="T13" fmla="*/ 3 h 214"/>
                <a:gd name="T14" fmla="*/ 5 w 226"/>
                <a:gd name="T15" fmla="*/ 2 h 214"/>
                <a:gd name="T16" fmla="*/ 5 w 226"/>
                <a:gd name="T17" fmla="*/ 1 h 214"/>
                <a:gd name="T18" fmla="*/ 3 w 226"/>
                <a:gd name="T19" fmla="*/ 1 h 214"/>
                <a:gd name="T20" fmla="*/ 2 w 226"/>
                <a:gd name="T21" fmla="*/ 0 h 214"/>
                <a:gd name="T22" fmla="*/ 1 w 226"/>
                <a:gd name="T23" fmla="*/ 3 h 214"/>
                <a:gd name="T24" fmla="*/ 1 w 226"/>
                <a:gd name="T25" fmla="*/ 3 h 214"/>
                <a:gd name="T26" fmla="*/ 0 w 226"/>
                <a:gd name="T27" fmla="*/ 4 h 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6"/>
                <a:gd name="T43" fmla="*/ 0 h 214"/>
                <a:gd name="T44" fmla="*/ 226 w 226"/>
                <a:gd name="T45" fmla="*/ 214 h 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6" h="214">
                  <a:moveTo>
                    <a:pt x="0" y="153"/>
                  </a:moveTo>
                  <a:lnTo>
                    <a:pt x="10" y="214"/>
                  </a:lnTo>
                  <a:lnTo>
                    <a:pt x="51" y="192"/>
                  </a:lnTo>
                  <a:lnTo>
                    <a:pt x="23" y="155"/>
                  </a:lnTo>
                  <a:lnTo>
                    <a:pt x="133" y="188"/>
                  </a:lnTo>
                  <a:lnTo>
                    <a:pt x="157" y="138"/>
                  </a:lnTo>
                  <a:lnTo>
                    <a:pt x="226" y="120"/>
                  </a:lnTo>
                  <a:lnTo>
                    <a:pt x="202" y="86"/>
                  </a:lnTo>
                  <a:lnTo>
                    <a:pt x="211" y="58"/>
                  </a:lnTo>
                  <a:lnTo>
                    <a:pt x="150" y="62"/>
                  </a:lnTo>
                  <a:lnTo>
                    <a:pt x="80" y="0"/>
                  </a:lnTo>
                  <a:lnTo>
                    <a:pt x="54" y="122"/>
                  </a:lnTo>
                  <a:lnTo>
                    <a:pt x="22" y="115"/>
                  </a:lnTo>
                  <a:lnTo>
                    <a:pt x="0" y="153"/>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7" name="Freeform 368"/>
            <p:cNvSpPr/>
            <p:nvPr/>
          </p:nvSpPr>
          <p:spPr bwMode="auto">
            <a:xfrm>
              <a:off x="3531560" y="3029615"/>
              <a:ext cx="114561" cy="120930"/>
            </a:xfrm>
            <a:custGeom>
              <a:avLst/>
              <a:gdLst>
                <a:gd name="T0" fmla="*/ 0 w 240"/>
                <a:gd name="T1" fmla="*/ 3 h 268"/>
                <a:gd name="T2" fmla="*/ 1 w 240"/>
                <a:gd name="T3" fmla="*/ 4 h 268"/>
                <a:gd name="T4" fmla="*/ 0 w 240"/>
                <a:gd name="T5" fmla="*/ 6 h 268"/>
                <a:gd name="T6" fmla="*/ 2 w 240"/>
                <a:gd name="T7" fmla="*/ 6 h 268"/>
                <a:gd name="T8" fmla="*/ 3 w 240"/>
                <a:gd name="T9" fmla="*/ 5 h 268"/>
                <a:gd name="T10" fmla="*/ 3 w 240"/>
                <a:gd name="T11" fmla="*/ 4 h 268"/>
                <a:gd name="T12" fmla="*/ 5 w 240"/>
                <a:gd name="T13" fmla="*/ 2 h 268"/>
                <a:gd name="T14" fmla="*/ 5 w 240"/>
                <a:gd name="T15" fmla="*/ 1 h 268"/>
                <a:gd name="T16" fmla="*/ 5 w 240"/>
                <a:gd name="T17" fmla="*/ 0 h 268"/>
                <a:gd name="T18" fmla="*/ 5 w 240"/>
                <a:gd name="T19" fmla="*/ 0 h 268"/>
                <a:gd name="T20" fmla="*/ 3 w 240"/>
                <a:gd name="T21" fmla="*/ 1 h 268"/>
                <a:gd name="T22" fmla="*/ 3 w 240"/>
                <a:gd name="T23" fmla="*/ 2 h 268"/>
                <a:gd name="T24" fmla="*/ 2 w 240"/>
                <a:gd name="T25" fmla="*/ 1 h 268"/>
                <a:gd name="T26" fmla="*/ 0 w 240"/>
                <a:gd name="T27" fmla="*/ 3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268"/>
                <a:gd name="T44" fmla="*/ 240 w 240"/>
                <a:gd name="T45" fmla="*/ 268 h 2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268">
                  <a:moveTo>
                    <a:pt x="0" y="151"/>
                  </a:moveTo>
                  <a:lnTo>
                    <a:pt x="43" y="173"/>
                  </a:lnTo>
                  <a:lnTo>
                    <a:pt x="15" y="251"/>
                  </a:lnTo>
                  <a:lnTo>
                    <a:pt x="84" y="268"/>
                  </a:lnTo>
                  <a:lnTo>
                    <a:pt x="155" y="223"/>
                  </a:lnTo>
                  <a:lnTo>
                    <a:pt x="122" y="159"/>
                  </a:lnTo>
                  <a:lnTo>
                    <a:pt x="202" y="101"/>
                  </a:lnTo>
                  <a:lnTo>
                    <a:pt x="240" y="24"/>
                  </a:lnTo>
                  <a:lnTo>
                    <a:pt x="237" y="13"/>
                  </a:lnTo>
                  <a:lnTo>
                    <a:pt x="223" y="0"/>
                  </a:lnTo>
                  <a:lnTo>
                    <a:pt x="147" y="50"/>
                  </a:lnTo>
                  <a:lnTo>
                    <a:pt x="147" y="77"/>
                  </a:lnTo>
                  <a:lnTo>
                    <a:pt x="94" y="68"/>
                  </a:lnTo>
                  <a:lnTo>
                    <a:pt x="0" y="15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8" name="Freeform 369"/>
            <p:cNvSpPr/>
            <p:nvPr/>
          </p:nvSpPr>
          <p:spPr bwMode="auto">
            <a:xfrm>
              <a:off x="3565254" y="3129859"/>
              <a:ext cx="60650" cy="97062"/>
            </a:xfrm>
            <a:custGeom>
              <a:avLst/>
              <a:gdLst>
                <a:gd name="T0" fmla="*/ 0 w 128"/>
                <a:gd name="T1" fmla="*/ 5 h 212"/>
                <a:gd name="T2" fmla="*/ 0 w 128"/>
                <a:gd name="T3" fmla="*/ 1 h 212"/>
                <a:gd name="T4" fmla="*/ 2 w 128"/>
                <a:gd name="T5" fmla="*/ 0 h 212"/>
                <a:gd name="T6" fmla="*/ 3 w 128"/>
                <a:gd name="T7" fmla="*/ 3 h 212"/>
                <a:gd name="T8" fmla="*/ 2 w 128"/>
                <a:gd name="T9" fmla="*/ 5 h 212"/>
                <a:gd name="T10" fmla="*/ 0 w 128"/>
                <a:gd name="T11" fmla="*/ 5 h 212"/>
                <a:gd name="T12" fmla="*/ 0 60000 65536"/>
                <a:gd name="T13" fmla="*/ 0 60000 65536"/>
                <a:gd name="T14" fmla="*/ 0 60000 65536"/>
                <a:gd name="T15" fmla="*/ 0 60000 65536"/>
                <a:gd name="T16" fmla="*/ 0 60000 65536"/>
                <a:gd name="T17" fmla="*/ 0 60000 65536"/>
                <a:gd name="T18" fmla="*/ 0 w 128"/>
                <a:gd name="T19" fmla="*/ 0 h 212"/>
                <a:gd name="T20" fmla="*/ 128 w 128"/>
                <a:gd name="T21" fmla="*/ 212 h 212"/>
              </a:gdLst>
              <a:ahLst/>
              <a:cxnLst>
                <a:cxn ang="T12">
                  <a:pos x="T0" y="T1"/>
                </a:cxn>
                <a:cxn ang="T13">
                  <a:pos x="T2" y="T3"/>
                </a:cxn>
                <a:cxn ang="T14">
                  <a:pos x="T4" y="T5"/>
                </a:cxn>
                <a:cxn ang="T15">
                  <a:pos x="T6" y="T7"/>
                </a:cxn>
                <a:cxn ang="T16">
                  <a:pos x="T8" y="T9"/>
                </a:cxn>
                <a:cxn ang="T17">
                  <a:pos x="T10" y="T11"/>
                </a:cxn>
              </a:cxnLst>
              <a:rect l="T18" t="T19" r="T20" b="T21"/>
              <a:pathLst>
                <a:path w="128" h="212">
                  <a:moveTo>
                    <a:pt x="0" y="212"/>
                  </a:moveTo>
                  <a:lnTo>
                    <a:pt x="13" y="45"/>
                  </a:lnTo>
                  <a:lnTo>
                    <a:pt x="84" y="0"/>
                  </a:lnTo>
                  <a:lnTo>
                    <a:pt x="128" y="129"/>
                  </a:lnTo>
                  <a:lnTo>
                    <a:pt x="82" y="189"/>
                  </a:lnTo>
                  <a:lnTo>
                    <a:pt x="0" y="212"/>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89" name="Freeform 370"/>
            <p:cNvSpPr/>
            <p:nvPr/>
          </p:nvSpPr>
          <p:spPr bwMode="auto">
            <a:xfrm>
              <a:off x="3088477" y="3483101"/>
              <a:ext cx="131408" cy="167074"/>
            </a:xfrm>
            <a:custGeom>
              <a:avLst/>
              <a:gdLst>
                <a:gd name="T0" fmla="*/ 0 w 274"/>
                <a:gd name="T1" fmla="*/ 2 h 369"/>
                <a:gd name="T2" fmla="*/ 1 w 274"/>
                <a:gd name="T3" fmla="*/ 3 h 369"/>
                <a:gd name="T4" fmla="*/ 1 w 274"/>
                <a:gd name="T5" fmla="*/ 5 h 369"/>
                <a:gd name="T6" fmla="*/ 3 w 274"/>
                <a:gd name="T7" fmla="*/ 4 h 369"/>
                <a:gd name="T8" fmla="*/ 4 w 274"/>
                <a:gd name="T9" fmla="*/ 5 h 369"/>
                <a:gd name="T10" fmla="*/ 5 w 274"/>
                <a:gd name="T11" fmla="*/ 7 h 369"/>
                <a:gd name="T12" fmla="*/ 4 w 274"/>
                <a:gd name="T13" fmla="*/ 9 h 369"/>
                <a:gd name="T14" fmla="*/ 6 w 274"/>
                <a:gd name="T15" fmla="*/ 8 h 369"/>
                <a:gd name="T16" fmla="*/ 5 w 274"/>
                <a:gd name="T17" fmla="*/ 5 h 369"/>
                <a:gd name="T18" fmla="*/ 3 w 274"/>
                <a:gd name="T19" fmla="*/ 3 h 369"/>
                <a:gd name="T20" fmla="*/ 4 w 274"/>
                <a:gd name="T21" fmla="*/ 2 h 369"/>
                <a:gd name="T22" fmla="*/ 3 w 274"/>
                <a:gd name="T23" fmla="*/ 1 h 369"/>
                <a:gd name="T24" fmla="*/ 2 w 274"/>
                <a:gd name="T25" fmla="*/ 0 h 369"/>
                <a:gd name="T26" fmla="*/ 1 w 274"/>
                <a:gd name="T27" fmla="*/ 0 h 369"/>
                <a:gd name="T28" fmla="*/ 1 w 274"/>
                <a:gd name="T29" fmla="*/ 1 h 369"/>
                <a:gd name="T30" fmla="*/ 1 w 274"/>
                <a:gd name="T31" fmla="*/ 1 h 369"/>
                <a:gd name="T32" fmla="*/ 0 w 274"/>
                <a:gd name="T33" fmla="*/ 2 h 3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4"/>
                <a:gd name="T52" fmla="*/ 0 h 369"/>
                <a:gd name="T53" fmla="*/ 274 w 274"/>
                <a:gd name="T54" fmla="*/ 369 h 3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4" h="369">
                  <a:moveTo>
                    <a:pt x="0" y="79"/>
                  </a:moveTo>
                  <a:lnTo>
                    <a:pt x="36" y="132"/>
                  </a:lnTo>
                  <a:lnTo>
                    <a:pt x="25" y="223"/>
                  </a:lnTo>
                  <a:lnTo>
                    <a:pt x="123" y="184"/>
                  </a:lnTo>
                  <a:lnTo>
                    <a:pt x="160" y="223"/>
                  </a:lnTo>
                  <a:lnTo>
                    <a:pt x="198" y="313"/>
                  </a:lnTo>
                  <a:lnTo>
                    <a:pt x="188" y="369"/>
                  </a:lnTo>
                  <a:lnTo>
                    <a:pt x="274" y="353"/>
                  </a:lnTo>
                  <a:lnTo>
                    <a:pt x="231" y="234"/>
                  </a:lnTo>
                  <a:lnTo>
                    <a:pt x="138" y="147"/>
                  </a:lnTo>
                  <a:lnTo>
                    <a:pt x="165" y="94"/>
                  </a:lnTo>
                  <a:lnTo>
                    <a:pt x="112" y="67"/>
                  </a:lnTo>
                  <a:lnTo>
                    <a:pt x="73" y="0"/>
                  </a:lnTo>
                  <a:lnTo>
                    <a:pt x="50" y="1"/>
                  </a:lnTo>
                  <a:lnTo>
                    <a:pt x="52" y="48"/>
                  </a:lnTo>
                  <a:lnTo>
                    <a:pt x="36" y="36"/>
                  </a:lnTo>
                  <a:lnTo>
                    <a:pt x="0" y="7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0" name="Freeform 371"/>
            <p:cNvSpPr/>
            <p:nvPr/>
          </p:nvSpPr>
          <p:spPr bwMode="auto">
            <a:xfrm>
              <a:off x="1356582" y="2843447"/>
              <a:ext cx="8424" cy="17503"/>
            </a:xfrm>
            <a:custGeom>
              <a:avLst/>
              <a:gdLst>
                <a:gd name="T0" fmla="*/ 0 w 18"/>
                <a:gd name="T1" fmla="*/ 1 h 38"/>
                <a:gd name="T2" fmla="*/ 0 w 18"/>
                <a:gd name="T3" fmla="*/ 0 h 38"/>
                <a:gd name="T4" fmla="*/ 0 w 18"/>
                <a:gd name="T5" fmla="*/ 1 h 38"/>
                <a:gd name="T6" fmla="*/ 0 w 18"/>
                <a:gd name="T7" fmla="*/ 1 h 38"/>
                <a:gd name="T8" fmla="*/ 0 60000 65536"/>
                <a:gd name="T9" fmla="*/ 0 60000 65536"/>
                <a:gd name="T10" fmla="*/ 0 60000 65536"/>
                <a:gd name="T11" fmla="*/ 0 60000 65536"/>
                <a:gd name="T12" fmla="*/ 0 w 18"/>
                <a:gd name="T13" fmla="*/ 0 h 38"/>
                <a:gd name="T14" fmla="*/ 18 w 18"/>
                <a:gd name="T15" fmla="*/ 38 h 38"/>
              </a:gdLst>
              <a:ahLst/>
              <a:cxnLst>
                <a:cxn ang="T8">
                  <a:pos x="T0" y="T1"/>
                </a:cxn>
                <a:cxn ang="T9">
                  <a:pos x="T2" y="T3"/>
                </a:cxn>
                <a:cxn ang="T10">
                  <a:pos x="T4" y="T5"/>
                </a:cxn>
                <a:cxn ang="T11">
                  <a:pos x="T6" y="T7"/>
                </a:cxn>
              </a:cxnLst>
              <a:rect l="T12" t="T13" r="T14" b="T15"/>
              <a:pathLst>
                <a:path w="18" h="38">
                  <a:moveTo>
                    <a:pt x="0" y="30"/>
                  </a:moveTo>
                  <a:lnTo>
                    <a:pt x="13" y="0"/>
                  </a:lnTo>
                  <a:lnTo>
                    <a:pt x="18" y="38"/>
                  </a:lnTo>
                  <a:lnTo>
                    <a:pt x="0" y="3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1" name="Freeform 372"/>
            <p:cNvSpPr/>
            <p:nvPr/>
          </p:nvSpPr>
          <p:spPr bwMode="auto">
            <a:xfrm>
              <a:off x="3088477" y="3809292"/>
              <a:ext cx="69074" cy="100244"/>
            </a:xfrm>
            <a:custGeom>
              <a:avLst/>
              <a:gdLst>
                <a:gd name="T0" fmla="*/ 0 w 142"/>
                <a:gd name="T1" fmla="*/ 0 h 221"/>
                <a:gd name="T2" fmla="*/ 1 w 142"/>
                <a:gd name="T3" fmla="*/ 0 h 221"/>
                <a:gd name="T4" fmla="*/ 1 w 142"/>
                <a:gd name="T5" fmla="*/ 1 h 221"/>
                <a:gd name="T6" fmla="*/ 2 w 142"/>
                <a:gd name="T7" fmla="*/ 0 h 221"/>
                <a:gd name="T8" fmla="*/ 3 w 142"/>
                <a:gd name="T9" fmla="*/ 1 h 221"/>
                <a:gd name="T10" fmla="*/ 3 w 142"/>
                <a:gd name="T11" fmla="*/ 5 h 221"/>
                <a:gd name="T12" fmla="*/ 3 w 142"/>
                <a:gd name="T13" fmla="*/ 5 h 221"/>
                <a:gd name="T14" fmla="*/ 1 w 142"/>
                <a:gd name="T15" fmla="*/ 4 h 221"/>
                <a:gd name="T16" fmla="*/ 0 w 142"/>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221"/>
                <a:gd name="T29" fmla="*/ 142 w 142"/>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221">
                  <a:moveTo>
                    <a:pt x="0" y="0"/>
                  </a:moveTo>
                  <a:lnTo>
                    <a:pt x="29" y="0"/>
                  </a:lnTo>
                  <a:lnTo>
                    <a:pt x="38" y="41"/>
                  </a:lnTo>
                  <a:lnTo>
                    <a:pt x="73" y="15"/>
                  </a:lnTo>
                  <a:lnTo>
                    <a:pt x="122" y="65"/>
                  </a:lnTo>
                  <a:lnTo>
                    <a:pt x="142" y="221"/>
                  </a:lnTo>
                  <a:lnTo>
                    <a:pt x="141" y="221"/>
                  </a:lnTo>
                  <a:lnTo>
                    <a:pt x="42" y="156"/>
                  </a:lnTo>
                  <a:lnTo>
                    <a:pt x="0" y="0"/>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2" name="Freeform 373"/>
            <p:cNvSpPr/>
            <p:nvPr/>
          </p:nvSpPr>
          <p:spPr bwMode="auto">
            <a:xfrm>
              <a:off x="3262004" y="3799745"/>
              <a:ext cx="173527" cy="120930"/>
            </a:xfrm>
            <a:custGeom>
              <a:avLst/>
              <a:gdLst>
                <a:gd name="T0" fmla="*/ 0 w 362"/>
                <a:gd name="T1" fmla="*/ 6 h 264"/>
                <a:gd name="T2" fmla="*/ 1 w 362"/>
                <a:gd name="T3" fmla="*/ 6 h 264"/>
                <a:gd name="T4" fmla="*/ 3 w 362"/>
                <a:gd name="T5" fmla="*/ 6 h 264"/>
                <a:gd name="T6" fmla="*/ 4 w 362"/>
                <a:gd name="T7" fmla="*/ 6 h 264"/>
                <a:gd name="T8" fmla="*/ 5 w 362"/>
                <a:gd name="T9" fmla="*/ 3 h 264"/>
                <a:gd name="T10" fmla="*/ 7 w 362"/>
                <a:gd name="T11" fmla="*/ 3 h 264"/>
                <a:gd name="T12" fmla="*/ 8 w 362"/>
                <a:gd name="T13" fmla="*/ 2 h 264"/>
                <a:gd name="T14" fmla="*/ 7 w 362"/>
                <a:gd name="T15" fmla="*/ 1 h 264"/>
                <a:gd name="T16" fmla="*/ 7 w 362"/>
                <a:gd name="T17" fmla="*/ 0 h 264"/>
                <a:gd name="T18" fmla="*/ 5 w 362"/>
                <a:gd name="T19" fmla="*/ 2 h 264"/>
                <a:gd name="T20" fmla="*/ 4 w 362"/>
                <a:gd name="T21" fmla="*/ 3 h 264"/>
                <a:gd name="T22" fmla="*/ 4 w 362"/>
                <a:gd name="T23" fmla="*/ 3 h 264"/>
                <a:gd name="T24" fmla="*/ 3 w 362"/>
                <a:gd name="T25" fmla="*/ 4 h 264"/>
                <a:gd name="T26" fmla="*/ 2 w 362"/>
                <a:gd name="T27" fmla="*/ 4 h 264"/>
                <a:gd name="T28" fmla="*/ 1 w 362"/>
                <a:gd name="T29" fmla="*/ 6 h 264"/>
                <a:gd name="T30" fmla="*/ 0 w 362"/>
                <a:gd name="T31" fmla="*/ 6 h 2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264"/>
                <a:gd name="T50" fmla="*/ 362 w 362"/>
                <a:gd name="T51" fmla="*/ 264 h 2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264">
                  <a:moveTo>
                    <a:pt x="0" y="235"/>
                  </a:moveTo>
                  <a:lnTo>
                    <a:pt x="33" y="264"/>
                  </a:lnTo>
                  <a:lnTo>
                    <a:pt x="143" y="253"/>
                  </a:lnTo>
                  <a:lnTo>
                    <a:pt x="182" y="238"/>
                  </a:lnTo>
                  <a:lnTo>
                    <a:pt x="234" y="115"/>
                  </a:lnTo>
                  <a:lnTo>
                    <a:pt x="299" y="120"/>
                  </a:lnTo>
                  <a:lnTo>
                    <a:pt x="362" y="78"/>
                  </a:lnTo>
                  <a:lnTo>
                    <a:pt x="304" y="45"/>
                  </a:lnTo>
                  <a:lnTo>
                    <a:pt x="284" y="0"/>
                  </a:lnTo>
                  <a:lnTo>
                    <a:pt x="210" y="82"/>
                  </a:lnTo>
                  <a:lnTo>
                    <a:pt x="185" y="128"/>
                  </a:lnTo>
                  <a:lnTo>
                    <a:pt x="163" y="103"/>
                  </a:lnTo>
                  <a:lnTo>
                    <a:pt x="120" y="168"/>
                  </a:lnTo>
                  <a:lnTo>
                    <a:pt x="70" y="177"/>
                  </a:lnTo>
                  <a:lnTo>
                    <a:pt x="56" y="238"/>
                  </a:lnTo>
                  <a:lnTo>
                    <a:pt x="0" y="23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3" name="Freeform 374"/>
            <p:cNvSpPr/>
            <p:nvPr/>
          </p:nvSpPr>
          <p:spPr bwMode="auto">
            <a:xfrm>
              <a:off x="2859355" y="2792529"/>
              <a:ext cx="581230" cy="265727"/>
            </a:xfrm>
            <a:custGeom>
              <a:avLst/>
              <a:gdLst>
                <a:gd name="T0" fmla="*/ 0 w 1209"/>
                <a:gd name="T1" fmla="*/ 4 h 587"/>
                <a:gd name="T2" fmla="*/ 1 w 1209"/>
                <a:gd name="T3" fmla="*/ 6 h 587"/>
                <a:gd name="T4" fmla="*/ 2 w 1209"/>
                <a:gd name="T5" fmla="*/ 6 h 587"/>
                <a:gd name="T6" fmla="*/ 3 w 1209"/>
                <a:gd name="T7" fmla="*/ 9 h 587"/>
                <a:gd name="T8" fmla="*/ 7 w 1209"/>
                <a:gd name="T9" fmla="*/ 10 h 587"/>
                <a:gd name="T10" fmla="*/ 8 w 1209"/>
                <a:gd name="T11" fmla="*/ 12 h 587"/>
                <a:gd name="T12" fmla="*/ 11 w 1209"/>
                <a:gd name="T13" fmla="*/ 12 h 587"/>
                <a:gd name="T14" fmla="*/ 15 w 1209"/>
                <a:gd name="T15" fmla="*/ 14 h 587"/>
                <a:gd name="T16" fmla="*/ 20 w 1209"/>
                <a:gd name="T17" fmla="*/ 12 h 587"/>
                <a:gd name="T18" fmla="*/ 21 w 1209"/>
                <a:gd name="T19" fmla="*/ 11 h 587"/>
                <a:gd name="T20" fmla="*/ 21 w 1209"/>
                <a:gd name="T21" fmla="*/ 9 h 587"/>
                <a:gd name="T22" fmla="*/ 23 w 1209"/>
                <a:gd name="T23" fmla="*/ 10 h 587"/>
                <a:gd name="T24" fmla="*/ 26 w 1209"/>
                <a:gd name="T25" fmla="*/ 7 h 587"/>
                <a:gd name="T26" fmla="*/ 28 w 1209"/>
                <a:gd name="T27" fmla="*/ 7 h 587"/>
                <a:gd name="T28" fmla="*/ 27 w 1209"/>
                <a:gd name="T29" fmla="*/ 5 h 587"/>
                <a:gd name="T30" fmla="*/ 25 w 1209"/>
                <a:gd name="T31" fmla="*/ 6 h 587"/>
                <a:gd name="T32" fmla="*/ 25 w 1209"/>
                <a:gd name="T33" fmla="*/ 4 h 587"/>
                <a:gd name="T34" fmla="*/ 25 w 1209"/>
                <a:gd name="T35" fmla="*/ 3 h 587"/>
                <a:gd name="T36" fmla="*/ 24 w 1209"/>
                <a:gd name="T37" fmla="*/ 3 h 587"/>
                <a:gd name="T38" fmla="*/ 19 w 1209"/>
                <a:gd name="T39" fmla="*/ 4 h 587"/>
                <a:gd name="T40" fmla="*/ 16 w 1209"/>
                <a:gd name="T41" fmla="*/ 2 h 587"/>
                <a:gd name="T42" fmla="*/ 13 w 1209"/>
                <a:gd name="T43" fmla="*/ 2 h 587"/>
                <a:gd name="T44" fmla="*/ 13 w 1209"/>
                <a:gd name="T45" fmla="*/ 1 h 587"/>
                <a:gd name="T46" fmla="*/ 10 w 1209"/>
                <a:gd name="T47" fmla="*/ 0 h 587"/>
                <a:gd name="T48" fmla="*/ 9 w 1209"/>
                <a:gd name="T49" fmla="*/ 1 h 587"/>
                <a:gd name="T50" fmla="*/ 9 w 1209"/>
                <a:gd name="T51" fmla="*/ 3 h 587"/>
                <a:gd name="T52" fmla="*/ 4 w 1209"/>
                <a:gd name="T53" fmla="*/ 2 h 587"/>
                <a:gd name="T54" fmla="*/ 0 w 1209"/>
                <a:gd name="T55" fmla="*/ 4 h 5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9"/>
                <a:gd name="T85" fmla="*/ 0 h 587"/>
                <a:gd name="T86" fmla="*/ 1209 w 1209"/>
                <a:gd name="T87" fmla="*/ 587 h 5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9" h="587">
                  <a:moveTo>
                    <a:pt x="0" y="184"/>
                  </a:moveTo>
                  <a:lnTo>
                    <a:pt x="39" y="242"/>
                  </a:lnTo>
                  <a:lnTo>
                    <a:pt x="94" y="265"/>
                  </a:lnTo>
                  <a:lnTo>
                    <a:pt x="113" y="389"/>
                  </a:lnTo>
                  <a:lnTo>
                    <a:pt x="282" y="439"/>
                  </a:lnTo>
                  <a:lnTo>
                    <a:pt x="353" y="526"/>
                  </a:lnTo>
                  <a:lnTo>
                    <a:pt x="494" y="522"/>
                  </a:lnTo>
                  <a:lnTo>
                    <a:pt x="651" y="587"/>
                  </a:lnTo>
                  <a:lnTo>
                    <a:pt x="856" y="526"/>
                  </a:lnTo>
                  <a:lnTo>
                    <a:pt x="920" y="477"/>
                  </a:lnTo>
                  <a:lnTo>
                    <a:pt x="920" y="408"/>
                  </a:lnTo>
                  <a:lnTo>
                    <a:pt x="979" y="416"/>
                  </a:lnTo>
                  <a:lnTo>
                    <a:pt x="1110" y="318"/>
                  </a:lnTo>
                  <a:lnTo>
                    <a:pt x="1209" y="312"/>
                  </a:lnTo>
                  <a:lnTo>
                    <a:pt x="1162" y="238"/>
                  </a:lnTo>
                  <a:lnTo>
                    <a:pt x="1065" y="257"/>
                  </a:lnTo>
                  <a:lnTo>
                    <a:pt x="1064" y="174"/>
                  </a:lnTo>
                  <a:lnTo>
                    <a:pt x="1088" y="127"/>
                  </a:lnTo>
                  <a:lnTo>
                    <a:pt x="1018" y="115"/>
                  </a:lnTo>
                  <a:lnTo>
                    <a:pt x="838" y="167"/>
                  </a:lnTo>
                  <a:lnTo>
                    <a:pt x="677" y="90"/>
                  </a:lnTo>
                  <a:lnTo>
                    <a:pt x="576" y="101"/>
                  </a:lnTo>
                  <a:lnTo>
                    <a:pt x="539" y="39"/>
                  </a:lnTo>
                  <a:lnTo>
                    <a:pt x="439" y="0"/>
                  </a:lnTo>
                  <a:lnTo>
                    <a:pt x="386" y="42"/>
                  </a:lnTo>
                  <a:lnTo>
                    <a:pt x="383" y="126"/>
                  </a:lnTo>
                  <a:lnTo>
                    <a:pt x="153" y="89"/>
                  </a:lnTo>
                  <a:lnTo>
                    <a:pt x="0" y="18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4" name="Freeform 375"/>
            <p:cNvSpPr/>
            <p:nvPr/>
          </p:nvSpPr>
          <p:spPr bwMode="auto">
            <a:xfrm>
              <a:off x="2203998" y="3432183"/>
              <a:ext cx="141517" cy="173438"/>
            </a:xfrm>
            <a:custGeom>
              <a:avLst/>
              <a:gdLst>
                <a:gd name="T0" fmla="*/ 0 w 294"/>
                <a:gd name="T1" fmla="*/ 6 h 383"/>
                <a:gd name="T2" fmla="*/ 1 w 294"/>
                <a:gd name="T3" fmla="*/ 9 h 383"/>
                <a:gd name="T4" fmla="*/ 3 w 294"/>
                <a:gd name="T5" fmla="*/ 9 h 383"/>
                <a:gd name="T6" fmla="*/ 5 w 294"/>
                <a:gd name="T7" fmla="*/ 6 h 383"/>
                <a:gd name="T8" fmla="*/ 5 w 294"/>
                <a:gd name="T9" fmla="*/ 5 h 383"/>
                <a:gd name="T10" fmla="*/ 7 w 294"/>
                <a:gd name="T11" fmla="*/ 3 h 383"/>
                <a:gd name="T12" fmla="*/ 7 w 294"/>
                <a:gd name="T13" fmla="*/ 3 h 383"/>
                <a:gd name="T14" fmla="*/ 6 w 294"/>
                <a:gd name="T15" fmla="*/ 1 h 383"/>
                <a:gd name="T16" fmla="*/ 4 w 294"/>
                <a:gd name="T17" fmla="*/ 0 h 383"/>
                <a:gd name="T18" fmla="*/ 3 w 294"/>
                <a:gd name="T19" fmla="*/ 0 h 383"/>
                <a:gd name="T20" fmla="*/ 4 w 294"/>
                <a:gd name="T21" fmla="*/ 1 h 383"/>
                <a:gd name="T22" fmla="*/ 3 w 294"/>
                <a:gd name="T23" fmla="*/ 2 h 383"/>
                <a:gd name="T24" fmla="*/ 3 w 294"/>
                <a:gd name="T25" fmla="*/ 3 h 383"/>
                <a:gd name="T26" fmla="*/ 3 w 294"/>
                <a:gd name="T27" fmla="*/ 5 h 383"/>
                <a:gd name="T28" fmla="*/ 0 w 294"/>
                <a:gd name="T29" fmla="*/ 6 h 3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4"/>
                <a:gd name="T46" fmla="*/ 0 h 383"/>
                <a:gd name="T47" fmla="*/ 294 w 294"/>
                <a:gd name="T48" fmla="*/ 383 h 3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4" h="383">
                  <a:moveTo>
                    <a:pt x="0" y="270"/>
                  </a:moveTo>
                  <a:lnTo>
                    <a:pt x="40" y="383"/>
                  </a:lnTo>
                  <a:lnTo>
                    <a:pt x="109" y="364"/>
                  </a:lnTo>
                  <a:lnTo>
                    <a:pt x="218" y="269"/>
                  </a:lnTo>
                  <a:lnTo>
                    <a:pt x="217" y="223"/>
                  </a:lnTo>
                  <a:lnTo>
                    <a:pt x="289" y="139"/>
                  </a:lnTo>
                  <a:lnTo>
                    <a:pt x="294" y="114"/>
                  </a:lnTo>
                  <a:lnTo>
                    <a:pt x="255" y="64"/>
                  </a:lnTo>
                  <a:lnTo>
                    <a:pt x="164" y="0"/>
                  </a:lnTo>
                  <a:lnTo>
                    <a:pt x="141" y="1"/>
                  </a:lnTo>
                  <a:lnTo>
                    <a:pt x="153" y="36"/>
                  </a:lnTo>
                  <a:lnTo>
                    <a:pt x="122" y="101"/>
                  </a:lnTo>
                  <a:lnTo>
                    <a:pt x="141" y="134"/>
                  </a:lnTo>
                  <a:lnTo>
                    <a:pt x="111" y="226"/>
                  </a:lnTo>
                  <a:lnTo>
                    <a:pt x="0" y="27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5" name="Freeform 376"/>
            <p:cNvSpPr/>
            <p:nvPr/>
          </p:nvSpPr>
          <p:spPr bwMode="auto">
            <a:xfrm>
              <a:off x="2719523" y="3316027"/>
              <a:ext cx="144886" cy="82741"/>
            </a:xfrm>
            <a:custGeom>
              <a:avLst/>
              <a:gdLst>
                <a:gd name="T0" fmla="*/ 0 w 305"/>
                <a:gd name="T1" fmla="*/ 2 h 184"/>
                <a:gd name="T2" fmla="*/ 1 w 305"/>
                <a:gd name="T3" fmla="*/ 0 h 184"/>
                <a:gd name="T4" fmla="*/ 4 w 305"/>
                <a:gd name="T5" fmla="*/ 1 h 184"/>
                <a:gd name="T6" fmla="*/ 5 w 305"/>
                <a:gd name="T7" fmla="*/ 3 h 184"/>
                <a:gd name="T8" fmla="*/ 7 w 305"/>
                <a:gd name="T9" fmla="*/ 3 h 184"/>
                <a:gd name="T10" fmla="*/ 7 w 305"/>
                <a:gd name="T11" fmla="*/ 4 h 184"/>
                <a:gd name="T12" fmla="*/ 2 w 305"/>
                <a:gd name="T13" fmla="*/ 3 h 184"/>
                <a:gd name="T14" fmla="*/ 0 w 305"/>
                <a:gd name="T15" fmla="*/ 2 h 184"/>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184"/>
                <a:gd name="T26" fmla="*/ 305 w 305"/>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184">
                  <a:moveTo>
                    <a:pt x="0" y="72"/>
                  </a:moveTo>
                  <a:lnTo>
                    <a:pt x="39" y="0"/>
                  </a:lnTo>
                  <a:lnTo>
                    <a:pt x="158" y="46"/>
                  </a:lnTo>
                  <a:lnTo>
                    <a:pt x="223" y="117"/>
                  </a:lnTo>
                  <a:lnTo>
                    <a:pt x="305" y="117"/>
                  </a:lnTo>
                  <a:lnTo>
                    <a:pt x="302" y="184"/>
                  </a:lnTo>
                  <a:lnTo>
                    <a:pt x="102" y="141"/>
                  </a:lnTo>
                  <a:lnTo>
                    <a:pt x="0" y="7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6" name="Freeform 377"/>
            <p:cNvSpPr/>
            <p:nvPr/>
          </p:nvSpPr>
          <p:spPr bwMode="auto">
            <a:xfrm>
              <a:off x="1314464" y="2762297"/>
              <a:ext cx="65704" cy="68421"/>
            </a:xfrm>
            <a:custGeom>
              <a:avLst/>
              <a:gdLst>
                <a:gd name="T0" fmla="*/ 0 w 138"/>
                <a:gd name="T1" fmla="*/ 3 h 148"/>
                <a:gd name="T2" fmla="*/ 1 w 138"/>
                <a:gd name="T3" fmla="*/ 2 h 148"/>
                <a:gd name="T4" fmla="*/ 1 w 138"/>
                <a:gd name="T5" fmla="*/ 2 h 148"/>
                <a:gd name="T6" fmla="*/ 1 w 138"/>
                <a:gd name="T7" fmla="*/ 1 h 148"/>
                <a:gd name="T8" fmla="*/ 2 w 138"/>
                <a:gd name="T9" fmla="*/ 1 h 148"/>
                <a:gd name="T10" fmla="*/ 2 w 138"/>
                <a:gd name="T11" fmla="*/ 0 h 148"/>
                <a:gd name="T12" fmla="*/ 3 w 138"/>
                <a:gd name="T13" fmla="*/ 0 h 148"/>
                <a:gd name="T14" fmla="*/ 3 w 138"/>
                <a:gd name="T15" fmla="*/ 1 h 148"/>
                <a:gd name="T16" fmla="*/ 2 w 138"/>
                <a:gd name="T17" fmla="*/ 2 h 148"/>
                <a:gd name="T18" fmla="*/ 2 w 138"/>
                <a:gd name="T19" fmla="*/ 3 h 148"/>
                <a:gd name="T20" fmla="*/ 1 w 138"/>
                <a:gd name="T21" fmla="*/ 3 h 148"/>
                <a:gd name="T22" fmla="*/ 0 w 138"/>
                <a:gd name="T23" fmla="*/ 3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
                <a:gd name="T37" fmla="*/ 0 h 148"/>
                <a:gd name="T38" fmla="*/ 138 w 138"/>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 h="148">
                  <a:moveTo>
                    <a:pt x="0" y="111"/>
                  </a:moveTo>
                  <a:lnTo>
                    <a:pt x="54" y="92"/>
                  </a:lnTo>
                  <a:lnTo>
                    <a:pt x="29" y="76"/>
                  </a:lnTo>
                  <a:lnTo>
                    <a:pt x="53" y="23"/>
                  </a:lnTo>
                  <a:lnTo>
                    <a:pt x="75" y="57"/>
                  </a:lnTo>
                  <a:lnTo>
                    <a:pt x="76" y="0"/>
                  </a:lnTo>
                  <a:lnTo>
                    <a:pt x="138" y="0"/>
                  </a:lnTo>
                  <a:lnTo>
                    <a:pt x="134" y="57"/>
                  </a:lnTo>
                  <a:lnTo>
                    <a:pt x="93" y="79"/>
                  </a:lnTo>
                  <a:lnTo>
                    <a:pt x="95" y="148"/>
                  </a:lnTo>
                  <a:lnTo>
                    <a:pt x="57" y="106"/>
                  </a:lnTo>
                  <a:lnTo>
                    <a:pt x="0" y="11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7" name="Freeform 378"/>
            <p:cNvSpPr/>
            <p:nvPr/>
          </p:nvSpPr>
          <p:spPr bwMode="auto">
            <a:xfrm>
              <a:off x="4301478" y="4799005"/>
              <a:ext cx="143201" cy="144797"/>
            </a:xfrm>
            <a:custGeom>
              <a:avLst/>
              <a:gdLst>
                <a:gd name="T0" fmla="*/ 0 w 298"/>
                <a:gd name="T1" fmla="*/ 6 h 322"/>
                <a:gd name="T2" fmla="*/ 1 w 298"/>
                <a:gd name="T3" fmla="*/ 4 h 322"/>
                <a:gd name="T4" fmla="*/ 4 w 298"/>
                <a:gd name="T5" fmla="*/ 3 h 322"/>
                <a:gd name="T6" fmla="*/ 5 w 298"/>
                <a:gd name="T7" fmla="*/ 0 h 322"/>
                <a:gd name="T8" fmla="*/ 6 w 298"/>
                <a:gd name="T9" fmla="*/ 1 h 322"/>
                <a:gd name="T10" fmla="*/ 7 w 298"/>
                <a:gd name="T11" fmla="*/ 0 h 322"/>
                <a:gd name="T12" fmla="*/ 7 w 298"/>
                <a:gd name="T13" fmla="*/ 1 h 322"/>
                <a:gd name="T14" fmla="*/ 6 w 298"/>
                <a:gd name="T15" fmla="*/ 3 h 322"/>
                <a:gd name="T16" fmla="*/ 6 w 298"/>
                <a:gd name="T17" fmla="*/ 4 h 322"/>
                <a:gd name="T18" fmla="*/ 4 w 298"/>
                <a:gd name="T19" fmla="*/ 4 h 322"/>
                <a:gd name="T20" fmla="*/ 4 w 298"/>
                <a:gd name="T21" fmla="*/ 6 h 322"/>
                <a:gd name="T22" fmla="*/ 2 w 298"/>
                <a:gd name="T23" fmla="*/ 7 h 322"/>
                <a:gd name="T24" fmla="*/ 0 w 298"/>
                <a:gd name="T25" fmla="*/ 6 h 3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8"/>
                <a:gd name="T40" fmla="*/ 0 h 322"/>
                <a:gd name="T41" fmla="*/ 298 w 298"/>
                <a:gd name="T42" fmla="*/ 322 h 3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8" h="322">
                  <a:moveTo>
                    <a:pt x="0" y="281"/>
                  </a:moveTo>
                  <a:lnTo>
                    <a:pt x="63" y="182"/>
                  </a:lnTo>
                  <a:lnTo>
                    <a:pt x="172" y="109"/>
                  </a:lnTo>
                  <a:lnTo>
                    <a:pt x="223" y="0"/>
                  </a:lnTo>
                  <a:lnTo>
                    <a:pt x="256" y="32"/>
                  </a:lnTo>
                  <a:lnTo>
                    <a:pt x="293" y="17"/>
                  </a:lnTo>
                  <a:lnTo>
                    <a:pt x="298" y="55"/>
                  </a:lnTo>
                  <a:lnTo>
                    <a:pt x="242" y="134"/>
                  </a:lnTo>
                  <a:lnTo>
                    <a:pt x="252" y="167"/>
                  </a:lnTo>
                  <a:lnTo>
                    <a:pt x="190" y="180"/>
                  </a:lnTo>
                  <a:lnTo>
                    <a:pt x="161" y="289"/>
                  </a:lnTo>
                  <a:lnTo>
                    <a:pt x="96" y="322"/>
                  </a:lnTo>
                  <a:lnTo>
                    <a:pt x="0" y="281"/>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8" name="Freeform 379"/>
            <p:cNvSpPr/>
            <p:nvPr/>
          </p:nvSpPr>
          <p:spPr bwMode="auto">
            <a:xfrm>
              <a:off x="4414355" y="4655799"/>
              <a:ext cx="106138" cy="160709"/>
            </a:xfrm>
            <a:custGeom>
              <a:avLst/>
              <a:gdLst>
                <a:gd name="T0" fmla="*/ 0 w 221"/>
                <a:gd name="T1" fmla="*/ 0 h 353"/>
                <a:gd name="T2" fmla="*/ 1 w 221"/>
                <a:gd name="T3" fmla="*/ 1 h 353"/>
                <a:gd name="T4" fmla="*/ 2 w 221"/>
                <a:gd name="T5" fmla="*/ 3 h 353"/>
                <a:gd name="T6" fmla="*/ 3 w 221"/>
                <a:gd name="T7" fmla="*/ 3 h 353"/>
                <a:gd name="T8" fmla="*/ 3 w 221"/>
                <a:gd name="T9" fmla="*/ 3 h 353"/>
                <a:gd name="T10" fmla="*/ 3 w 221"/>
                <a:gd name="T11" fmla="*/ 4 h 353"/>
                <a:gd name="T12" fmla="*/ 5 w 221"/>
                <a:gd name="T13" fmla="*/ 4 h 353"/>
                <a:gd name="T14" fmla="*/ 5 w 221"/>
                <a:gd name="T15" fmla="*/ 5 h 353"/>
                <a:gd name="T16" fmla="*/ 4 w 221"/>
                <a:gd name="T17" fmla="*/ 6 h 353"/>
                <a:gd name="T18" fmla="*/ 3 w 221"/>
                <a:gd name="T19" fmla="*/ 8 h 353"/>
                <a:gd name="T20" fmla="*/ 2 w 221"/>
                <a:gd name="T21" fmla="*/ 8 h 353"/>
                <a:gd name="T22" fmla="*/ 2 w 221"/>
                <a:gd name="T23" fmla="*/ 7 h 353"/>
                <a:gd name="T24" fmla="*/ 1 w 221"/>
                <a:gd name="T25" fmla="*/ 6 h 353"/>
                <a:gd name="T26" fmla="*/ 2 w 221"/>
                <a:gd name="T27" fmla="*/ 4 h 353"/>
                <a:gd name="T28" fmla="*/ 2 w 221"/>
                <a:gd name="T29" fmla="*/ 3 h 353"/>
                <a:gd name="T30" fmla="*/ 0 w 221"/>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1"/>
                <a:gd name="T49" fmla="*/ 0 h 353"/>
                <a:gd name="T50" fmla="*/ 221 w 221"/>
                <a:gd name="T51" fmla="*/ 353 h 3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1" h="353">
                  <a:moveTo>
                    <a:pt x="0" y="0"/>
                  </a:moveTo>
                  <a:lnTo>
                    <a:pt x="63" y="39"/>
                  </a:lnTo>
                  <a:lnTo>
                    <a:pt x="75" y="117"/>
                  </a:lnTo>
                  <a:lnTo>
                    <a:pt x="104" y="139"/>
                  </a:lnTo>
                  <a:lnTo>
                    <a:pt x="119" y="106"/>
                  </a:lnTo>
                  <a:lnTo>
                    <a:pt x="132" y="161"/>
                  </a:lnTo>
                  <a:lnTo>
                    <a:pt x="221" y="161"/>
                  </a:lnTo>
                  <a:lnTo>
                    <a:pt x="204" y="238"/>
                  </a:lnTo>
                  <a:lnTo>
                    <a:pt x="159" y="250"/>
                  </a:lnTo>
                  <a:lnTo>
                    <a:pt x="120" y="351"/>
                  </a:lnTo>
                  <a:lnTo>
                    <a:pt x="78" y="353"/>
                  </a:lnTo>
                  <a:lnTo>
                    <a:pt x="96" y="316"/>
                  </a:lnTo>
                  <a:lnTo>
                    <a:pt x="41" y="244"/>
                  </a:lnTo>
                  <a:lnTo>
                    <a:pt x="86" y="179"/>
                  </a:lnTo>
                  <a:lnTo>
                    <a:pt x="78" y="127"/>
                  </a:lnTo>
                  <a:lnTo>
                    <a:pt x="0" y="0"/>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199" name="Freeform 380"/>
            <p:cNvSpPr/>
            <p:nvPr/>
          </p:nvSpPr>
          <p:spPr bwMode="auto">
            <a:xfrm>
              <a:off x="1343104" y="2206976"/>
              <a:ext cx="473407" cy="418480"/>
            </a:xfrm>
            <a:custGeom>
              <a:avLst/>
              <a:gdLst>
                <a:gd name="T0" fmla="*/ 0 w 989"/>
                <a:gd name="T1" fmla="*/ 17 h 922"/>
                <a:gd name="T2" fmla="*/ 2 w 989"/>
                <a:gd name="T3" fmla="*/ 17 h 922"/>
                <a:gd name="T4" fmla="*/ 1 w 989"/>
                <a:gd name="T5" fmla="*/ 18 h 922"/>
                <a:gd name="T6" fmla="*/ 2 w 989"/>
                <a:gd name="T7" fmla="*/ 18 h 922"/>
                <a:gd name="T8" fmla="*/ 1 w 989"/>
                <a:gd name="T9" fmla="*/ 19 h 922"/>
                <a:gd name="T10" fmla="*/ 3 w 989"/>
                <a:gd name="T11" fmla="*/ 21 h 922"/>
                <a:gd name="T12" fmla="*/ 5 w 989"/>
                <a:gd name="T13" fmla="*/ 19 h 922"/>
                <a:gd name="T14" fmla="*/ 7 w 989"/>
                <a:gd name="T15" fmla="*/ 19 h 922"/>
                <a:gd name="T16" fmla="*/ 7 w 989"/>
                <a:gd name="T17" fmla="*/ 17 h 922"/>
                <a:gd name="T18" fmla="*/ 6 w 989"/>
                <a:gd name="T19" fmla="*/ 13 h 922"/>
                <a:gd name="T20" fmla="*/ 8 w 989"/>
                <a:gd name="T21" fmla="*/ 11 h 922"/>
                <a:gd name="T22" fmla="*/ 10 w 989"/>
                <a:gd name="T23" fmla="*/ 7 h 922"/>
                <a:gd name="T24" fmla="*/ 11 w 989"/>
                <a:gd name="T25" fmla="*/ 5 h 922"/>
                <a:gd name="T26" fmla="*/ 13 w 989"/>
                <a:gd name="T27" fmla="*/ 5 h 922"/>
                <a:gd name="T28" fmla="*/ 14 w 989"/>
                <a:gd name="T29" fmla="*/ 4 h 922"/>
                <a:gd name="T30" fmla="*/ 15 w 989"/>
                <a:gd name="T31" fmla="*/ 4 h 922"/>
                <a:gd name="T32" fmla="*/ 18 w 989"/>
                <a:gd name="T33" fmla="*/ 4 h 922"/>
                <a:gd name="T34" fmla="*/ 20 w 989"/>
                <a:gd name="T35" fmla="*/ 2 h 922"/>
                <a:gd name="T36" fmla="*/ 21 w 989"/>
                <a:gd name="T37" fmla="*/ 4 h 922"/>
                <a:gd name="T38" fmla="*/ 22 w 989"/>
                <a:gd name="T39" fmla="*/ 3 h 922"/>
                <a:gd name="T40" fmla="*/ 21 w 989"/>
                <a:gd name="T41" fmla="*/ 2 h 922"/>
                <a:gd name="T42" fmla="*/ 21 w 989"/>
                <a:gd name="T43" fmla="*/ 0 h 922"/>
                <a:gd name="T44" fmla="*/ 20 w 989"/>
                <a:gd name="T45" fmla="*/ 0 h 922"/>
                <a:gd name="T46" fmla="*/ 19 w 989"/>
                <a:gd name="T47" fmla="*/ 1 h 922"/>
                <a:gd name="T48" fmla="*/ 19 w 989"/>
                <a:gd name="T49" fmla="*/ 0 h 922"/>
                <a:gd name="T50" fmla="*/ 18 w 989"/>
                <a:gd name="T51" fmla="*/ 0 h 922"/>
                <a:gd name="T52" fmla="*/ 16 w 989"/>
                <a:gd name="T53" fmla="*/ 2 h 922"/>
                <a:gd name="T54" fmla="*/ 15 w 989"/>
                <a:gd name="T55" fmla="*/ 3 h 922"/>
                <a:gd name="T56" fmla="*/ 13 w 989"/>
                <a:gd name="T57" fmla="*/ 3 h 922"/>
                <a:gd name="T58" fmla="*/ 13 w 989"/>
                <a:gd name="T59" fmla="*/ 3 h 922"/>
                <a:gd name="T60" fmla="*/ 13 w 989"/>
                <a:gd name="T61" fmla="*/ 3 h 922"/>
                <a:gd name="T62" fmla="*/ 11 w 989"/>
                <a:gd name="T63" fmla="*/ 4 h 922"/>
                <a:gd name="T64" fmla="*/ 11 w 989"/>
                <a:gd name="T65" fmla="*/ 5 h 922"/>
                <a:gd name="T66" fmla="*/ 9 w 989"/>
                <a:gd name="T67" fmla="*/ 6 h 922"/>
                <a:gd name="T68" fmla="*/ 7 w 989"/>
                <a:gd name="T69" fmla="*/ 8 h 922"/>
                <a:gd name="T70" fmla="*/ 4 w 989"/>
                <a:gd name="T71" fmla="*/ 13 h 922"/>
                <a:gd name="T72" fmla="*/ 5 w 989"/>
                <a:gd name="T73" fmla="*/ 13 h 922"/>
                <a:gd name="T74" fmla="*/ 2 w 989"/>
                <a:gd name="T75" fmla="*/ 14 h 922"/>
                <a:gd name="T76" fmla="*/ 1 w 989"/>
                <a:gd name="T77" fmla="*/ 15 h 922"/>
                <a:gd name="T78" fmla="*/ 0 w 989"/>
                <a:gd name="T79" fmla="*/ 15 h 922"/>
                <a:gd name="T80" fmla="*/ 0 w 989"/>
                <a:gd name="T81" fmla="*/ 16 h 9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9"/>
                <a:gd name="T124" fmla="*/ 0 h 922"/>
                <a:gd name="T125" fmla="*/ 989 w 989"/>
                <a:gd name="T126" fmla="*/ 922 h 9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9" h="922">
                  <a:moveTo>
                    <a:pt x="0" y="688"/>
                  </a:moveTo>
                  <a:lnTo>
                    <a:pt x="4" y="727"/>
                  </a:lnTo>
                  <a:lnTo>
                    <a:pt x="91" y="702"/>
                  </a:lnTo>
                  <a:lnTo>
                    <a:pt x="97" y="717"/>
                  </a:lnTo>
                  <a:lnTo>
                    <a:pt x="3" y="741"/>
                  </a:lnTo>
                  <a:lnTo>
                    <a:pt x="27" y="757"/>
                  </a:lnTo>
                  <a:lnTo>
                    <a:pt x="17" y="807"/>
                  </a:lnTo>
                  <a:lnTo>
                    <a:pt x="80" y="764"/>
                  </a:lnTo>
                  <a:lnTo>
                    <a:pt x="12" y="834"/>
                  </a:lnTo>
                  <a:lnTo>
                    <a:pt x="50" y="834"/>
                  </a:lnTo>
                  <a:lnTo>
                    <a:pt x="27" y="895"/>
                  </a:lnTo>
                  <a:lnTo>
                    <a:pt x="121" y="922"/>
                  </a:lnTo>
                  <a:lnTo>
                    <a:pt x="196" y="863"/>
                  </a:lnTo>
                  <a:lnTo>
                    <a:pt x="213" y="809"/>
                  </a:lnTo>
                  <a:lnTo>
                    <a:pt x="235" y="863"/>
                  </a:lnTo>
                  <a:lnTo>
                    <a:pt x="281" y="795"/>
                  </a:lnTo>
                  <a:lnTo>
                    <a:pt x="270" y="737"/>
                  </a:lnTo>
                  <a:lnTo>
                    <a:pt x="292" y="712"/>
                  </a:lnTo>
                  <a:lnTo>
                    <a:pt x="270" y="685"/>
                  </a:lnTo>
                  <a:lnTo>
                    <a:pt x="277" y="553"/>
                  </a:lnTo>
                  <a:lnTo>
                    <a:pt x="344" y="523"/>
                  </a:lnTo>
                  <a:lnTo>
                    <a:pt x="332" y="483"/>
                  </a:lnTo>
                  <a:lnTo>
                    <a:pt x="364" y="381"/>
                  </a:lnTo>
                  <a:lnTo>
                    <a:pt x="431" y="309"/>
                  </a:lnTo>
                  <a:lnTo>
                    <a:pt x="443" y="249"/>
                  </a:lnTo>
                  <a:lnTo>
                    <a:pt x="488" y="238"/>
                  </a:lnTo>
                  <a:lnTo>
                    <a:pt x="505" y="198"/>
                  </a:lnTo>
                  <a:lnTo>
                    <a:pt x="573" y="207"/>
                  </a:lnTo>
                  <a:lnTo>
                    <a:pt x="574" y="159"/>
                  </a:lnTo>
                  <a:lnTo>
                    <a:pt x="593" y="159"/>
                  </a:lnTo>
                  <a:lnTo>
                    <a:pt x="620" y="138"/>
                  </a:lnTo>
                  <a:lnTo>
                    <a:pt x="665" y="180"/>
                  </a:lnTo>
                  <a:lnTo>
                    <a:pt x="744" y="188"/>
                  </a:lnTo>
                  <a:lnTo>
                    <a:pt x="789" y="162"/>
                  </a:lnTo>
                  <a:lnTo>
                    <a:pt x="801" y="100"/>
                  </a:lnTo>
                  <a:lnTo>
                    <a:pt x="877" y="83"/>
                  </a:lnTo>
                  <a:lnTo>
                    <a:pt x="917" y="108"/>
                  </a:lnTo>
                  <a:lnTo>
                    <a:pt x="912" y="159"/>
                  </a:lnTo>
                  <a:lnTo>
                    <a:pt x="986" y="100"/>
                  </a:lnTo>
                  <a:lnTo>
                    <a:pt x="941" y="109"/>
                  </a:lnTo>
                  <a:lnTo>
                    <a:pt x="952" y="96"/>
                  </a:lnTo>
                  <a:lnTo>
                    <a:pt x="900" y="79"/>
                  </a:lnTo>
                  <a:lnTo>
                    <a:pt x="989" y="51"/>
                  </a:lnTo>
                  <a:lnTo>
                    <a:pt x="917" y="16"/>
                  </a:lnTo>
                  <a:lnTo>
                    <a:pt x="872" y="51"/>
                  </a:lnTo>
                  <a:lnTo>
                    <a:pt x="896" y="4"/>
                  </a:lnTo>
                  <a:lnTo>
                    <a:pt x="861" y="0"/>
                  </a:lnTo>
                  <a:lnTo>
                    <a:pt x="838" y="51"/>
                  </a:lnTo>
                  <a:lnTo>
                    <a:pt x="823" y="55"/>
                  </a:lnTo>
                  <a:lnTo>
                    <a:pt x="823" y="10"/>
                  </a:lnTo>
                  <a:lnTo>
                    <a:pt x="761" y="83"/>
                  </a:lnTo>
                  <a:lnTo>
                    <a:pt x="792" y="17"/>
                  </a:lnTo>
                  <a:lnTo>
                    <a:pt x="761" y="8"/>
                  </a:lnTo>
                  <a:lnTo>
                    <a:pt x="693" y="88"/>
                  </a:lnTo>
                  <a:lnTo>
                    <a:pt x="630" y="62"/>
                  </a:lnTo>
                  <a:lnTo>
                    <a:pt x="646" y="108"/>
                  </a:lnTo>
                  <a:lnTo>
                    <a:pt x="620" y="83"/>
                  </a:lnTo>
                  <a:lnTo>
                    <a:pt x="574" y="140"/>
                  </a:lnTo>
                  <a:lnTo>
                    <a:pt x="580" y="93"/>
                  </a:lnTo>
                  <a:lnTo>
                    <a:pt x="557" y="132"/>
                  </a:lnTo>
                  <a:lnTo>
                    <a:pt x="535" y="105"/>
                  </a:lnTo>
                  <a:lnTo>
                    <a:pt x="550" y="144"/>
                  </a:lnTo>
                  <a:lnTo>
                    <a:pt x="500" y="128"/>
                  </a:lnTo>
                  <a:lnTo>
                    <a:pt x="483" y="181"/>
                  </a:lnTo>
                  <a:lnTo>
                    <a:pt x="438" y="203"/>
                  </a:lnTo>
                  <a:lnTo>
                    <a:pt x="480" y="205"/>
                  </a:lnTo>
                  <a:lnTo>
                    <a:pt x="401" y="234"/>
                  </a:lnTo>
                  <a:lnTo>
                    <a:pt x="387" y="273"/>
                  </a:lnTo>
                  <a:lnTo>
                    <a:pt x="414" y="273"/>
                  </a:lnTo>
                  <a:lnTo>
                    <a:pt x="317" y="336"/>
                  </a:lnTo>
                  <a:lnTo>
                    <a:pt x="283" y="446"/>
                  </a:lnTo>
                  <a:lnTo>
                    <a:pt x="175" y="537"/>
                  </a:lnTo>
                  <a:lnTo>
                    <a:pt x="196" y="560"/>
                  </a:lnTo>
                  <a:lnTo>
                    <a:pt x="238" y="543"/>
                  </a:lnTo>
                  <a:lnTo>
                    <a:pt x="134" y="570"/>
                  </a:lnTo>
                  <a:lnTo>
                    <a:pt x="80" y="607"/>
                  </a:lnTo>
                  <a:lnTo>
                    <a:pt x="91" y="629"/>
                  </a:lnTo>
                  <a:lnTo>
                    <a:pt x="52" y="629"/>
                  </a:lnTo>
                  <a:lnTo>
                    <a:pt x="56" y="657"/>
                  </a:lnTo>
                  <a:lnTo>
                    <a:pt x="5" y="657"/>
                  </a:lnTo>
                  <a:lnTo>
                    <a:pt x="52" y="673"/>
                  </a:lnTo>
                  <a:lnTo>
                    <a:pt x="0" y="68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0" name="Freeform 381"/>
            <p:cNvSpPr/>
            <p:nvPr/>
          </p:nvSpPr>
          <p:spPr bwMode="auto">
            <a:xfrm>
              <a:off x="2367416" y="3163274"/>
              <a:ext cx="304935" cy="292777"/>
            </a:xfrm>
            <a:custGeom>
              <a:avLst/>
              <a:gdLst>
                <a:gd name="T0" fmla="*/ 0 w 636"/>
                <a:gd name="T1" fmla="*/ 8 h 645"/>
                <a:gd name="T2" fmla="*/ 1 w 636"/>
                <a:gd name="T3" fmla="*/ 9 h 645"/>
                <a:gd name="T4" fmla="*/ 5 w 636"/>
                <a:gd name="T5" fmla="*/ 8 h 645"/>
                <a:gd name="T6" fmla="*/ 5 w 636"/>
                <a:gd name="T7" fmla="*/ 7 h 645"/>
                <a:gd name="T8" fmla="*/ 7 w 636"/>
                <a:gd name="T9" fmla="*/ 6 h 645"/>
                <a:gd name="T10" fmla="*/ 7 w 636"/>
                <a:gd name="T11" fmla="*/ 5 h 645"/>
                <a:gd name="T12" fmla="*/ 8 w 636"/>
                <a:gd name="T13" fmla="*/ 4 h 645"/>
                <a:gd name="T14" fmla="*/ 8 w 636"/>
                <a:gd name="T15" fmla="*/ 4 h 645"/>
                <a:gd name="T16" fmla="*/ 9 w 636"/>
                <a:gd name="T17" fmla="*/ 3 h 645"/>
                <a:gd name="T18" fmla="*/ 9 w 636"/>
                <a:gd name="T19" fmla="*/ 2 h 645"/>
                <a:gd name="T20" fmla="*/ 9 w 636"/>
                <a:gd name="T21" fmla="*/ 1 h 645"/>
                <a:gd name="T22" fmla="*/ 12 w 636"/>
                <a:gd name="T23" fmla="*/ 0 h 645"/>
                <a:gd name="T24" fmla="*/ 15 w 636"/>
                <a:gd name="T25" fmla="*/ 2 h 645"/>
                <a:gd name="T26" fmla="*/ 14 w 636"/>
                <a:gd name="T27" fmla="*/ 3 h 645"/>
                <a:gd name="T28" fmla="*/ 11 w 636"/>
                <a:gd name="T29" fmla="*/ 3 h 645"/>
                <a:gd name="T30" fmla="*/ 11 w 636"/>
                <a:gd name="T31" fmla="*/ 4 h 645"/>
                <a:gd name="T32" fmla="*/ 13 w 636"/>
                <a:gd name="T33" fmla="*/ 5 h 645"/>
                <a:gd name="T34" fmla="*/ 12 w 636"/>
                <a:gd name="T35" fmla="*/ 6 h 645"/>
                <a:gd name="T36" fmla="*/ 12 w 636"/>
                <a:gd name="T37" fmla="*/ 7 h 645"/>
                <a:gd name="T38" fmla="*/ 9 w 636"/>
                <a:gd name="T39" fmla="*/ 11 h 645"/>
                <a:gd name="T40" fmla="*/ 9 w 636"/>
                <a:gd name="T41" fmla="*/ 10 h 645"/>
                <a:gd name="T42" fmla="*/ 7 w 636"/>
                <a:gd name="T43" fmla="*/ 11 h 645"/>
                <a:gd name="T44" fmla="*/ 9 w 636"/>
                <a:gd name="T45" fmla="*/ 14 h 645"/>
                <a:gd name="T46" fmla="*/ 7 w 636"/>
                <a:gd name="T47" fmla="*/ 14 h 645"/>
                <a:gd name="T48" fmla="*/ 6 w 636"/>
                <a:gd name="T49" fmla="*/ 15 h 645"/>
                <a:gd name="T50" fmla="*/ 5 w 636"/>
                <a:gd name="T51" fmla="*/ 13 h 645"/>
                <a:gd name="T52" fmla="*/ 1 w 636"/>
                <a:gd name="T53" fmla="*/ 13 h 645"/>
                <a:gd name="T54" fmla="*/ 2 w 636"/>
                <a:gd name="T55" fmla="*/ 11 h 645"/>
                <a:gd name="T56" fmla="*/ 0 w 636"/>
                <a:gd name="T57" fmla="*/ 8 h 6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6"/>
                <a:gd name="T88" fmla="*/ 0 h 645"/>
                <a:gd name="T89" fmla="*/ 636 w 636"/>
                <a:gd name="T90" fmla="*/ 645 h 6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6" h="645">
                  <a:moveTo>
                    <a:pt x="0" y="354"/>
                  </a:moveTo>
                  <a:lnTo>
                    <a:pt x="59" y="377"/>
                  </a:lnTo>
                  <a:lnTo>
                    <a:pt x="198" y="354"/>
                  </a:lnTo>
                  <a:lnTo>
                    <a:pt x="225" y="289"/>
                  </a:lnTo>
                  <a:lnTo>
                    <a:pt x="319" y="253"/>
                  </a:lnTo>
                  <a:lnTo>
                    <a:pt x="326" y="197"/>
                  </a:lnTo>
                  <a:lnTo>
                    <a:pt x="361" y="182"/>
                  </a:lnTo>
                  <a:lnTo>
                    <a:pt x="347" y="154"/>
                  </a:lnTo>
                  <a:lnTo>
                    <a:pt x="379" y="150"/>
                  </a:lnTo>
                  <a:lnTo>
                    <a:pt x="404" y="96"/>
                  </a:lnTo>
                  <a:lnTo>
                    <a:pt x="394" y="40"/>
                  </a:lnTo>
                  <a:lnTo>
                    <a:pt x="524" y="0"/>
                  </a:lnTo>
                  <a:lnTo>
                    <a:pt x="636" y="84"/>
                  </a:lnTo>
                  <a:lnTo>
                    <a:pt x="607" y="119"/>
                  </a:lnTo>
                  <a:lnTo>
                    <a:pt x="497" y="119"/>
                  </a:lnTo>
                  <a:lnTo>
                    <a:pt x="499" y="191"/>
                  </a:lnTo>
                  <a:lnTo>
                    <a:pt x="548" y="237"/>
                  </a:lnTo>
                  <a:lnTo>
                    <a:pt x="521" y="261"/>
                  </a:lnTo>
                  <a:lnTo>
                    <a:pt x="528" y="300"/>
                  </a:lnTo>
                  <a:lnTo>
                    <a:pt x="412" y="449"/>
                  </a:lnTo>
                  <a:lnTo>
                    <a:pt x="364" y="444"/>
                  </a:lnTo>
                  <a:lnTo>
                    <a:pt x="326" y="481"/>
                  </a:lnTo>
                  <a:lnTo>
                    <a:pt x="387" y="617"/>
                  </a:lnTo>
                  <a:lnTo>
                    <a:pt x="302" y="617"/>
                  </a:lnTo>
                  <a:lnTo>
                    <a:pt x="271" y="645"/>
                  </a:lnTo>
                  <a:lnTo>
                    <a:pt x="207" y="564"/>
                  </a:lnTo>
                  <a:lnTo>
                    <a:pt x="27" y="580"/>
                  </a:lnTo>
                  <a:lnTo>
                    <a:pt x="86" y="487"/>
                  </a:lnTo>
                  <a:lnTo>
                    <a:pt x="0" y="35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1" name="Freeform 382"/>
            <p:cNvSpPr/>
            <p:nvPr/>
          </p:nvSpPr>
          <p:spPr bwMode="auto">
            <a:xfrm>
              <a:off x="3838179" y="3992278"/>
              <a:ext cx="183635" cy="154344"/>
            </a:xfrm>
            <a:custGeom>
              <a:avLst/>
              <a:gdLst>
                <a:gd name="T0" fmla="*/ 0 w 380"/>
                <a:gd name="T1" fmla="*/ 0 h 340"/>
                <a:gd name="T2" fmla="*/ 0 w 380"/>
                <a:gd name="T3" fmla="*/ 7 h 340"/>
                <a:gd name="T4" fmla="*/ 2 w 380"/>
                <a:gd name="T5" fmla="*/ 7 h 340"/>
                <a:gd name="T6" fmla="*/ 3 w 380"/>
                <a:gd name="T7" fmla="*/ 5 h 340"/>
                <a:gd name="T8" fmla="*/ 5 w 380"/>
                <a:gd name="T9" fmla="*/ 6 h 340"/>
                <a:gd name="T10" fmla="*/ 6 w 380"/>
                <a:gd name="T11" fmla="*/ 8 h 340"/>
                <a:gd name="T12" fmla="*/ 9 w 380"/>
                <a:gd name="T13" fmla="*/ 8 h 340"/>
                <a:gd name="T14" fmla="*/ 6 w 380"/>
                <a:gd name="T15" fmla="*/ 5 h 340"/>
                <a:gd name="T16" fmla="*/ 6 w 380"/>
                <a:gd name="T17" fmla="*/ 3 h 340"/>
                <a:gd name="T18" fmla="*/ 4 w 380"/>
                <a:gd name="T19" fmla="*/ 3 h 340"/>
                <a:gd name="T20" fmla="*/ 3 w 380"/>
                <a:gd name="T21" fmla="*/ 1 h 340"/>
                <a:gd name="T22" fmla="*/ 0 w 380"/>
                <a:gd name="T23" fmla="*/ 0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0"/>
                <a:gd name="T37" fmla="*/ 0 h 340"/>
                <a:gd name="T38" fmla="*/ 380 w 380"/>
                <a:gd name="T39" fmla="*/ 340 h 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0" h="340">
                  <a:moveTo>
                    <a:pt x="0" y="0"/>
                  </a:moveTo>
                  <a:lnTo>
                    <a:pt x="6" y="285"/>
                  </a:lnTo>
                  <a:lnTo>
                    <a:pt x="68" y="293"/>
                  </a:lnTo>
                  <a:lnTo>
                    <a:pt x="129" y="215"/>
                  </a:lnTo>
                  <a:lnTo>
                    <a:pt x="195" y="250"/>
                  </a:lnTo>
                  <a:lnTo>
                    <a:pt x="259" y="327"/>
                  </a:lnTo>
                  <a:lnTo>
                    <a:pt x="380" y="340"/>
                  </a:lnTo>
                  <a:lnTo>
                    <a:pt x="243" y="213"/>
                  </a:lnTo>
                  <a:lnTo>
                    <a:pt x="251" y="151"/>
                  </a:lnTo>
                  <a:lnTo>
                    <a:pt x="188" y="128"/>
                  </a:lnTo>
                  <a:lnTo>
                    <a:pt x="126" y="50"/>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2" name="Freeform 383"/>
            <p:cNvSpPr/>
            <p:nvPr/>
          </p:nvSpPr>
          <p:spPr bwMode="auto">
            <a:xfrm>
              <a:off x="3971272" y="4024101"/>
              <a:ext cx="75813" cy="39779"/>
            </a:xfrm>
            <a:custGeom>
              <a:avLst/>
              <a:gdLst>
                <a:gd name="T0" fmla="*/ 0 w 159"/>
                <a:gd name="T1" fmla="*/ 1 h 90"/>
                <a:gd name="T2" fmla="*/ 2 w 159"/>
                <a:gd name="T3" fmla="*/ 2 h 90"/>
                <a:gd name="T4" fmla="*/ 4 w 159"/>
                <a:gd name="T5" fmla="*/ 1 h 90"/>
                <a:gd name="T6" fmla="*/ 3 w 159"/>
                <a:gd name="T7" fmla="*/ 0 h 90"/>
                <a:gd name="T8" fmla="*/ 3 w 159"/>
                <a:gd name="T9" fmla="*/ 1 h 90"/>
                <a:gd name="T10" fmla="*/ 0 w 159"/>
                <a:gd name="T11" fmla="*/ 1 h 90"/>
                <a:gd name="T12" fmla="*/ 0 60000 65536"/>
                <a:gd name="T13" fmla="*/ 0 60000 65536"/>
                <a:gd name="T14" fmla="*/ 0 60000 65536"/>
                <a:gd name="T15" fmla="*/ 0 60000 65536"/>
                <a:gd name="T16" fmla="*/ 0 60000 65536"/>
                <a:gd name="T17" fmla="*/ 0 60000 65536"/>
                <a:gd name="T18" fmla="*/ 0 w 159"/>
                <a:gd name="T19" fmla="*/ 0 h 90"/>
                <a:gd name="T20" fmla="*/ 159 w 159"/>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59" h="90">
                  <a:moveTo>
                    <a:pt x="0" y="57"/>
                  </a:moveTo>
                  <a:lnTo>
                    <a:pt x="93" y="90"/>
                  </a:lnTo>
                  <a:lnTo>
                    <a:pt x="159" y="27"/>
                  </a:lnTo>
                  <a:lnTo>
                    <a:pt x="132" y="0"/>
                  </a:lnTo>
                  <a:lnTo>
                    <a:pt x="114" y="35"/>
                  </a:lnTo>
                  <a:lnTo>
                    <a:pt x="0" y="5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3" name="Freeform 384"/>
            <p:cNvSpPr/>
            <p:nvPr/>
          </p:nvSpPr>
          <p:spPr bwMode="auto">
            <a:xfrm>
              <a:off x="4016760" y="3993869"/>
              <a:ext cx="38749" cy="39779"/>
            </a:xfrm>
            <a:custGeom>
              <a:avLst/>
              <a:gdLst>
                <a:gd name="T0" fmla="*/ 0 w 80"/>
                <a:gd name="T1" fmla="*/ 0 h 86"/>
                <a:gd name="T2" fmla="*/ 1 w 80"/>
                <a:gd name="T3" fmla="*/ 1 h 86"/>
                <a:gd name="T4" fmla="*/ 2 w 80"/>
                <a:gd name="T5" fmla="*/ 2 h 86"/>
                <a:gd name="T6" fmla="*/ 2 w 80"/>
                <a:gd name="T7" fmla="*/ 1 h 86"/>
                <a:gd name="T8" fmla="*/ 0 w 80"/>
                <a:gd name="T9" fmla="*/ 0 h 86"/>
                <a:gd name="T10" fmla="*/ 0 60000 65536"/>
                <a:gd name="T11" fmla="*/ 0 60000 65536"/>
                <a:gd name="T12" fmla="*/ 0 60000 65536"/>
                <a:gd name="T13" fmla="*/ 0 60000 65536"/>
                <a:gd name="T14" fmla="*/ 0 60000 65536"/>
                <a:gd name="T15" fmla="*/ 0 w 80"/>
                <a:gd name="T16" fmla="*/ 0 h 86"/>
                <a:gd name="T17" fmla="*/ 80 w 80"/>
                <a:gd name="T18" fmla="*/ 86 h 86"/>
              </a:gdLst>
              <a:ahLst/>
              <a:cxnLst>
                <a:cxn ang="T10">
                  <a:pos x="T0" y="T1"/>
                </a:cxn>
                <a:cxn ang="T11">
                  <a:pos x="T2" y="T3"/>
                </a:cxn>
                <a:cxn ang="T12">
                  <a:pos x="T4" y="T5"/>
                </a:cxn>
                <a:cxn ang="T13">
                  <a:pos x="T6" y="T7"/>
                </a:cxn>
                <a:cxn ang="T14">
                  <a:pos x="T8" y="T9"/>
                </a:cxn>
              </a:cxnLst>
              <a:rect l="T15" t="T16" r="T17" b="T18"/>
              <a:pathLst>
                <a:path w="80" h="86">
                  <a:moveTo>
                    <a:pt x="0" y="0"/>
                  </a:moveTo>
                  <a:lnTo>
                    <a:pt x="63" y="39"/>
                  </a:lnTo>
                  <a:lnTo>
                    <a:pt x="80" y="86"/>
                  </a:lnTo>
                  <a:lnTo>
                    <a:pt x="79" y="51"/>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4" name="Freeform 385"/>
            <p:cNvSpPr/>
            <p:nvPr/>
          </p:nvSpPr>
          <p:spPr bwMode="auto">
            <a:xfrm>
              <a:off x="3398466" y="3712230"/>
              <a:ext cx="43803" cy="57282"/>
            </a:xfrm>
            <a:custGeom>
              <a:avLst/>
              <a:gdLst>
                <a:gd name="T0" fmla="*/ 0 w 89"/>
                <a:gd name="T1" fmla="*/ 3 h 127"/>
                <a:gd name="T2" fmla="*/ 2 w 89"/>
                <a:gd name="T3" fmla="*/ 1 h 127"/>
                <a:gd name="T4" fmla="*/ 2 w 89"/>
                <a:gd name="T5" fmla="*/ 0 h 127"/>
                <a:gd name="T6" fmla="*/ 0 w 89"/>
                <a:gd name="T7" fmla="*/ 3 h 127"/>
                <a:gd name="T8" fmla="*/ 0 60000 65536"/>
                <a:gd name="T9" fmla="*/ 0 60000 65536"/>
                <a:gd name="T10" fmla="*/ 0 60000 65536"/>
                <a:gd name="T11" fmla="*/ 0 60000 65536"/>
                <a:gd name="T12" fmla="*/ 0 w 89"/>
                <a:gd name="T13" fmla="*/ 0 h 127"/>
                <a:gd name="T14" fmla="*/ 89 w 89"/>
                <a:gd name="T15" fmla="*/ 127 h 127"/>
              </a:gdLst>
              <a:ahLst/>
              <a:cxnLst>
                <a:cxn ang="T8">
                  <a:pos x="T0" y="T1"/>
                </a:cxn>
                <a:cxn ang="T9">
                  <a:pos x="T2" y="T3"/>
                </a:cxn>
                <a:cxn ang="T10">
                  <a:pos x="T4" y="T5"/>
                </a:cxn>
                <a:cxn ang="T11">
                  <a:pos x="T6" y="T7"/>
                </a:cxn>
              </a:cxnLst>
              <a:rect l="T12" t="T13" r="T14" b="T15"/>
              <a:pathLst>
                <a:path w="89" h="127">
                  <a:moveTo>
                    <a:pt x="0" y="127"/>
                  </a:moveTo>
                  <a:lnTo>
                    <a:pt x="64" y="67"/>
                  </a:lnTo>
                  <a:lnTo>
                    <a:pt x="89" y="0"/>
                  </a:lnTo>
                  <a:lnTo>
                    <a:pt x="0" y="12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5" name="Freeform 386"/>
            <p:cNvSpPr/>
            <p:nvPr/>
          </p:nvSpPr>
          <p:spPr bwMode="auto">
            <a:xfrm>
              <a:off x="3449008" y="3564251"/>
              <a:ext cx="75813" cy="122521"/>
            </a:xfrm>
            <a:custGeom>
              <a:avLst/>
              <a:gdLst>
                <a:gd name="T0" fmla="*/ 0 w 156"/>
                <a:gd name="T1" fmla="*/ 3 h 269"/>
                <a:gd name="T2" fmla="*/ 1 w 156"/>
                <a:gd name="T3" fmla="*/ 0 h 269"/>
                <a:gd name="T4" fmla="*/ 2 w 156"/>
                <a:gd name="T5" fmla="*/ 0 h 269"/>
                <a:gd name="T6" fmla="*/ 2 w 156"/>
                <a:gd name="T7" fmla="*/ 2 h 269"/>
                <a:gd name="T8" fmla="*/ 1 w 156"/>
                <a:gd name="T9" fmla="*/ 3 h 269"/>
                <a:gd name="T10" fmla="*/ 1 w 156"/>
                <a:gd name="T11" fmla="*/ 4 h 269"/>
                <a:gd name="T12" fmla="*/ 3 w 156"/>
                <a:gd name="T13" fmla="*/ 5 h 269"/>
                <a:gd name="T14" fmla="*/ 4 w 156"/>
                <a:gd name="T15" fmla="*/ 6 h 269"/>
                <a:gd name="T16" fmla="*/ 3 w 156"/>
                <a:gd name="T17" fmla="*/ 5 h 269"/>
                <a:gd name="T18" fmla="*/ 3 w 156"/>
                <a:gd name="T19" fmla="*/ 6 h 269"/>
                <a:gd name="T20" fmla="*/ 1 w 156"/>
                <a:gd name="T21" fmla="*/ 5 h 269"/>
                <a:gd name="T22" fmla="*/ 0 w 156"/>
                <a:gd name="T23" fmla="*/ 3 h 2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269"/>
                <a:gd name="T38" fmla="*/ 156 w 156"/>
                <a:gd name="T39" fmla="*/ 269 h 2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269">
                  <a:moveTo>
                    <a:pt x="0" y="106"/>
                  </a:moveTo>
                  <a:lnTo>
                    <a:pt x="28" y="0"/>
                  </a:lnTo>
                  <a:lnTo>
                    <a:pt x="85" y="4"/>
                  </a:lnTo>
                  <a:lnTo>
                    <a:pt x="97" y="72"/>
                  </a:lnTo>
                  <a:lnTo>
                    <a:pt x="55" y="145"/>
                  </a:lnTo>
                  <a:lnTo>
                    <a:pt x="65" y="188"/>
                  </a:lnTo>
                  <a:lnTo>
                    <a:pt x="148" y="212"/>
                  </a:lnTo>
                  <a:lnTo>
                    <a:pt x="156" y="269"/>
                  </a:lnTo>
                  <a:lnTo>
                    <a:pt x="103" y="212"/>
                  </a:lnTo>
                  <a:lnTo>
                    <a:pt x="103" y="240"/>
                  </a:lnTo>
                  <a:lnTo>
                    <a:pt x="28" y="212"/>
                  </a:lnTo>
                  <a:lnTo>
                    <a:pt x="0" y="10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6" name="Freeform 387"/>
            <p:cNvSpPr/>
            <p:nvPr/>
          </p:nvSpPr>
          <p:spPr bwMode="auto">
            <a:xfrm>
              <a:off x="3455747" y="3667677"/>
              <a:ext cx="20217" cy="25459"/>
            </a:xfrm>
            <a:custGeom>
              <a:avLst/>
              <a:gdLst>
                <a:gd name="T0" fmla="*/ 0 w 43"/>
                <a:gd name="T1" fmla="*/ 0 h 57"/>
                <a:gd name="T2" fmla="*/ 1 w 43"/>
                <a:gd name="T3" fmla="*/ 0 h 57"/>
                <a:gd name="T4" fmla="*/ 1 w 43"/>
                <a:gd name="T5" fmla="*/ 0 h 57"/>
                <a:gd name="T6" fmla="*/ 1 w 43"/>
                <a:gd name="T7" fmla="*/ 1 h 57"/>
                <a:gd name="T8" fmla="*/ 0 w 43"/>
                <a:gd name="T9" fmla="*/ 0 h 57"/>
                <a:gd name="T10" fmla="*/ 0 60000 65536"/>
                <a:gd name="T11" fmla="*/ 0 60000 65536"/>
                <a:gd name="T12" fmla="*/ 0 60000 65536"/>
                <a:gd name="T13" fmla="*/ 0 60000 65536"/>
                <a:gd name="T14" fmla="*/ 0 60000 65536"/>
                <a:gd name="T15" fmla="*/ 0 w 43"/>
                <a:gd name="T16" fmla="*/ 0 h 57"/>
                <a:gd name="T17" fmla="*/ 43 w 43"/>
                <a:gd name="T18" fmla="*/ 57 h 57"/>
              </a:gdLst>
              <a:ahLst/>
              <a:cxnLst>
                <a:cxn ang="T10">
                  <a:pos x="T0" y="T1"/>
                </a:cxn>
                <a:cxn ang="T11">
                  <a:pos x="T2" y="T3"/>
                </a:cxn>
                <a:cxn ang="T12">
                  <a:pos x="T4" y="T5"/>
                </a:cxn>
                <a:cxn ang="T13">
                  <a:pos x="T6" y="T7"/>
                </a:cxn>
                <a:cxn ang="T14">
                  <a:pos x="T8" y="T9"/>
                </a:cxn>
              </a:cxnLst>
              <a:rect l="T15" t="T16" r="T17" b="T18"/>
              <a:pathLst>
                <a:path w="43" h="57">
                  <a:moveTo>
                    <a:pt x="0" y="0"/>
                  </a:moveTo>
                  <a:lnTo>
                    <a:pt x="24" y="0"/>
                  </a:lnTo>
                  <a:lnTo>
                    <a:pt x="43" y="13"/>
                  </a:lnTo>
                  <a:lnTo>
                    <a:pt x="35" y="57"/>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7" name="Freeform 388"/>
            <p:cNvSpPr/>
            <p:nvPr/>
          </p:nvSpPr>
          <p:spPr bwMode="auto">
            <a:xfrm>
              <a:off x="3484387" y="3699501"/>
              <a:ext cx="20217" cy="31824"/>
            </a:xfrm>
            <a:custGeom>
              <a:avLst/>
              <a:gdLst>
                <a:gd name="T0" fmla="*/ 0 w 40"/>
                <a:gd name="T1" fmla="*/ 0 h 70"/>
                <a:gd name="T2" fmla="*/ 0 w 40"/>
                <a:gd name="T3" fmla="*/ 2 h 70"/>
                <a:gd name="T4" fmla="*/ 1 w 40"/>
                <a:gd name="T5" fmla="*/ 1 h 70"/>
                <a:gd name="T6" fmla="*/ 0 w 40"/>
                <a:gd name="T7" fmla="*/ 0 h 70"/>
                <a:gd name="T8" fmla="*/ 0 60000 65536"/>
                <a:gd name="T9" fmla="*/ 0 60000 65536"/>
                <a:gd name="T10" fmla="*/ 0 60000 65536"/>
                <a:gd name="T11" fmla="*/ 0 60000 65536"/>
                <a:gd name="T12" fmla="*/ 0 w 40"/>
                <a:gd name="T13" fmla="*/ 0 h 70"/>
                <a:gd name="T14" fmla="*/ 40 w 40"/>
                <a:gd name="T15" fmla="*/ 70 h 70"/>
              </a:gdLst>
              <a:ahLst/>
              <a:cxnLst>
                <a:cxn ang="T8">
                  <a:pos x="T0" y="T1"/>
                </a:cxn>
                <a:cxn ang="T9">
                  <a:pos x="T2" y="T3"/>
                </a:cxn>
                <a:cxn ang="T10">
                  <a:pos x="T4" y="T5"/>
                </a:cxn>
                <a:cxn ang="T11">
                  <a:pos x="T6" y="T7"/>
                </a:cxn>
              </a:cxnLst>
              <a:rect l="T12" t="T13" r="T14" b="T15"/>
              <a:pathLst>
                <a:path w="40" h="70">
                  <a:moveTo>
                    <a:pt x="0" y="0"/>
                  </a:moveTo>
                  <a:lnTo>
                    <a:pt x="5" y="70"/>
                  </a:lnTo>
                  <a:lnTo>
                    <a:pt x="40" y="42"/>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8" name="Freeform 389"/>
            <p:cNvSpPr/>
            <p:nvPr/>
          </p:nvSpPr>
          <p:spPr bwMode="auto">
            <a:xfrm>
              <a:off x="3487757" y="3742463"/>
              <a:ext cx="79182" cy="84332"/>
            </a:xfrm>
            <a:custGeom>
              <a:avLst/>
              <a:gdLst>
                <a:gd name="T0" fmla="*/ 0 w 167"/>
                <a:gd name="T1" fmla="*/ 3 h 186"/>
                <a:gd name="T2" fmla="*/ 1 w 167"/>
                <a:gd name="T3" fmla="*/ 1 h 186"/>
                <a:gd name="T4" fmla="*/ 2 w 167"/>
                <a:gd name="T5" fmla="*/ 2 h 186"/>
                <a:gd name="T6" fmla="*/ 3 w 167"/>
                <a:gd name="T7" fmla="*/ 0 h 186"/>
                <a:gd name="T8" fmla="*/ 4 w 167"/>
                <a:gd name="T9" fmla="*/ 1 h 186"/>
                <a:gd name="T10" fmla="*/ 4 w 167"/>
                <a:gd name="T11" fmla="*/ 4 h 186"/>
                <a:gd name="T12" fmla="*/ 3 w 167"/>
                <a:gd name="T13" fmla="*/ 3 h 186"/>
                <a:gd name="T14" fmla="*/ 3 w 167"/>
                <a:gd name="T15" fmla="*/ 4 h 186"/>
                <a:gd name="T16" fmla="*/ 2 w 167"/>
                <a:gd name="T17" fmla="*/ 4 h 186"/>
                <a:gd name="T18" fmla="*/ 1 w 167"/>
                <a:gd name="T19" fmla="*/ 2 h 186"/>
                <a:gd name="T20" fmla="*/ 0 w 167"/>
                <a:gd name="T21" fmla="*/ 3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86"/>
                <a:gd name="T35" fmla="*/ 167 w 167"/>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86">
                  <a:moveTo>
                    <a:pt x="0" y="127"/>
                  </a:moveTo>
                  <a:lnTo>
                    <a:pt x="34" y="62"/>
                  </a:lnTo>
                  <a:lnTo>
                    <a:pt x="78" y="71"/>
                  </a:lnTo>
                  <a:lnTo>
                    <a:pt x="138" y="0"/>
                  </a:lnTo>
                  <a:lnTo>
                    <a:pt x="167" y="43"/>
                  </a:lnTo>
                  <a:lnTo>
                    <a:pt x="162" y="153"/>
                  </a:lnTo>
                  <a:lnTo>
                    <a:pt x="148" y="107"/>
                  </a:lnTo>
                  <a:lnTo>
                    <a:pt x="131" y="186"/>
                  </a:lnTo>
                  <a:lnTo>
                    <a:pt x="90" y="165"/>
                  </a:lnTo>
                  <a:lnTo>
                    <a:pt x="63" y="82"/>
                  </a:lnTo>
                  <a:lnTo>
                    <a:pt x="0" y="12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09" name="Freeform 390"/>
            <p:cNvSpPr/>
            <p:nvPr/>
          </p:nvSpPr>
          <p:spPr bwMode="auto">
            <a:xfrm>
              <a:off x="3496180" y="3723368"/>
              <a:ext cx="18532" cy="33415"/>
            </a:xfrm>
            <a:custGeom>
              <a:avLst/>
              <a:gdLst>
                <a:gd name="T0" fmla="*/ 0 w 37"/>
                <a:gd name="T1" fmla="*/ 1 h 74"/>
                <a:gd name="T2" fmla="*/ 0 w 37"/>
                <a:gd name="T3" fmla="*/ 1 h 74"/>
                <a:gd name="T4" fmla="*/ 1 w 37"/>
                <a:gd name="T5" fmla="*/ 0 h 74"/>
                <a:gd name="T6" fmla="*/ 1 w 37"/>
                <a:gd name="T7" fmla="*/ 2 h 74"/>
                <a:gd name="T8" fmla="*/ 0 w 37"/>
                <a:gd name="T9" fmla="*/ 1 h 74"/>
                <a:gd name="T10" fmla="*/ 0 60000 65536"/>
                <a:gd name="T11" fmla="*/ 0 60000 65536"/>
                <a:gd name="T12" fmla="*/ 0 60000 65536"/>
                <a:gd name="T13" fmla="*/ 0 60000 65536"/>
                <a:gd name="T14" fmla="*/ 0 60000 65536"/>
                <a:gd name="T15" fmla="*/ 0 w 37"/>
                <a:gd name="T16" fmla="*/ 0 h 74"/>
                <a:gd name="T17" fmla="*/ 37 w 37"/>
                <a:gd name="T18" fmla="*/ 74 h 74"/>
              </a:gdLst>
              <a:ahLst/>
              <a:cxnLst>
                <a:cxn ang="T10">
                  <a:pos x="T0" y="T1"/>
                </a:cxn>
                <a:cxn ang="T11">
                  <a:pos x="T2" y="T3"/>
                </a:cxn>
                <a:cxn ang="T12">
                  <a:pos x="T4" y="T5"/>
                </a:cxn>
                <a:cxn ang="T13">
                  <a:pos x="T6" y="T7"/>
                </a:cxn>
                <a:cxn ang="T14">
                  <a:pos x="T8" y="T9"/>
                </a:cxn>
              </a:cxnLst>
              <a:rect l="T15" t="T16" r="T17" b="T18"/>
              <a:pathLst>
                <a:path w="37" h="74">
                  <a:moveTo>
                    <a:pt x="0" y="46"/>
                  </a:moveTo>
                  <a:lnTo>
                    <a:pt x="8" y="34"/>
                  </a:lnTo>
                  <a:lnTo>
                    <a:pt x="37" y="0"/>
                  </a:lnTo>
                  <a:lnTo>
                    <a:pt x="25" y="74"/>
                  </a:lnTo>
                  <a:lnTo>
                    <a:pt x="0" y="4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0" name="Freeform 391"/>
            <p:cNvSpPr/>
            <p:nvPr/>
          </p:nvSpPr>
          <p:spPr bwMode="auto">
            <a:xfrm>
              <a:off x="1506522" y="2720926"/>
              <a:ext cx="185320" cy="151162"/>
            </a:xfrm>
            <a:custGeom>
              <a:avLst/>
              <a:gdLst>
                <a:gd name="T0" fmla="*/ 0 w 383"/>
                <a:gd name="T1" fmla="*/ 1 h 337"/>
                <a:gd name="T2" fmla="*/ 1 w 383"/>
                <a:gd name="T3" fmla="*/ 5 h 337"/>
                <a:gd name="T4" fmla="*/ 5 w 383"/>
                <a:gd name="T5" fmla="*/ 7 h 337"/>
                <a:gd name="T6" fmla="*/ 7 w 383"/>
                <a:gd name="T7" fmla="*/ 8 h 337"/>
                <a:gd name="T8" fmla="*/ 9 w 383"/>
                <a:gd name="T9" fmla="*/ 6 h 337"/>
                <a:gd name="T10" fmla="*/ 8 w 383"/>
                <a:gd name="T11" fmla="*/ 3 h 337"/>
                <a:gd name="T12" fmla="*/ 9 w 383"/>
                <a:gd name="T13" fmla="*/ 3 h 337"/>
                <a:gd name="T14" fmla="*/ 9 w 383"/>
                <a:gd name="T15" fmla="*/ 1 h 337"/>
                <a:gd name="T16" fmla="*/ 5 w 383"/>
                <a:gd name="T17" fmla="*/ 0 h 337"/>
                <a:gd name="T18" fmla="*/ 3 w 383"/>
                <a:gd name="T19" fmla="*/ 0 h 337"/>
                <a:gd name="T20" fmla="*/ 0 w 383"/>
                <a:gd name="T21" fmla="*/ 1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3"/>
                <a:gd name="T34" fmla="*/ 0 h 337"/>
                <a:gd name="T35" fmla="*/ 383 w 383"/>
                <a:gd name="T36" fmla="*/ 337 h 3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3" h="337">
                  <a:moveTo>
                    <a:pt x="0" y="61"/>
                  </a:moveTo>
                  <a:lnTo>
                    <a:pt x="26" y="237"/>
                  </a:lnTo>
                  <a:lnTo>
                    <a:pt x="222" y="326"/>
                  </a:lnTo>
                  <a:lnTo>
                    <a:pt x="319" y="337"/>
                  </a:lnTo>
                  <a:lnTo>
                    <a:pt x="383" y="248"/>
                  </a:lnTo>
                  <a:lnTo>
                    <a:pt x="349" y="149"/>
                  </a:lnTo>
                  <a:lnTo>
                    <a:pt x="375" y="124"/>
                  </a:lnTo>
                  <a:lnTo>
                    <a:pt x="358" y="45"/>
                  </a:lnTo>
                  <a:lnTo>
                    <a:pt x="213" y="19"/>
                  </a:lnTo>
                  <a:lnTo>
                    <a:pt x="118" y="0"/>
                  </a:lnTo>
                  <a:lnTo>
                    <a:pt x="0" y="6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1" name="Freeform 392"/>
            <p:cNvSpPr/>
            <p:nvPr/>
          </p:nvSpPr>
          <p:spPr bwMode="auto">
            <a:xfrm>
              <a:off x="1081972" y="3053482"/>
              <a:ext cx="55596" cy="109791"/>
            </a:xfrm>
            <a:custGeom>
              <a:avLst/>
              <a:gdLst>
                <a:gd name="T0" fmla="*/ 0 w 118"/>
                <a:gd name="T1" fmla="*/ 4 h 245"/>
                <a:gd name="T2" fmla="*/ 0 w 118"/>
                <a:gd name="T3" fmla="*/ 0 h 245"/>
                <a:gd name="T4" fmla="*/ 3 w 118"/>
                <a:gd name="T5" fmla="*/ 0 h 245"/>
                <a:gd name="T6" fmla="*/ 2 w 118"/>
                <a:gd name="T7" fmla="*/ 3 h 245"/>
                <a:gd name="T8" fmla="*/ 2 w 118"/>
                <a:gd name="T9" fmla="*/ 5 h 245"/>
                <a:gd name="T10" fmla="*/ 0 w 118"/>
                <a:gd name="T11" fmla="*/ 5 h 245"/>
                <a:gd name="T12" fmla="*/ 1 w 118"/>
                <a:gd name="T13" fmla="*/ 4 h 245"/>
                <a:gd name="T14" fmla="*/ 0 w 118"/>
                <a:gd name="T15" fmla="*/ 4 h 245"/>
                <a:gd name="T16" fmla="*/ 0 60000 65536"/>
                <a:gd name="T17" fmla="*/ 0 60000 65536"/>
                <a:gd name="T18" fmla="*/ 0 60000 65536"/>
                <a:gd name="T19" fmla="*/ 0 60000 65536"/>
                <a:gd name="T20" fmla="*/ 0 60000 65536"/>
                <a:gd name="T21" fmla="*/ 0 60000 65536"/>
                <a:gd name="T22" fmla="*/ 0 60000 65536"/>
                <a:gd name="T23" fmla="*/ 0 60000 65536"/>
                <a:gd name="T24" fmla="*/ 0 w 118"/>
                <a:gd name="T25" fmla="*/ 0 h 245"/>
                <a:gd name="T26" fmla="*/ 118 w 118"/>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 h="245">
                  <a:moveTo>
                    <a:pt x="0" y="161"/>
                  </a:moveTo>
                  <a:lnTo>
                    <a:pt x="19" y="0"/>
                  </a:lnTo>
                  <a:lnTo>
                    <a:pt x="118" y="9"/>
                  </a:lnTo>
                  <a:lnTo>
                    <a:pt x="76" y="112"/>
                  </a:lnTo>
                  <a:lnTo>
                    <a:pt x="76" y="238"/>
                  </a:lnTo>
                  <a:lnTo>
                    <a:pt x="17" y="245"/>
                  </a:lnTo>
                  <a:lnTo>
                    <a:pt x="25" y="169"/>
                  </a:lnTo>
                  <a:lnTo>
                    <a:pt x="0" y="16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2" name="Freeform 393"/>
            <p:cNvSpPr/>
            <p:nvPr/>
          </p:nvSpPr>
          <p:spPr bwMode="auto">
            <a:xfrm>
              <a:off x="1619399" y="2892773"/>
              <a:ext cx="175211" cy="111382"/>
            </a:xfrm>
            <a:custGeom>
              <a:avLst/>
              <a:gdLst>
                <a:gd name="T0" fmla="*/ 0 w 366"/>
                <a:gd name="T1" fmla="*/ 3 h 247"/>
                <a:gd name="T2" fmla="*/ 2 w 366"/>
                <a:gd name="T3" fmla="*/ 5 h 247"/>
                <a:gd name="T4" fmla="*/ 7 w 366"/>
                <a:gd name="T5" fmla="*/ 6 h 247"/>
                <a:gd name="T6" fmla="*/ 9 w 366"/>
                <a:gd name="T7" fmla="*/ 4 h 247"/>
                <a:gd name="T8" fmla="*/ 7 w 366"/>
                <a:gd name="T9" fmla="*/ 4 h 247"/>
                <a:gd name="T10" fmla="*/ 7 w 366"/>
                <a:gd name="T11" fmla="*/ 2 h 247"/>
                <a:gd name="T12" fmla="*/ 6 w 366"/>
                <a:gd name="T13" fmla="*/ 0 h 247"/>
                <a:gd name="T14" fmla="*/ 2 w 366"/>
                <a:gd name="T15" fmla="*/ 0 h 247"/>
                <a:gd name="T16" fmla="*/ 0 w 366"/>
                <a:gd name="T17" fmla="*/ 3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6"/>
                <a:gd name="T28" fmla="*/ 0 h 247"/>
                <a:gd name="T29" fmla="*/ 366 w 366"/>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6" h="247">
                  <a:moveTo>
                    <a:pt x="0" y="123"/>
                  </a:moveTo>
                  <a:lnTo>
                    <a:pt x="100" y="223"/>
                  </a:lnTo>
                  <a:lnTo>
                    <a:pt x="324" y="247"/>
                  </a:lnTo>
                  <a:lnTo>
                    <a:pt x="366" y="162"/>
                  </a:lnTo>
                  <a:lnTo>
                    <a:pt x="308" y="158"/>
                  </a:lnTo>
                  <a:lnTo>
                    <a:pt x="301" y="81"/>
                  </a:lnTo>
                  <a:lnTo>
                    <a:pt x="251" y="0"/>
                  </a:lnTo>
                  <a:lnTo>
                    <a:pt x="100" y="18"/>
                  </a:lnTo>
                  <a:lnTo>
                    <a:pt x="0" y="12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3" name="Freeform 394"/>
            <p:cNvSpPr/>
            <p:nvPr/>
          </p:nvSpPr>
          <p:spPr bwMode="auto">
            <a:xfrm>
              <a:off x="1883900" y="3274656"/>
              <a:ext cx="387486" cy="351650"/>
            </a:xfrm>
            <a:custGeom>
              <a:avLst/>
              <a:gdLst>
                <a:gd name="T0" fmla="*/ 0 w 805"/>
                <a:gd name="T1" fmla="*/ 5 h 776"/>
                <a:gd name="T2" fmla="*/ 0 w 805"/>
                <a:gd name="T3" fmla="*/ 3 h 776"/>
                <a:gd name="T4" fmla="*/ 1 w 805"/>
                <a:gd name="T5" fmla="*/ 3 h 776"/>
                <a:gd name="T6" fmla="*/ 3 w 805"/>
                <a:gd name="T7" fmla="*/ 3 h 776"/>
                <a:gd name="T8" fmla="*/ 3 w 805"/>
                <a:gd name="T9" fmla="*/ 2 h 776"/>
                <a:gd name="T10" fmla="*/ 2 w 805"/>
                <a:gd name="T11" fmla="*/ 1 h 776"/>
                <a:gd name="T12" fmla="*/ 4 w 805"/>
                <a:gd name="T13" fmla="*/ 0 h 776"/>
                <a:gd name="T14" fmla="*/ 8 w 805"/>
                <a:gd name="T15" fmla="*/ 2 h 776"/>
                <a:gd name="T16" fmla="*/ 8 w 805"/>
                <a:gd name="T17" fmla="*/ 3 h 776"/>
                <a:gd name="T18" fmla="*/ 9 w 805"/>
                <a:gd name="T19" fmla="*/ 3 h 776"/>
                <a:gd name="T20" fmla="*/ 10 w 805"/>
                <a:gd name="T21" fmla="*/ 4 h 776"/>
                <a:gd name="T22" fmla="*/ 11 w 805"/>
                <a:gd name="T23" fmla="*/ 3 h 776"/>
                <a:gd name="T24" fmla="*/ 12 w 805"/>
                <a:gd name="T25" fmla="*/ 4 h 776"/>
                <a:gd name="T26" fmla="*/ 14 w 805"/>
                <a:gd name="T27" fmla="*/ 8 h 776"/>
                <a:gd name="T28" fmla="*/ 15 w 805"/>
                <a:gd name="T29" fmla="*/ 9 h 776"/>
                <a:gd name="T30" fmla="*/ 15 w 805"/>
                <a:gd name="T31" fmla="*/ 10 h 776"/>
                <a:gd name="T32" fmla="*/ 18 w 805"/>
                <a:gd name="T33" fmla="*/ 10 h 776"/>
                <a:gd name="T34" fmla="*/ 19 w 805"/>
                <a:gd name="T35" fmla="*/ 11 h 776"/>
                <a:gd name="T36" fmla="*/ 18 w 805"/>
                <a:gd name="T37" fmla="*/ 13 h 776"/>
                <a:gd name="T38" fmla="*/ 15 w 805"/>
                <a:gd name="T39" fmla="*/ 14 h 776"/>
                <a:gd name="T40" fmla="*/ 13 w 805"/>
                <a:gd name="T41" fmla="*/ 15 h 776"/>
                <a:gd name="T42" fmla="*/ 10 w 805"/>
                <a:gd name="T43" fmla="*/ 18 h 776"/>
                <a:gd name="T44" fmla="*/ 10 w 805"/>
                <a:gd name="T45" fmla="*/ 17 h 776"/>
                <a:gd name="T46" fmla="*/ 9 w 805"/>
                <a:gd name="T47" fmla="*/ 16 h 776"/>
                <a:gd name="T48" fmla="*/ 7 w 805"/>
                <a:gd name="T49" fmla="*/ 17 h 776"/>
                <a:gd name="T50" fmla="*/ 5 w 805"/>
                <a:gd name="T51" fmla="*/ 14 h 776"/>
                <a:gd name="T52" fmla="*/ 4 w 805"/>
                <a:gd name="T53" fmla="*/ 13 h 776"/>
                <a:gd name="T54" fmla="*/ 3 w 805"/>
                <a:gd name="T55" fmla="*/ 9 h 776"/>
                <a:gd name="T56" fmla="*/ 0 w 805"/>
                <a:gd name="T57" fmla="*/ 5 h 7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5"/>
                <a:gd name="T88" fmla="*/ 0 h 776"/>
                <a:gd name="T89" fmla="*/ 805 w 805"/>
                <a:gd name="T90" fmla="*/ 776 h 7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5" h="776">
                  <a:moveTo>
                    <a:pt x="0" y="202"/>
                  </a:moveTo>
                  <a:lnTo>
                    <a:pt x="12" y="135"/>
                  </a:lnTo>
                  <a:lnTo>
                    <a:pt x="54" y="149"/>
                  </a:lnTo>
                  <a:lnTo>
                    <a:pt x="107" y="107"/>
                  </a:lnTo>
                  <a:lnTo>
                    <a:pt x="130" y="78"/>
                  </a:lnTo>
                  <a:lnTo>
                    <a:pt x="85" y="32"/>
                  </a:lnTo>
                  <a:lnTo>
                    <a:pt x="171" y="0"/>
                  </a:lnTo>
                  <a:lnTo>
                    <a:pt x="344" y="89"/>
                  </a:lnTo>
                  <a:lnTo>
                    <a:pt x="345" y="120"/>
                  </a:lnTo>
                  <a:lnTo>
                    <a:pt x="388" y="143"/>
                  </a:lnTo>
                  <a:lnTo>
                    <a:pt x="420" y="165"/>
                  </a:lnTo>
                  <a:lnTo>
                    <a:pt x="454" y="149"/>
                  </a:lnTo>
                  <a:lnTo>
                    <a:pt x="524" y="174"/>
                  </a:lnTo>
                  <a:lnTo>
                    <a:pt x="617" y="352"/>
                  </a:lnTo>
                  <a:lnTo>
                    <a:pt x="627" y="365"/>
                  </a:lnTo>
                  <a:lnTo>
                    <a:pt x="664" y="436"/>
                  </a:lnTo>
                  <a:lnTo>
                    <a:pt x="786" y="450"/>
                  </a:lnTo>
                  <a:lnTo>
                    <a:pt x="805" y="483"/>
                  </a:lnTo>
                  <a:lnTo>
                    <a:pt x="775" y="575"/>
                  </a:lnTo>
                  <a:lnTo>
                    <a:pt x="664" y="619"/>
                  </a:lnTo>
                  <a:lnTo>
                    <a:pt x="542" y="652"/>
                  </a:lnTo>
                  <a:lnTo>
                    <a:pt x="443" y="776"/>
                  </a:lnTo>
                  <a:lnTo>
                    <a:pt x="443" y="729"/>
                  </a:lnTo>
                  <a:lnTo>
                    <a:pt x="373" y="697"/>
                  </a:lnTo>
                  <a:lnTo>
                    <a:pt x="306" y="739"/>
                  </a:lnTo>
                  <a:lnTo>
                    <a:pt x="234" y="599"/>
                  </a:lnTo>
                  <a:lnTo>
                    <a:pt x="180" y="544"/>
                  </a:lnTo>
                  <a:lnTo>
                    <a:pt x="146" y="398"/>
                  </a:lnTo>
                  <a:lnTo>
                    <a:pt x="0" y="20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4" name="Freeform 395"/>
            <p:cNvSpPr/>
            <p:nvPr/>
          </p:nvSpPr>
          <p:spPr bwMode="auto">
            <a:xfrm>
              <a:off x="1609290" y="1946023"/>
              <a:ext cx="3130216" cy="1102686"/>
            </a:xfrm>
            <a:custGeom>
              <a:avLst/>
              <a:gdLst>
                <a:gd name="T0" fmla="*/ 3 w 6518"/>
                <a:gd name="T1" fmla="*/ 35 h 2431"/>
                <a:gd name="T2" fmla="*/ 8 w 6518"/>
                <a:gd name="T3" fmla="*/ 31 h 2431"/>
                <a:gd name="T4" fmla="*/ 8 w 6518"/>
                <a:gd name="T5" fmla="*/ 18 h 2431"/>
                <a:gd name="T6" fmla="*/ 14 w 6518"/>
                <a:gd name="T7" fmla="*/ 17 h 2431"/>
                <a:gd name="T8" fmla="*/ 16 w 6518"/>
                <a:gd name="T9" fmla="*/ 26 h 2431"/>
                <a:gd name="T10" fmla="*/ 18 w 6518"/>
                <a:gd name="T11" fmla="*/ 23 h 2431"/>
                <a:gd name="T12" fmla="*/ 23 w 6518"/>
                <a:gd name="T13" fmla="*/ 20 h 2431"/>
                <a:gd name="T14" fmla="*/ 35 w 6518"/>
                <a:gd name="T15" fmla="*/ 17 h 2431"/>
                <a:gd name="T16" fmla="*/ 44 w 6518"/>
                <a:gd name="T17" fmla="*/ 17 h 2431"/>
                <a:gd name="T18" fmla="*/ 44 w 6518"/>
                <a:gd name="T19" fmla="*/ 10 h 2431"/>
                <a:gd name="T20" fmla="*/ 47 w 6518"/>
                <a:gd name="T21" fmla="*/ 19 h 2431"/>
                <a:gd name="T22" fmla="*/ 49 w 6518"/>
                <a:gd name="T23" fmla="*/ 17 h 2431"/>
                <a:gd name="T24" fmla="*/ 51 w 6518"/>
                <a:gd name="T25" fmla="*/ 17 h 2431"/>
                <a:gd name="T26" fmla="*/ 49 w 6518"/>
                <a:gd name="T27" fmla="*/ 13 h 2431"/>
                <a:gd name="T28" fmla="*/ 56 w 6518"/>
                <a:gd name="T29" fmla="*/ 12 h 2431"/>
                <a:gd name="T30" fmla="*/ 59 w 6518"/>
                <a:gd name="T31" fmla="*/ 8 h 2431"/>
                <a:gd name="T32" fmla="*/ 67 w 6518"/>
                <a:gd name="T33" fmla="*/ 3 h 2431"/>
                <a:gd name="T34" fmla="*/ 72 w 6518"/>
                <a:gd name="T35" fmla="*/ 1 h 2431"/>
                <a:gd name="T36" fmla="*/ 83 w 6518"/>
                <a:gd name="T37" fmla="*/ 4 h 2431"/>
                <a:gd name="T38" fmla="*/ 77 w 6518"/>
                <a:gd name="T39" fmla="*/ 9 h 2431"/>
                <a:gd name="T40" fmla="*/ 84 w 6518"/>
                <a:gd name="T41" fmla="*/ 9 h 2431"/>
                <a:gd name="T42" fmla="*/ 92 w 6518"/>
                <a:gd name="T43" fmla="*/ 8 h 2431"/>
                <a:gd name="T44" fmla="*/ 102 w 6518"/>
                <a:gd name="T45" fmla="*/ 12 h 2431"/>
                <a:gd name="T46" fmla="*/ 114 w 6518"/>
                <a:gd name="T47" fmla="*/ 12 h 2431"/>
                <a:gd name="T48" fmla="*/ 126 w 6518"/>
                <a:gd name="T49" fmla="*/ 16 h 2431"/>
                <a:gd name="T50" fmla="*/ 133 w 6518"/>
                <a:gd name="T51" fmla="*/ 15 h 2431"/>
                <a:gd name="T52" fmla="*/ 148 w 6518"/>
                <a:gd name="T53" fmla="*/ 21 h 2431"/>
                <a:gd name="T54" fmla="*/ 147 w 6518"/>
                <a:gd name="T55" fmla="*/ 25 h 2431"/>
                <a:gd name="T56" fmla="*/ 143 w 6518"/>
                <a:gd name="T57" fmla="*/ 22 h 2431"/>
                <a:gd name="T58" fmla="*/ 141 w 6518"/>
                <a:gd name="T59" fmla="*/ 28 h 2431"/>
                <a:gd name="T60" fmla="*/ 129 w 6518"/>
                <a:gd name="T61" fmla="*/ 31 h 2431"/>
                <a:gd name="T62" fmla="*/ 126 w 6518"/>
                <a:gd name="T63" fmla="*/ 37 h 2431"/>
                <a:gd name="T64" fmla="*/ 121 w 6518"/>
                <a:gd name="T65" fmla="*/ 45 h 2431"/>
                <a:gd name="T66" fmla="*/ 128 w 6518"/>
                <a:gd name="T67" fmla="*/ 29 h 2431"/>
                <a:gd name="T68" fmla="*/ 119 w 6518"/>
                <a:gd name="T69" fmla="*/ 32 h 2431"/>
                <a:gd name="T70" fmla="*/ 109 w 6518"/>
                <a:gd name="T71" fmla="*/ 33 h 2431"/>
                <a:gd name="T72" fmla="*/ 105 w 6518"/>
                <a:gd name="T73" fmla="*/ 41 h 2431"/>
                <a:gd name="T74" fmla="*/ 107 w 6518"/>
                <a:gd name="T75" fmla="*/ 45 h 2431"/>
                <a:gd name="T76" fmla="*/ 99 w 6518"/>
                <a:gd name="T77" fmla="*/ 55 h 2431"/>
                <a:gd name="T78" fmla="*/ 94 w 6518"/>
                <a:gd name="T79" fmla="*/ 42 h 2431"/>
                <a:gd name="T80" fmla="*/ 84 w 6518"/>
                <a:gd name="T81" fmla="*/ 46 h 2431"/>
                <a:gd name="T82" fmla="*/ 69 w 6518"/>
                <a:gd name="T83" fmla="*/ 46 h 2431"/>
                <a:gd name="T84" fmla="*/ 53 w 6518"/>
                <a:gd name="T85" fmla="*/ 46 h 2431"/>
                <a:gd name="T86" fmla="*/ 46 w 6518"/>
                <a:gd name="T87" fmla="*/ 42 h 2431"/>
                <a:gd name="T88" fmla="*/ 38 w 6518"/>
                <a:gd name="T89" fmla="*/ 39 h 2431"/>
                <a:gd name="T90" fmla="*/ 32 w 6518"/>
                <a:gd name="T91" fmla="*/ 40 h 2431"/>
                <a:gd name="T92" fmla="*/ 33 w 6518"/>
                <a:gd name="T93" fmla="*/ 45 h 2431"/>
                <a:gd name="T94" fmla="*/ 29 w 6518"/>
                <a:gd name="T95" fmla="*/ 44 h 2431"/>
                <a:gd name="T96" fmla="*/ 24 w 6518"/>
                <a:gd name="T97" fmla="*/ 46 h 2431"/>
                <a:gd name="T98" fmla="*/ 23 w 6518"/>
                <a:gd name="T99" fmla="*/ 48 h 2431"/>
                <a:gd name="T100" fmla="*/ 25 w 6518"/>
                <a:gd name="T101" fmla="*/ 51 h 2431"/>
                <a:gd name="T102" fmla="*/ 23 w 6518"/>
                <a:gd name="T103" fmla="*/ 55 h 2431"/>
                <a:gd name="T104" fmla="*/ 17 w 6518"/>
                <a:gd name="T105" fmla="*/ 54 h 2431"/>
                <a:gd name="T106" fmla="*/ 17 w 6518"/>
                <a:gd name="T107" fmla="*/ 47 h 2431"/>
                <a:gd name="T108" fmla="*/ 12 w 6518"/>
                <a:gd name="T109" fmla="*/ 43 h 2431"/>
                <a:gd name="T110" fmla="*/ 10 w 6518"/>
                <a:gd name="T111" fmla="*/ 42 h 2431"/>
                <a:gd name="T112" fmla="*/ 6 w 6518"/>
                <a:gd name="T113" fmla="*/ 38 h 2431"/>
                <a:gd name="T114" fmla="*/ 4 w 6518"/>
                <a:gd name="T115" fmla="*/ 41 h 24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18"/>
                <a:gd name="T175" fmla="*/ 0 h 2431"/>
                <a:gd name="T176" fmla="*/ 6518 w 6518"/>
                <a:gd name="T177" fmla="*/ 2431 h 24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18" h="2431">
                  <a:moveTo>
                    <a:pt x="0" y="1726"/>
                  </a:moveTo>
                  <a:lnTo>
                    <a:pt x="55" y="1671"/>
                  </a:lnTo>
                  <a:lnTo>
                    <a:pt x="36" y="1694"/>
                  </a:lnTo>
                  <a:lnTo>
                    <a:pt x="61" y="1701"/>
                  </a:lnTo>
                  <a:lnTo>
                    <a:pt x="55" y="1587"/>
                  </a:lnTo>
                  <a:lnTo>
                    <a:pt x="77" y="1534"/>
                  </a:lnTo>
                  <a:lnTo>
                    <a:pt x="108" y="1526"/>
                  </a:lnTo>
                  <a:lnTo>
                    <a:pt x="171" y="1575"/>
                  </a:lnTo>
                  <a:lnTo>
                    <a:pt x="182" y="1482"/>
                  </a:lnTo>
                  <a:lnTo>
                    <a:pt x="158" y="1483"/>
                  </a:lnTo>
                  <a:lnTo>
                    <a:pt x="147" y="1429"/>
                  </a:lnTo>
                  <a:lnTo>
                    <a:pt x="405" y="1377"/>
                  </a:lnTo>
                  <a:lnTo>
                    <a:pt x="339" y="1358"/>
                  </a:lnTo>
                  <a:lnTo>
                    <a:pt x="343" y="1330"/>
                  </a:lnTo>
                  <a:lnTo>
                    <a:pt x="305" y="1340"/>
                  </a:lnTo>
                  <a:lnTo>
                    <a:pt x="452" y="1197"/>
                  </a:lnTo>
                  <a:lnTo>
                    <a:pt x="389" y="1047"/>
                  </a:lnTo>
                  <a:lnTo>
                    <a:pt x="401" y="976"/>
                  </a:lnTo>
                  <a:lnTo>
                    <a:pt x="361" y="896"/>
                  </a:lnTo>
                  <a:lnTo>
                    <a:pt x="398" y="850"/>
                  </a:lnTo>
                  <a:lnTo>
                    <a:pt x="339" y="786"/>
                  </a:lnTo>
                  <a:lnTo>
                    <a:pt x="355" y="736"/>
                  </a:lnTo>
                  <a:lnTo>
                    <a:pt x="429" y="677"/>
                  </a:lnTo>
                  <a:lnTo>
                    <a:pt x="469" y="670"/>
                  </a:lnTo>
                  <a:lnTo>
                    <a:pt x="516" y="683"/>
                  </a:lnTo>
                  <a:lnTo>
                    <a:pt x="475" y="696"/>
                  </a:lnTo>
                  <a:lnTo>
                    <a:pt x="505" y="719"/>
                  </a:lnTo>
                  <a:lnTo>
                    <a:pt x="620" y="727"/>
                  </a:lnTo>
                  <a:lnTo>
                    <a:pt x="819" y="847"/>
                  </a:lnTo>
                  <a:lnTo>
                    <a:pt x="824" y="907"/>
                  </a:lnTo>
                  <a:lnTo>
                    <a:pt x="738" y="958"/>
                  </a:lnTo>
                  <a:lnTo>
                    <a:pt x="471" y="886"/>
                  </a:lnTo>
                  <a:lnTo>
                    <a:pt x="578" y="972"/>
                  </a:lnTo>
                  <a:lnTo>
                    <a:pt x="574" y="1074"/>
                  </a:lnTo>
                  <a:lnTo>
                    <a:pt x="682" y="1122"/>
                  </a:lnTo>
                  <a:lnTo>
                    <a:pt x="712" y="1114"/>
                  </a:lnTo>
                  <a:lnTo>
                    <a:pt x="698" y="1074"/>
                  </a:lnTo>
                  <a:lnTo>
                    <a:pt x="647" y="1057"/>
                  </a:lnTo>
                  <a:lnTo>
                    <a:pt x="659" y="1023"/>
                  </a:lnTo>
                  <a:lnTo>
                    <a:pt x="710" y="1061"/>
                  </a:lnTo>
                  <a:lnTo>
                    <a:pt x="813" y="1074"/>
                  </a:lnTo>
                  <a:lnTo>
                    <a:pt x="768" y="993"/>
                  </a:lnTo>
                  <a:lnTo>
                    <a:pt x="867" y="926"/>
                  </a:lnTo>
                  <a:lnTo>
                    <a:pt x="937" y="972"/>
                  </a:lnTo>
                  <a:lnTo>
                    <a:pt x="934" y="792"/>
                  </a:lnTo>
                  <a:lnTo>
                    <a:pt x="903" y="765"/>
                  </a:lnTo>
                  <a:lnTo>
                    <a:pt x="1023" y="805"/>
                  </a:lnTo>
                  <a:lnTo>
                    <a:pt x="1032" y="827"/>
                  </a:lnTo>
                  <a:lnTo>
                    <a:pt x="969" y="859"/>
                  </a:lnTo>
                  <a:lnTo>
                    <a:pt x="1032" y="917"/>
                  </a:lnTo>
                  <a:lnTo>
                    <a:pt x="1086" y="850"/>
                  </a:lnTo>
                  <a:lnTo>
                    <a:pt x="1303" y="743"/>
                  </a:lnTo>
                  <a:lnTo>
                    <a:pt x="1337" y="739"/>
                  </a:lnTo>
                  <a:lnTo>
                    <a:pt x="1303" y="755"/>
                  </a:lnTo>
                  <a:lnTo>
                    <a:pt x="1340" y="807"/>
                  </a:lnTo>
                  <a:lnTo>
                    <a:pt x="1500" y="739"/>
                  </a:lnTo>
                  <a:lnTo>
                    <a:pt x="1536" y="789"/>
                  </a:lnTo>
                  <a:lnTo>
                    <a:pt x="1575" y="748"/>
                  </a:lnTo>
                  <a:lnTo>
                    <a:pt x="1553" y="693"/>
                  </a:lnTo>
                  <a:lnTo>
                    <a:pt x="1578" y="674"/>
                  </a:lnTo>
                  <a:lnTo>
                    <a:pt x="1699" y="701"/>
                  </a:lnTo>
                  <a:lnTo>
                    <a:pt x="1858" y="803"/>
                  </a:lnTo>
                  <a:lnTo>
                    <a:pt x="1888" y="754"/>
                  </a:lnTo>
                  <a:lnTo>
                    <a:pt x="1855" y="704"/>
                  </a:lnTo>
                  <a:lnTo>
                    <a:pt x="1807" y="688"/>
                  </a:lnTo>
                  <a:lnTo>
                    <a:pt x="1824" y="608"/>
                  </a:lnTo>
                  <a:lnTo>
                    <a:pt x="1795" y="597"/>
                  </a:lnTo>
                  <a:lnTo>
                    <a:pt x="1803" y="560"/>
                  </a:lnTo>
                  <a:lnTo>
                    <a:pt x="1861" y="521"/>
                  </a:lnTo>
                  <a:lnTo>
                    <a:pt x="1899" y="424"/>
                  </a:lnTo>
                  <a:lnTo>
                    <a:pt x="1981" y="425"/>
                  </a:lnTo>
                  <a:lnTo>
                    <a:pt x="2024" y="439"/>
                  </a:lnTo>
                  <a:lnTo>
                    <a:pt x="1990" y="543"/>
                  </a:lnTo>
                  <a:lnTo>
                    <a:pt x="2028" y="593"/>
                  </a:lnTo>
                  <a:lnTo>
                    <a:pt x="2017" y="736"/>
                  </a:lnTo>
                  <a:lnTo>
                    <a:pt x="2056" y="784"/>
                  </a:lnTo>
                  <a:lnTo>
                    <a:pt x="2039" y="836"/>
                  </a:lnTo>
                  <a:lnTo>
                    <a:pt x="1977" y="877"/>
                  </a:lnTo>
                  <a:lnTo>
                    <a:pt x="1996" y="896"/>
                  </a:lnTo>
                  <a:lnTo>
                    <a:pt x="1914" y="915"/>
                  </a:lnTo>
                  <a:lnTo>
                    <a:pt x="2002" y="949"/>
                  </a:lnTo>
                  <a:lnTo>
                    <a:pt x="2105" y="836"/>
                  </a:lnTo>
                  <a:lnTo>
                    <a:pt x="2091" y="765"/>
                  </a:lnTo>
                  <a:lnTo>
                    <a:pt x="2123" y="754"/>
                  </a:lnTo>
                  <a:lnTo>
                    <a:pt x="2176" y="740"/>
                  </a:lnTo>
                  <a:lnTo>
                    <a:pt x="2204" y="781"/>
                  </a:lnTo>
                  <a:lnTo>
                    <a:pt x="2201" y="835"/>
                  </a:lnTo>
                  <a:lnTo>
                    <a:pt x="2263" y="851"/>
                  </a:lnTo>
                  <a:lnTo>
                    <a:pt x="2212" y="834"/>
                  </a:lnTo>
                  <a:lnTo>
                    <a:pt x="2236" y="801"/>
                  </a:lnTo>
                  <a:lnTo>
                    <a:pt x="2214" y="754"/>
                  </a:lnTo>
                  <a:lnTo>
                    <a:pt x="2067" y="723"/>
                  </a:lnTo>
                  <a:lnTo>
                    <a:pt x="2091" y="612"/>
                  </a:lnTo>
                  <a:lnTo>
                    <a:pt x="2039" y="543"/>
                  </a:lnTo>
                  <a:lnTo>
                    <a:pt x="2112" y="479"/>
                  </a:lnTo>
                  <a:lnTo>
                    <a:pt x="2106" y="433"/>
                  </a:lnTo>
                  <a:lnTo>
                    <a:pt x="2137" y="459"/>
                  </a:lnTo>
                  <a:lnTo>
                    <a:pt x="2120" y="550"/>
                  </a:lnTo>
                  <a:lnTo>
                    <a:pt x="2145" y="560"/>
                  </a:lnTo>
                  <a:lnTo>
                    <a:pt x="2246" y="587"/>
                  </a:lnTo>
                  <a:lnTo>
                    <a:pt x="2153" y="514"/>
                  </a:lnTo>
                  <a:lnTo>
                    <a:pt x="2221" y="517"/>
                  </a:lnTo>
                  <a:lnTo>
                    <a:pt x="2206" y="487"/>
                  </a:lnTo>
                  <a:lnTo>
                    <a:pt x="2246" y="472"/>
                  </a:lnTo>
                  <a:lnTo>
                    <a:pt x="2429" y="532"/>
                  </a:lnTo>
                  <a:lnTo>
                    <a:pt x="2394" y="568"/>
                  </a:lnTo>
                  <a:lnTo>
                    <a:pt x="2389" y="628"/>
                  </a:lnTo>
                  <a:lnTo>
                    <a:pt x="2427" y="660"/>
                  </a:lnTo>
                  <a:lnTo>
                    <a:pt x="2446" y="532"/>
                  </a:lnTo>
                  <a:lnTo>
                    <a:pt x="2347" y="466"/>
                  </a:lnTo>
                  <a:lnTo>
                    <a:pt x="2325" y="375"/>
                  </a:lnTo>
                  <a:lnTo>
                    <a:pt x="2558" y="344"/>
                  </a:lnTo>
                  <a:lnTo>
                    <a:pt x="2529" y="260"/>
                  </a:lnTo>
                  <a:lnTo>
                    <a:pt x="2558" y="279"/>
                  </a:lnTo>
                  <a:lnTo>
                    <a:pt x="2599" y="247"/>
                  </a:lnTo>
                  <a:lnTo>
                    <a:pt x="2568" y="237"/>
                  </a:lnTo>
                  <a:lnTo>
                    <a:pt x="2816" y="171"/>
                  </a:lnTo>
                  <a:lnTo>
                    <a:pt x="2794" y="152"/>
                  </a:lnTo>
                  <a:lnTo>
                    <a:pt x="2909" y="145"/>
                  </a:lnTo>
                  <a:lnTo>
                    <a:pt x="2908" y="167"/>
                  </a:lnTo>
                  <a:lnTo>
                    <a:pt x="2934" y="167"/>
                  </a:lnTo>
                  <a:lnTo>
                    <a:pt x="3018" y="137"/>
                  </a:lnTo>
                  <a:lnTo>
                    <a:pt x="3057" y="153"/>
                  </a:lnTo>
                  <a:lnTo>
                    <a:pt x="3019" y="117"/>
                  </a:lnTo>
                  <a:lnTo>
                    <a:pt x="3113" y="110"/>
                  </a:lnTo>
                  <a:lnTo>
                    <a:pt x="3116" y="64"/>
                  </a:lnTo>
                  <a:lnTo>
                    <a:pt x="3223" y="0"/>
                  </a:lnTo>
                  <a:lnTo>
                    <a:pt x="3300" y="38"/>
                  </a:lnTo>
                  <a:lnTo>
                    <a:pt x="3235" y="71"/>
                  </a:lnTo>
                  <a:lnTo>
                    <a:pt x="3348" y="69"/>
                  </a:lnTo>
                  <a:lnTo>
                    <a:pt x="3301" y="117"/>
                  </a:lnTo>
                  <a:lnTo>
                    <a:pt x="3491" y="92"/>
                  </a:lnTo>
                  <a:lnTo>
                    <a:pt x="3593" y="167"/>
                  </a:lnTo>
                  <a:lnTo>
                    <a:pt x="3577" y="194"/>
                  </a:lnTo>
                  <a:lnTo>
                    <a:pt x="3543" y="176"/>
                  </a:lnTo>
                  <a:lnTo>
                    <a:pt x="3590" y="201"/>
                  </a:lnTo>
                  <a:lnTo>
                    <a:pt x="3568" y="244"/>
                  </a:lnTo>
                  <a:lnTo>
                    <a:pt x="3223" y="456"/>
                  </a:lnTo>
                  <a:lnTo>
                    <a:pt x="3335" y="428"/>
                  </a:lnTo>
                  <a:lnTo>
                    <a:pt x="3311" y="401"/>
                  </a:lnTo>
                  <a:lnTo>
                    <a:pt x="3485" y="362"/>
                  </a:lnTo>
                  <a:lnTo>
                    <a:pt x="3437" y="367"/>
                  </a:lnTo>
                  <a:lnTo>
                    <a:pt x="3448" y="332"/>
                  </a:lnTo>
                  <a:lnTo>
                    <a:pt x="3543" y="362"/>
                  </a:lnTo>
                  <a:lnTo>
                    <a:pt x="3560" y="332"/>
                  </a:lnTo>
                  <a:lnTo>
                    <a:pt x="3579" y="401"/>
                  </a:lnTo>
                  <a:lnTo>
                    <a:pt x="3626" y="406"/>
                  </a:lnTo>
                  <a:lnTo>
                    <a:pt x="3582" y="376"/>
                  </a:lnTo>
                  <a:lnTo>
                    <a:pt x="3675" y="362"/>
                  </a:lnTo>
                  <a:lnTo>
                    <a:pt x="3786" y="375"/>
                  </a:lnTo>
                  <a:lnTo>
                    <a:pt x="3778" y="401"/>
                  </a:lnTo>
                  <a:lnTo>
                    <a:pt x="3871" y="424"/>
                  </a:lnTo>
                  <a:lnTo>
                    <a:pt x="3954" y="418"/>
                  </a:lnTo>
                  <a:lnTo>
                    <a:pt x="3958" y="353"/>
                  </a:lnTo>
                  <a:lnTo>
                    <a:pt x="3983" y="347"/>
                  </a:lnTo>
                  <a:lnTo>
                    <a:pt x="4193" y="418"/>
                  </a:lnTo>
                  <a:lnTo>
                    <a:pt x="4167" y="532"/>
                  </a:lnTo>
                  <a:lnTo>
                    <a:pt x="4264" y="608"/>
                  </a:lnTo>
                  <a:lnTo>
                    <a:pt x="4319" y="504"/>
                  </a:lnTo>
                  <a:lnTo>
                    <a:pt x="4354" y="550"/>
                  </a:lnTo>
                  <a:lnTo>
                    <a:pt x="4424" y="532"/>
                  </a:lnTo>
                  <a:lnTo>
                    <a:pt x="4519" y="568"/>
                  </a:lnTo>
                  <a:lnTo>
                    <a:pt x="4593" y="547"/>
                  </a:lnTo>
                  <a:lnTo>
                    <a:pt x="4589" y="504"/>
                  </a:lnTo>
                  <a:lnTo>
                    <a:pt x="4640" y="431"/>
                  </a:lnTo>
                  <a:lnTo>
                    <a:pt x="4957" y="482"/>
                  </a:lnTo>
                  <a:lnTo>
                    <a:pt x="4978" y="516"/>
                  </a:lnTo>
                  <a:lnTo>
                    <a:pt x="4938" y="531"/>
                  </a:lnTo>
                  <a:lnTo>
                    <a:pt x="5042" y="547"/>
                  </a:lnTo>
                  <a:lnTo>
                    <a:pt x="5080" y="597"/>
                  </a:lnTo>
                  <a:lnTo>
                    <a:pt x="5319" y="587"/>
                  </a:lnTo>
                  <a:lnTo>
                    <a:pt x="5362" y="628"/>
                  </a:lnTo>
                  <a:lnTo>
                    <a:pt x="5345" y="677"/>
                  </a:lnTo>
                  <a:lnTo>
                    <a:pt x="5415" y="712"/>
                  </a:lnTo>
                  <a:lnTo>
                    <a:pt x="5451" y="685"/>
                  </a:lnTo>
                  <a:lnTo>
                    <a:pt x="5622" y="705"/>
                  </a:lnTo>
                  <a:lnTo>
                    <a:pt x="5655" y="677"/>
                  </a:lnTo>
                  <a:lnTo>
                    <a:pt x="5677" y="721"/>
                  </a:lnTo>
                  <a:lnTo>
                    <a:pt x="5747" y="757"/>
                  </a:lnTo>
                  <a:lnTo>
                    <a:pt x="5780" y="732"/>
                  </a:lnTo>
                  <a:lnTo>
                    <a:pt x="5744" y="693"/>
                  </a:lnTo>
                  <a:lnTo>
                    <a:pt x="5765" y="660"/>
                  </a:lnTo>
                  <a:lnTo>
                    <a:pt x="6062" y="711"/>
                  </a:lnTo>
                  <a:lnTo>
                    <a:pt x="6258" y="838"/>
                  </a:lnTo>
                  <a:lnTo>
                    <a:pt x="6302" y="838"/>
                  </a:lnTo>
                  <a:lnTo>
                    <a:pt x="6352" y="942"/>
                  </a:lnTo>
                  <a:lnTo>
                    <a:pt x="6328" y="886"/>
                  </a:lnTo>
                  <a:lnTo>
                    <a:pt x="6361" y="881"/>
                  </a:lnTo>
                  <a:lnTo>
                    <a:pt x="6383" y="903"/>
                  </a:lnTo>
                  <a:lnTo>
                    <a:pt x="6439" y="896"/>
                  </a:lnTo>
                  <a:lnTo>
                    <a:pt x="6518" y="954"/>
                  </a:lnTo>
                  <a:lnTo>
                    <a:pt x="6404" y="1020"/>
                  </a:lnTo>
                  <a:lnTo>
                    <a:pt x="6428" y="1039"/>
                  </a:lnTo>
                  <a:lnTo>
                    <a:pt x="6387" y="1051"/>
                  </a:lnTo>
                  <a:lnTo>
                    <a:pt x="6420" y="1076"/>
                  </a:lnTo>
                  <a:lnTo>
                    <a:pt x="6352" y="1077"/>
                  </a:lnTo>
                  <a:lnTo>
                    <a:pt x="6327" y="1039"/>
                  </a:lnTo>
                  <a:lnTo>
                    <a:pt x="6303" y="1054"/>
                  </a:lnTo>
                  <a:lnTo>
                    <a:pt x="6258" y="993"/>
                  </a:lnTo>
                  <a:lnTo>
                    <a:pt x="6179" y="995"/>
                  </a:lnTo>
                  <a:lnTo>
                    <a:pt x="6158" y="958"/>
                  </a:lnTo>
                  <a:lnTo>
                    <a:pt x="6178" y="942"/>
                  </a:lnTo>
                  <a:lnTo>
                    <a:pt x="6150" y="942"/>
                  </a:lnTo>
                  <a:lnTo>
                    <a:pt x="6124" y="954"/>
                  </a:lnTo>
                  <a:lnTo>
                    <a:pt x="6151" y="996"/>
                  </a:lnTo>
                  <a:lnTo>
                    <a:pt x="6135" y="1023"/>
                  </a:lnTo>
                  <a:lnTo>
                    <a:pt x="6069" y="1065"/>
                  </a:lnTo>
                  <a:lnTo>
                    <a:pt x="6024" y="1055"/>
                  </a:lnTo>
                  <a:lnTo>
                    <a:pt x="6099" y="1173"/>
                  </a:lnTo>
                  <a:lnTo>
                    <a:pt x="6085" y="1219"/>
                  </a:lnTo>
                  <a:lnTo>
                    <a:pt x="6009" y="1187"/>
                  </a:lnTo>
                  <a:lnTo>
                    <a:pt x="6012" y="1206"/>
                  </a:lnTo>
                  <a:lnTo>
                    <a:pt x="5875" y="1264"/>
                  </a:lnTo>
                  <a:lnTo>
                    <a:pt x="5751" y="1384"/>
                  </a:lnTo>
                  <a:lnTo>
                    <a:pt x="5669" y="1338"/>
                  </a:lnTo>
                  <a:lnTo>
                    <a:pt x="5593" y="1387"/>
                  </a:lnTo>
                  <a:lnTo>
                    <a:pt x="5593" y="1344"/>
                  </a:lnTo>
                  <a:lnTo>
                    <a:pt x="5549" y="1388"/>
                  </a:lnTo>
                  <a:lnTo>
                    <a:pt x="5493" y="1386"/>
                  </a:lnTo>
                  <a:lnTo>
                    <a:pt x="5436" y="1502"/>
                  </a:lnTo>
                  <a:lnTo>
                    <a:pt x="5483" y="1526"/>
                  </a:lnTo>
                  <a:lnTo>
                    <a:pt x="5465" y="1564"/>
                  </a:lnTo>
                  <a:lnTo>
                    <a:pt x="5486" y="1625"/>
                  </a:lnTo>
                  <a:lnTo>
                    <a:pt x="5446" y="1614"/>
                  </a:lnTo>
                  <a:lnTo>
                    <a:pt x="5423" y="1668"/>
                  </a:lnTo>
                  <a:lnTo>
                    <a:pt x="5437" y="1714"/>
                  </a:lnTo>
                  <a:lnTo>
                    <a:pt x="5353" y="1753"/>
                  </a:lnTo>
                  <a:lnTo>
                    <a:pt x="5362" y="1808"/>
                  </a:lnTo>
                  <a:lnTo>
                    <a:pt x="5306" y="1822"/>
                  </a:lnTo>
                  <a:lnTo>
                    <a:pt x="5293" y="1881"/>
                  </a:lnTo>
                  <a:lnTo>
                    <a:pt x="5241" y="1943"/>
                  </a:lnTo>
                  <a:lnTo>
                    <a:pt x="5196" y="1714"/>
                  </a:lnTo>
                  <a:lnTo>
                    <a:pt x="5200" y="1591"/>
                  </a:lnTo>
                  <a:lnTo>
                    <a:pt x="5241" y="1518"/>
                  </a:lnTo>
                  <a:lnTo>
                    <a:pt x="5299" y="1503"/>
                  </a:lnTo>
                  <a:lnTo>
                    <a:pt x="5434" y="1350"/>
                  </a:lnTo>
                  <a:lnTo>
                    <a:pt x="5498" y="1318"/>
                  </a:lnTo>
                  <a:lnTo>
                    <a:pt x="5520" y="1230"/>
                  </a:lnTo>
                  <a:lnTo>
                    <a:pt x="5549" y="1207"/>
                  </a:lnTo>
                  <a:lnTo>
                    <a:pt x="5497" y="1206"/>
                  </a:lnTo>
                  <a:lnTo>
                    <a:pt x="5482" y="1279"/>
                  </a:lnTo>
                  <a:lnTo>
                    <a:pt x="5367" y="1340"/>
                  </a:lnTo>
                  <a:lnTo>
                    <a:pt x="5378" y="1246"/>
                  </a:lnTo>
                  <a:lnTo>
                    <a:pt x="5254" y="1268"/>
                  </a:lnTo>
                  <a:lnTo>
                    <a:pt x="5138" y="1387"/>
                  </a:lnTo>
                  <a:lnTo>
                    <a:pt x="5161" y="1438"/>
                  </a:lnTo>
                  <a:lnTo>
                    <a:pt x="5037" y="1455"/>
                  </a:lnTo>
                  <a:lnTo>
                    <a:pt x="5021" y="1440"/>
                  </a:lnTo>
                  <a:lnTo>
                    <a:pt x="5063" y="1432"/>
                  </a:lnTo>
                  <a:lnTo>
                    <a:pt x="4959" y="1400"/>
                  </a:lnTo>
                  <a:lnTo>
                    <a:pt x="4929" y="1432"/>
                  </a:lnTo>
                  <a:lnTo>
                    <a:pt x="4694" y="1433"/>
                  </a:lnTo>
                  <a:lnTo>
                    <a:pt x="4417" y="1709"/>
                  </a:lnTo>
                  <a:lnTo>
                    <a:pt x="4473" y="1721"/>
                  </a:lnTo>
                  <a:lnTo>
                    <a:pt x="4473" y="1771"/>
                  </a:lnTo>
                  <a:lnTo>
                    <a:pt x="4507" y="1740"/>
                  </a:lnTo>
                  <a:lnTo>
                    <a:pt x="4497" y="1783"/>
                  </a:lnTo>
                  <a:lnTo>
                    <a:pt x="4537" y="1759"/>
                  </a:lnTo>
                  <a:lnTo>
                    <a:pt x="4535" y="1786"/>
                  </a:lnTo>
                  <a:lnTo>
                    <a:pt x="4546" y="1740"/>
                  </a:lnTo>
                  <a:lnTo>
                    <a:pt x="4589" y="1741"/>
                  </a:lnTo>
                  <a:lnTo>
                    <a:pt x="4647" y="1801"/>
                  </a:lnTo>
                  <a:lnTo>
                    <a:pt x="4592" y="1806"/>
                  </a:lnTo>
                  <a:lnTo>
                    <a:pt x="4641" y="1824"/>
                  </a:lnTo>
                  <a:lnTo>
                    <a:pt x="4653" y="1866"/>
                  </a:lnTo>
                  <a:lnTo>
                    <a:pt x="4614" y="1952"/>
                  </a:lnTo>
                  <a:lnTo>
                    <a:pt x="4606" y="2082"/>
                  </a:lnTo>
                  <a:lnTo>
                    <a:pt x="4411" y="2358"/>
                  </a:lnTo>
                  <a:lnTo>
                    <a:pt x="4342" y="2396"/>
                  </a:lnTo>
                  <a:lnTo>
                    <a:pt x="4287" y="2358"/>
                  </a:lnTo>
                  <a:lnTo>
                    <a:pt x="4240" y="2412"/>
                  </a:lnTo>
                  <a:lnTo>
                    <a:pt x="4237" y="2401"/>
                  </a:lnTo>
                  <a:lnTo>
                    <a:pt x="4262" y="2358"/>
                  </a:lnTo>
                  <a:lnTo>
                    <a:pt x="4249" y="2289"/>
                  </a:lnTo>
                  <a:lnTo>
                    <a:pt x="4334" y="2261"/>
                  </a:lnTo>
                  <a:lnTo>
                    <a:pt x="4403" y="2077"/>
                  </a:lnTo>
                  <a:lnTo>
                    <a:pt x="4257" y="2121"/>
                  </a:lnTo>
                  <a:lnTo>
                    <a:pt x="4237" y="2052"/>
                  </a:lnTo>
                  <a:lnTo>
                    <a:pt x="4120" y="2010"/>
                  </a:lnTo>
                  <a:lnTo>
                    <a:pt x="4050" y="1821"/>
                  </a:lnTo>
                  <a:lnTo>
                    <a:pt x="3972" y="1786"/>
                  </a:lnTo>
                  <a:lnTo>
                    <a:pt x="3834" y="1837"/>
                  </a:lnTo>
                  <a:lnTo>
                    <a:pt x="3859" y="1878"/>
                  </a:lnTo>
                  <a:lnTo>
                    <a:pt x="3802" y="1990"/>
                  </a:lnTo>
                  <a:lnTo>
                    <a:pt x="3748" y="2020"/>
                  </a:lnTo>
                  <a:lnTo>
                    <a:pt x="3691" y="1993"/>
                  </a:lnTo>
                  <a:lnTo>
                    <a:pt x="3621" y="1981"/>
                  </a:lnTo>
                  <a:lnTo>
                    <a:pt x="3441" y="2033"/>
                  </a:lnTo>
                  <a:lnTo>
                    <a:pt x="3280" y="1956"/>
                  </a:lnTo>
                  <a:lnTo>
                    <a:pt x="3179" y="1967"/>
                  </a:lnTo>
                  <a:lnTo>
                    <a:pt x="3142" y="1905"/>
                  </a:lnTo>
                  <a:lnTo>
                    <a:pt x="3042" y="1866"/>
                  </a:lnTo>
                  <a:lnTo>
                    <a:pt x="2989" y="1908"/>
                  </a:lnTo>
                  <a:lnTo>
                    <a:pt x="2986" y="1992"/>
                  </a:lnTo>
                  <a:lnTo>
                    <a:pt x="2756" y="1955"/>
                  </a:lnTo>
                  <a:lnTo>
                    <a:pt x="2633" y="2033"/>
                  </a:lnTo>
                  <a:lnTo>
                    <a:pt x="2568" y="2063"/>
                  </a:lnTo>
                  <a:lnTo>
                    <a:pt x="2488" y="2002"/>
                  </a:lnTo>
                  <a:lnTo>
                    <a:pt x="2435" y="2036"/>
                  </a:lnTo>
                  <a:lnTo>
                    <a:pt x="2339" y="1993"/>
                  </a:lnTo>
                  <a:lnTo>
                    <a:pt x="2302" y="1990"/>
                  </a:lnTo>
                  <a:lnTo>
                    <a:pt x="2275" y="1923"/>
                  </a:lnTo>
                  <a:lnTo>
                    <a:pt x="2221" y="1923"/>
                  </a:lnTo>
                  <a:lnTo>
                    <a:pt x="2202" y="1935"/>
                  </a:lnTo>
                  <a:lnTo>
                    <a:pt x="2159" y="1885"/>
                  </a:lnTo>
                  <a:lnTo>
                    <a:pt x="2130" y="1898"/>
                  </a:lnTo>
                  <a:lnTo>
                    <a:pt x="2106" y="1914"/>
                  </a:lnTo>
                  <a:lnTo>
                    <a:pt x="1996" y="1812"/>
                  </a:lnTo>
                  <a:lnTo>
                    <a:pt x="1965" y="1802"/>
                  </a:lnTo>
                  <a:lnTo>
                    <a:pt x="1893" y="1724"/>
                  </a:lnTo>
                  <a:lnTo>
                    <a:pt x="1825" y="1771"/>
                  </a:lnTo>
                  <a:lnTo>
                    <a:pt x="1813" y="1739"/>
                  </a:lnTo>
                  <a:lnTo>
                    <a:pt x="1713" y="1733"/>
                  </a:lnTo>
                  <a:lnTo>
                    <a:pt x="1674" y="1678"/>
                  </a:lnTo>
                  <a:lnTo>
                    <a:pt x="1622" y="1682"/>
                  </a:lnTo>
                  <a:lnTo>
                    <a:pt x="1601" y="1705"/>
                  </a:lnTo>
                  <a:lnTo>
                    <a:pt x="1536" y="1718"/>
                  </a:lnTo>
                  <a:lnTo>
                    <a:pt x="1517" y="1705"/>
                  </a:lnTo>
                  <a:lnTo>
                    <a:pt x="1493" y="1749"/>
                  </a:lnTo>
                  <a:lnTo>
                    <a:pt x="1471" y="1739"/>
                  </a:lnTo>
                  <a:lnTo>
                    <a:pt x="1392" y="1751"/>
                  </a:lnTo>
                  <a:lnTo>
                    <a:pt x="1367" y="1739"/>
                  </a:lnTo>
                  <a:lnTo>
                    <a:pt x="1357" y="1751"/>
                  </a:lnTo>
                  <a:lnTo>
                    <a:pt x="1398" y="1802"/>
                  </a:lnTo>
                  <a:lnTo>
                    <a:pt x="1369" y="1832"/>
                  </a:lnTo>
                  <a:lnTo>
                    <a:pt x="1370" y="1874"/>
                  </a:lnTo>
                  <a:lnTo>
                    <a:pt x="1416" y="1875"/>
                  </a:lnTo>
                  <a:lnTo>
                    <a:pt x="1438" y="1914"/>
                  </a:lnTo>
                  <a:lnTo>
                    <a:pt x="1424" y="1944"/>
                  </a:lnTo>
                  <a:lnTo>
                    <a:pt x="1392" y="1923"/>
                  </a:lnTo>
                  <a:lnTo>
                    <a:pt x="1367" y="1943"/>
                  </a:lnTo>
                  <a:lnTo>
                    <a:pt x="1339" y="1927"/>
                  </a:lnTo>
                  <a:lnTo>
                    <a:pt x="1325" y="1898"/>
                  </a:lnTo>
                  <a:lnTo>
                    <a:pt x="1295" y="1914"/>
                  </a:lnTo>
                  <a:lnTo>
                    <a:pt x="1273" y="1900"/>
                  </a:lnTo>
                  <a:lnTo>
                    <a:pt x="1245" y="1923"/>
                  </a:lnTo>
                  <a:lnTo>
                    <a:pt x="1211" y="1929"/>
                  </a:lnTo>
                  <a:lnTo>
                    <a:pt x="1190" y="1898"/>
                  </a:lnTo>
                  <a:lnTo>
                    <a:pt x="1066" y="1890"/>
                  </a:lnTo>
                  <a:lnTo>
                    <a:pt x="1054" y="1905"/>
                  </a:lnTo>
                  <a:lnTo>
                    <a:pt x="1042" y="1904"/>
                  </a:lnTo>
                  <a:lnTo>
                    <a:pt x="1020" y="1937"/>
                  </a:lnTo>
                  <a:lnTo>
                    <a:pt x="1023" y="1970"/>
                  </a:lnTo>
                  <a:lnTo>
                    <a:pt x="1008" y="1973"/>
                  </a:lnTo>
                  <a:lnTo>
                    <a:pt x="999" y="1944"/>
                  </a:lnTo>
                  <a:lnTo>
                    <a:pt x="980" y="1947"/>
                  </a:lnTo>
                  <a:lnTo>
                    <a:pt x="975" y="2042"/>
                  </a:lnTo>
                  <a:lnTo>
                    <a:pt x="993" y="2070"/>
                  </a:lnTo>
                  <a:lnTo>
                    <a:pt x="993" y="2096"/>
                  </a:lnTo>
                  <a:lnTo>
                    <a:pt x="1015" y="2092"/>
                  </a:lnTo>
                  <a:lnTo>
                    <a:pt x="1042" y="2079"/>
                  </a:lnTo>
                  <a:lnTo>
                    <a:pt x="1064" y="2121"/>
                  </a:lnTo>
                  <a:lnTo>
                    <a:pt x="1078" y="2148"/>
                  </a:lnTo>
                  <a:lnTo>
                    <a:pt x="1097" y="2184"/>
                  </a:lnTo>
                  <a:lnTo>
                    <a:pt x="1126" y="2193"/>
                  </a:lnTo>
                  <a:lnTo>
                    <a:pt x="1089" y="2221"/>
                  </a:lnTo>
                  <a:lnTo>
                    <a:pt x="1065" y="2194"/>
                  </a:lnTo>
                  <a:lnTo>
                    <a:pt x="1040" y="2300"/>
                  </a:lnTo>
                  <a:lnTo>
                    <a:pt x="1070" y="2328"/>
                  </a:lnTo>
                  <a:lnTo>
                    <a:pt x="1095" y="2431"/>
                  </a:lnTo>
                  <a:lnTo>
                    <a:pt x="1071" y="2412"/>
                  </a:lnTo>
                  <a:lnTo>
                    <a:pt x="1047" y="2401"/>
                  </a:lnTo>
                  <a:lnTo>
                    <a:pt x="1015" y="2396"/>
                  </a:lnTo>
                  <a:lnTo>
                    <a:pt x="993" y="2384"/>
                  </a:lnTo>
                  <a:lnTo>
                    <a:pt x="973" y="2381"/>
                  </a:lnTo>
                  <a:lnTo>
                    <a:pt x="958" y="2345"/>
                  </a:lnTo>
                  <a:lnTo>
                    <a:pt x="918" y="2366"/>
                  </a:lnTo>
                  <a:lnTo>
                    <a:pt x="883" y="2365"/>
                  </a:lnTo>
                  <a:lnTo>
                    <a:pt x="856" y="2334"/>
                  </a:lnTo>
                  <a:lnTo>
                    <a:pt x="796" y="2303"/>
                  </a:lnTo>
                  <a:lnTo>
                    <a:pt x="737" y="2309"/>
                  </a:lnTo>
                  <a:lnTo>
                    <a:pt x="671" y="2258"/>
                  </a:lnTo>
                  <a:lnTo>
                    <a:pt x="722" y="2212"/>
                  </a:lnTo>
                  <a:lnTo>
                    <a:pt x="727" y="2170"/>
                  </a:lnTo>
                  <a:lnTo>
                    <a:pt x="726" y="2131"/>
                  </a:lnTo>
                  <a:lnTo>
                    <a:pt x="733" y="2098"/>
                  </a:lnTo>
                  <a:lnTo>
                    <a:pt x="765" y="2088"/>
                  </a:lnTo>
                  <a:lnTo>
                    <a:pt x="745" y="2027"/>
                  </a:lnTo>
                  <a:lnTo>
                    <a:pt x="708" y="2010"/>
                  </a:lnTo>
                  <a:lnTo>
                    <a:pt x="688" y="2000"/>
                  </a:lnTo>
                  <a:lnTo>
                    <a:pt x="660" y="2009"/>
                  </a:lnTo>
                  <a:lnTo>
                    <a:pt x="605" y="1992"/>
                  </a:lnTo>
                  <a:lnTo>
                    <a:pt x="562" y="1931"/>
                  </a:lnTo>
                  <a:lnTo>
                    <a:pt x="524" y="1913"/>
                  </a:lnTo>
                  <a:lnTo>
                    <a:pt x="505" y="1858"/>
                  </a:lnTo>
                  <a:lnTo>
                    <a:pt x="475" y="1851"/>
                  </a:lnTo>
                  <a:lnTo>
                    <a:pt x="444" y="1870"/>
                  </a:lnTo>
                  <a:lnTo>
                    <a:pt x="423" y="1881"/>
                  </a:lnTo>
                  <a:lnTo>
                    <a:pt x="412" y="1856"/>
                  </a:lnTo>
                  <a:lnTo>
                    <a:pt x="399" y="1831"/>
                  </a:lnTo>
                  <a:lnTo>
                    <a:pt x="441" y="1825"/>
                  </a:lnTo>
                  <a:lnTo>
                    <a:pt x="439" y="1810"/>
                  </a:lnTo>
                  <a:lnTo>
                    <a:pt x="429" y="1797"/>
                  </a:lnTo>
                  <a:lnTo>
                    <a:pt x="412" y="1785"/>
                  </a:lnTo>
                  <a:lnTo>
                    <a:pt x="391" y="1718"/>
                  </a:lnTo>
                  <a:lnTo>
                    <a:pt x="355" y="1686"/>
                  </a:lnTo>
                  <a:lnTo>
                    <a:pt x="322" y="1684"/>
                  </a:lnTo>
                  <a:lnTo>
                    <a:pt x="287" y="1684"/>
                  </a:lnTo>
                  <a:lnTo>
                    <a:pt x="265" y="1664"/>
                  </a:lnTo>
                  <a:lnTo>
                    <a:pt x="241" y="1660"/>
                  </a:lnTo>
                  <a:lnTo>
                    <a:pt x="222" y="1660"/>
                  </a:lnTo>
                  <a:lnTo>
                    <a:pt x="210" y="1678"/>
                  </a:lnTo>
                  <a:lnTo>
                    <a:pt x="186" y="1703"/>
                  </a:lnTo>
                  <a:lnTo>
                    <a:pt x="181" y="1730"/>
                  </a:lnTo>
                  <a:lnTo>
                    <a:pt x="173" y="1739"/>
                  </a:lnTo>
                  <a:lnTo>
                    <a:pt x="159" y="1783"/>
                  </a:lnTo>
                  <a:lnTo>
                    <a:pt x="150" y="1768"/>
                  </a:lnTo>
                  <a:lnTo>
                    <a:pt x="145" y="1752"/>
                  </a:lnTo>
                  <a:lnTo>
                    <a:pt x="0" y="172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5" name="Freeform 396"/>
            <p:cNvSpPr/>
            <p:nvPr/>
          </p:nvSpPr>
          <p:spPr bwMode="auto">
            <a:xfrm>
              <a:off x="2104599" y="1802816"/>
              <a:ext cx="90975" cy="44553"/>
            </a:xfrm>
            <a:custGeom>
              <a:avLst/>
              <a:gdLst>
                <a:gd name="T0" fmla="*/ 0 w 190"/>
                <a:gd name="T1" fmla="*/ 2 h 94"/>
                <a:gd name="T2" fmla="*/ 1 w 190"/>
                <a:gd name="T3" fmla="*/ 1 h 94"/>
                <a:gd name="T4" fmla="*/ 0 w 190"/>
                <a:gd name="T5" fmla="*/ 1 h 94"/>
                <a:gd name="T6" fmla="*/ 3 w 190"/>
                <a:gd name="T7" fmla="*/ 0 h 94"/>
                <a:gd name="T8" fmla="*/ 4 w 190"/>
                <a:gd name="T9" fmla="*/ 0 h 94"/>
                <a:gd name="T10" fmla="*/ 3 w 190"/>
                <a:gd name="T11" fmla="*/ 1 h 94"/>
                <a:gd name="T12" fmla="*/ 4 w 190"/>
                <a:gd name="T13" fmla="*/ 1 h 94"/>
                <a:gd name="T14" fmla="*/ 1 w 190"/>
                <a:gd name="T15" fmla="*/ 2 h 94"/>
                <a:gd name="T16" fmla="*/ 1 w 190"/>
                <a:gd name="T17" fmla="*/ 2 h 94"/>
                <a:gd name="T18" fmla="*/ 1 w 190"/>
                <a:gd name="T19" fmla="*/ 2 h 94"/>
                <a:gd name="T20" fmla="*/ 0 w 190"/>
                <a:gd name="T21" fmla="*/ 2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4"/>
                <a:gd name="T35" fmla="*/ 190 w 19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4">
                  <a:moveTo>
                    <a:pt x="0" y="67"/>
                  </a:moveTo>
                  <a:lnTo>
                    <a:pt x="39" y="46"/>
                  </a:lnTo>
                  <a:lnTo>
                    <a:pt x="11" y="27"/>
                  </a:lnTo>
                  <a:lnTo>
                    <a:pt x="146" y="0"/>
                  </a:lnTo>
                  <a:lnTo>
                    <a:pt x="168" y="1"/>
                  </a:lnTo>
                  <a:lnTo>
                    <a:pt x="142" y="25"/>
                  </a:lnTo>
                  <a:lnTo>
                    <a:pt x="190" y="23"/>
                  </a:lnTo>
                  <a:lnTo>
                    <a:pt x="66" y="79"/>
                  </a:lnTo>
                  <a:lnTo>
                    <a:pt x="39" y="94"/>
                  </a:lnTo>
                  <a:lnTo>
                    <a:pt x="45" y="71"/>
                  </a:lnTo>
                  <a:lnTo>
                    <a:pt x="0" y="6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6" name="Freeform 397"/>
            <p:cNvSpPr/>
            <p:nvPr/>
          </p:nvSpPr>
          <p:spPr bwMode="auto">
            <a:xfrm>
              <a:off x="2131554" y="2265849"/>
              <a:ext cx="37064" cy="22276"/>
            </a:xfrm>
            <a:custGeom>
              <a:avLst/>
              <a:gdLst>
                <a:gd name="T0" fmla="*/ 0 w 75"/>
                <a:gd name="T1" fmla="*/ 1 h 49"/>
                <a:gd name="T2" fmla="*/ 1 w 75"/>
                <a:gd name="T3" fmla="*/ 0 h 49"/>
                <a:gd name="T4" fmla="*/ 2 w 75"/>
                <a:gd name="T5" fmla="*/ 1 h 49"/>
                <a:gd name="T6" fmla="*/ 0 w 75"/>
                <a:gd name="T7" fmla="*/ 1 h 49"/>
                <a:gd name="T8" fmla="*/ 0 60000 65536"/>
                <a:gd name="T9" fmla="*/ 0 60000 65536"/>
                <a:gd name="T10" fmla="*/ 0 60000 65536"/>
                <a:gd name="T11" fmla="*/ 0 60000 65536"/>
                <a:gd name="T12" fmla="*/ 0 w 75"/>
                <a:gd name="T13" fmla="*/ 0 h 49"/>
                <a:gd name="T14" fmla="*/ 75 w 75"/>
                <a:gd name="T15" fmla="*/ 49 h 49"/>
              </a:gdLst>
              <a:ahLst/>
              <a:cxnLst>
                <a:cxn ang="T8">
                  <a:pos x="T0" y="T1"/>
                </a:cxn>
                <a:cxn ang="T9">
                  <a:pos x="T2" y="T3"/>
                </a:cxn>
                <a:cxn ang="T10">
                  <a:pos x="T4" y="T5"/>
                </a:cxn>
                <a:cxn ang="T11">
                  <a:pos x="T6" y="T7"/>
                </a:cxn>
              </a:cxnLst>
              <a:rect l="T12" t="T13" r="T14" b="T15"/>
              <a:pathLst>
                <a:path w="75" h="49">
                  <a:moveTo>
                    <a:pt x="0" y="49"/>
                  </a:moveTo>
                  <a:lnTo>
                    <a:pt x="22" y="0"/>
                  </a:lnTo>
                  <a:lnTo>
                    <a:pt x="75" y="27"/>
                  </a:lnTo>
                  <a:lnTo>
                    <a:pt x="0" y="4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7" name="Freeform 398"/>
            <p:cNvSpPr/>
            <p:nvPr/>
          </p:nvSpPr>
          <p:spPr bwMode="auto">
            <a:xfrm>
              <a:off x="2195574" y="2127417"/>
              <a:ext cx="111192" cy="92288"/>
            </a:xfrm>
            <a:custGeom>
              <a:avLst/>
              <a:gdLst>
                <a:gd name="T0" fmla="*/ 0 w 229"/>
                <a:gd name="T1" fmla="*/ 2 h 204"/>
                <a:gd name="T2" fmla="*/ 0 w 229"/>
                <a:gd name="T3" fmla="*/ 3 h 204"/>
                <a:gd name="T4" fmla="*/ 1 w 229"/>
                <a:gd name="T5" fmla="*/ 3 h 204"/>
                <a:gd name="T6" fmla="*/ 2 w 229"/>
                <a:gd name="T7" fmla="*/ 4 h 204"/>
                <a:gd name="T8" fmla="*/ 2 w 229"/>
                <a:gd name="T9" fmla="*/ 3 h 204"/>
                <a:gd name="T10" fmla="*/ 2 w 229"/>
                <a:gd name="T11" fmla="*/ 5 h 204"/>
                <a:gd name="T12" fmla="*/ 5 w 229"/>
                <a:gd name="T13" fmla="*/ 5 h 204"/>
                <a:gd name="T14" fmla="*/ 4 w 229"/>
                <a:gd name="T15" fmla="*/ 4 h 204"/>
                <a:gd name="T16" fmla="*/ 3 w 229"/>
                <a:gd name="T17" fmla="*/ 3 h 204"/>
                <a:gd name="T18" fmla="*/ 3 w 229"/>
                <a:gd name="T19" fmla="*/ 1 h 204"/>
                <a:gd name="T20" fmla="*/ 5 w 229"/>
                <a:gd name="T21" fmla="*/ 0 h 204"/>
                <a:gd name="T22" fmla="*/ 1 w 229"/>
                <a:gd name="T23" fmla="*/ 0 h 204"/>
                <a:gd name="T24" fmla="*/ 1 w 229"/>
                <a:gd name="T25" fmla="*/ 2 h 204"/>
                <a:gd name="T26" fmla="*/ 0 w 229"/>
                <a:gd name="T27" fmla="*/ 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9"/>
                <a:gd name="T43" fmla="*/ 0 h 204"/>
                <a:gd name="T44" fmla="*/ 229 w 229"/>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9" h="204">
                  <a:moveTo>
                    <a:pt x="0" y="103"/>
                  </a:moveTo>
                  <a:lnTo>
                    <a:pt x="16" y="146"/>
                  </a:lnTo>
                  <a:lnTo>
                    <a:pt x="41" y="131"/>
                  </a:lnTo>
                  <a:lnTo>
                    <a:pt x="71" y="159"/>
                  </a:lnTo>
                  <a:lnTo>
                    <a:pt x="91" y="146"/>
                  </a:lnTo>
                  <a:lnTo>
                    <a:pt x="82" y="196"/>
                  </a:lnTo>
                  <a:lnTo>
                    <a:pt x="229" y="204"/>
                  </a:lnTo>
                  <a:lnTo>
                    <a:pt x="175" y="167"/>
                  </a:lnTo>
                  <a:lnTo>
                    <a:pt x="147" y="105"/>
                  </a:lnTo>
                  <a:lnTo>
                    <a:pt x="148" y="38"/>
                  </a:lnTo>
                  <a:lnTo>
                    <a:pt x="186" y="0"/>
                  </a:lnTo>
                  <a:lnTo>
                    <a:pt x="57" y="13"/>
                  </a:lnTo>
                  <a:lnTo>
                    <a:pt x="25" y="103"/>
                  </a:lnTo>
                  <a:lnTo>
                    <a:pt x="0" y="10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8" name="Freeform 399"/>
            <p:cNvSpPr/>
            <p:nvPr/>
          </p:nvSpPr>
          <p:spPr bwMode="auto">
            <a:xfrm>
              <a:off x="2232638" y="1977846"/>
              <a:ext cx="283034" cy="149571"/>
            </a:xfrm>
            <a:custGeom>
              <a:avLst/>
              <a:gdLst>
                <a:gd name="T0" fmla="*/ 0 w 587"/>
                <a:gd name="T1" fmla="*/ 7 h 330"/>
                <a:gd name="T2" fmla="*/ 1 w 587"/>
                <a:gd name="T3" fmla="*/ 7 h 330"/>
                <a:gd name="T4" fmla="*/ 0 w 587"/>
                <a:gd name="T5" fmla="*/ 7 h 330"/>
                <a:gd name="T6" fmla="*/ 3 w 587"/>
                <a:gd name="T7" fmla="*/ 8 h 330"/>
                <a:gd name="T8" fmla="*/ 3 w 587"/>
                <a:gd name="T9" fmla="*/ 7 h 330"/>
                <a:gd name="T10" fmla="*/ 3 w 587"/>
                <a:gd name="T11" fmla="*/ 7 h 330"/>
                <a:gd name="T12" fmla="*/ 3 w 587"/>
                <a:gd name="T13" fmla="*/ 7 h 330"/>
                <a:gd name="T14" fmla="*/ 4 w 587"/>
                <a:gd name="T15" fmla="*/ 7 h 330"/>
                <a:gd name="T16" fmla="*/ 3 w 587"/>
                <a:gd name="T17" fmla="*/ 6 h 330"/>
                <a:gd name="T18" fmla="*/ 4 w 587"/>
                <a:gd name="T19" fmla="*/ 6 h 330"/>
                <a:gd name="T20" fmla="*/ 5 w 587"/>
                <a:gd name="T21" fmla="*/ 6 h 330"/>
                <a:gd name="T22" fmla="*/ 4 w 587"/>
                <a:gd name="T23" fmla="*/ 5 h 330"/>
                <a:gd name="T24" fmla="*/ 5 w 587"/>
                <a:gd name="T25" fmla="*/ 5 h 330"/>
                <a:gd name="T26" fmla="*/ 5 w 587"/>
                <a:gd name="T27" fmla="*/ 5 h 330"/>
                <a:gd name="T28" fmla="*/ 6 w 587"/>
                <a:gd name="T29" fmla="*/ 5 h 330"/>
                <a:gd name="T30" fmla="*/ 6 w 587"/>
                <a:gd name="T31" fmla="*/ 4 h 330"/>
                <a:gd name="T32" fmla="*/ 13 w 587"/>
                <a:gd name="T33" fmla="*/ 2 h 330"/>
                <a:gd name="T34" fmla="*/ 14 w 587"/>
                <a:gd name="T35" fmla="*/ 1 h 330"/>
                <a:gd name="T36" fmla="*/ 13 w 587"/>
                <a:gd name="T37" fmla="*/ 0 h 330"/>
                <a:gd name="T38" fmla="*/ 9 w 587"/>
                <a:gd name="T39" fmla="*/ 1 h 330"/>
                <a:gd name="T40" fmla="*/ 7 w 587"/>
                <a:gd name="T41" fmla="*/ 1 h 330"/>
                <a:gd name="T42" fmla="*/ 3 w 587"/>
                <a:gd name="T43" fmla="*/ 4 h 330"/>
                <a:gd name="T44" fmla="*/ 2 w 587"/>
                <a:gd name="T45" fmla="*/ 4 h 330"/>
                <a:gd name="T46" fmla="*/ 2 w 587"/>
                <a:gd name="T47" fmla="*/ 5 h 330"/>
                <a:gd name="T48" fmla="*/ 3 w 587"/>
                <a:gd name="T49" fmla="*/ 5 h 330"/>
                <a:gd name="T50" fmla="*/ 2 w 587"/>
                <a:gd name="T51" fmla="*/ 5 h 330"/>
                <a:gd name="T52" fmla="*/ 2 w 587"/>
                <a:gd name="T53" fmla="*/ 5 h 330"/>
                <a:gd name="T54" fmla="*/ 1 w 587"/>
                <a:gd name="T55" fmla="*/ 6 h 330"/>
                <a:gd name="T56" fmla="*/ 2 w 587"/>
                <a:gd name="T57" fmla="*/ 6 h 330"/>
                <a:gd name="T58" fmla="*/ 0 w 587"/>
                <a:gd name="T59" fmla="*/ 7 h 3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7"/>
                <a:gd name="T91" fmla="*/ 0 h 330"/>
                <a:gd name="T92" fmla="*/ 587 w 587"/>
                <a:gd name="T93" fmla="*/ 330 h 3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7" h="330">
                  <a:moveTo>
                    <a:pt x="0" y="284"/>
                  </a:moveTo>
                  <a:lnTo>
                    <a:pt x="58" y="293"/>
                  </a:lnTo>
                  <a:lnTo>
                    <a:pt x="18" y="321"/>
                  </a:lnTo>
                  <a:lnTo>
                    <a:pt x="117" y="330"/>
                  </a:lnTo>
                  <a:lnTo>
                    <a:pt x="120" y="293"/>
                  </a:lnTo>
                  <a:lnTo>
                    <a:pt x="149" y="298"/>
                  </a:lnTo>
                  <a:lnTo>
                    <a:pt x="119" y="279"/>
                  </a:lnTo>
                  <a:lnTo>
                    <a:pt x="158" y="286"/>
                  </a:lnTo>
                  <a:lnTo>
                    <a:pt x="149" y="244"/>
                  </a:lnTo>
                  <a:lnTo>
                    <a:pt x="167" y="270"/>
                  </a:lnTo>
                  <a:lnTo>
                    <a:pt x="196" y="245"/>
                  </a:lnTo>
                  <a:lnTo>
                    <a:pt x="177" y="217"/>
                  </a:lnTo>
                  <a:lnTo>
                    <a:pt x="239" y="222"/>
                  </a:lnTo>
                  <a:lnTo>
                    <a:pt x="221" y="205"/>
                  </a:lnTo>
                  <a:lnTo>
                    <a:pt x="249" y="209"/>
                  </a:lnTo>
                  <a:lnTo>
                    <a:pt x="265" y="175"/>
                  </a:lnTo>
                  <a:lnTo>
                    <a:pt x="558" y="71"/>
                  </a:lnTo>
                  <a:lnTo>
                    <a:pt x="587" y="30"/>
                  </a:lnTo>
                  <a:lnTo>
                    <a:pt x="530" y="0"/>
                  </a:lnTo>
                  <a:lnTo>
                    <a:pt x="409" y="67"/>
                  </a:lnTo>
                  <a:lnTo>
                    <a:pt x="282" y="67"/>
                  </a:lnTo>
                  <a:lnTo>
                    <a:pt x="147" y="155"/>
                  </a:lnTo>
                  <a:lnTo>
                    <a:pt x="71" y="165"/>
                  </a:lnTo>
                  <a:lnTo>
                    <a:pt x="76" y="205"/>
                  </a:lnTo>
                  <a:lnTo>
                    <a:pt x="116" y="209"/>
                  </a:lnTo>
                  <a:lnTo>
                    <a:pt x="70" y="210"/>
                  </a:lnTo>
                  <a:lnTo>
                    <a:pt x="91" y="226"/>
                  </a:lnTo>
                  <a:lnTo>
                    <a:pt x="58" y="245"/>
                  </a:lnTo>
                  <a:lnTo>
                    <a:pt x="97" y="263"/>
                  </a:lnTo>
                  <a:lnTo>
                    <a:pt x="0" y="28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19" name="Freeform 400"/>
            <p:cNvSpPr/>
            <p:nvPr/>
          </p:nvSpPr>
          <p:spPr bwMode="auto">
            <a:xfrm>
              <a:off x="2396056" y="1780540"/>
              <a:ext cx="53911" cy="30232"/>
            </a:xfrm>
            <a:custGeom>
              <a:avLst/>
              <a:gdLst>
                <a:gd name="T0" fmla="*/ 0 w 115"/>
                <a:gd name="T1" fmla="*/ 1 h 66"/>
                <a:gd name="T2" fmla="*/ 1 w 115"/>
                <a:gd name="T3" fmla="*/ 1 h 66"/>
                <a:gd name="T4" fmla="*/ 3 w 115"/>
                <a:gd name="T5" fmla="*/ 1 h 66"/>
                <a:gd name="T6" fmla="*/ 1 w 115"/>
                <a:gd name="T7" fmla="*/ 0 h 66"/>
                <a:gd name="T8" fmla="*/ 0 w 115"/>
                <a:gd name="T9" fmla="*/ 1 h 66"/>
                <a:gd name="T10" fmla="*/ 0 60000 65536"/>
                <a:gd name="T11" fmla="*/ 0 60000 65536"/>
                <a:gd name="T12" fmla="*/ 0 60000 65536"/>
                <a:gd name="T13" fmla="*/ 0 60000 65536"/>
                <a:gd name="T14" fmla="*/ 0 60000 65536"/>
                <a:gd name="T15" fmla="*/ 0 w 115"/>
                <a:gd name="T16" fmla="*/ 0 h 66"/>
                <a:gd name="T17" fmla="*/ 115 w 115"/>
                <a:gd name="T18" fmla="*/ 66 h 66"/>
              </a:gdLst>
              <a:ahLst/>
              <a:cxnLst>
                <a:cxn ang="T10">
                  <a:pos x="T0" y="T1"/>
                </a:cxn>
                <a:cxn ang="T11">
                  <a:pos x="T2" y="T3"/>
                </a:cxn>
                <a:cxn ang="T12">
                  <a:pos x="T4" y="T5"/>
                </a:cxn>
                <a:cxn ang="T13">
                  <a:pos x="T6" y="T7"/>
                </a:cxn>
                <a:cxn ang="T14">
                  <a:pos x="T8" y="T9"/>
                </a:cxn>
              </a:cxnLst>
              <a:rect l="T15" t="T16" r="T17" b="T18"/>
              <a:pathLst>
                <a:path w="115" h="66">
                  <a:moveTo>
                    <a:pt x="0" y="47"/>
                  </a:moveTo>
                  <a:lnTo>
                    <a:pt x="32" y="66"/>
                  </a:lnTo>
                  <a:lnTo>
                    <a:pt x="115" y="43"/>
                  </a:lnTo>
                  <a:lnTo>
                    <a:pt x="66" y="0"/>
                  </a:lnTo>
                  <a:lnTo>
                    <a:pt x="0" y="4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0" name="Freeform 401"/>
            <p:cNvSpPr/>
            <p:nvPr/>
          </p:nvSpPr>
          <p:spPr bwMode="auto">
            <a:xfrm>
              <a:off x="2918320" y="1841005"/>
              <a:ext cx="48857" cy="19094"/>
            </a:xfrm>
            <a:custGeom>
              <a:avLst/>
              <a:gdLst>
                <a:gd name="T0" fmla="*/ 0 w 103"/>
                <a:gd name="T1" fmla="*/ 0 h 42"/>
                <a:gd name="T2" fmla="*/ 1 w 103"/>
                <a:gd name="T3" fmla="*/ 1 h 42"/>
                <a:gd name="T4" fmla="*/ 1 w 103"/>
                <a:gd name="T5" fmla="*/ 1 h 42"/>
                <a:gd name="T6" fmla="*/ 2 w 103"/>
                <a:gd name="T7" fmla="*/ 1 h 42"/>
                <a:gd name="T8" fmla="*/ 2 w 103"/>
                <a:gd name="T9" fmla="*/ 1 h 42"/>
                <a:gd name="T10" fmla="*/ 0 w 103"/>
                <a:gd name="T11" fmla="*/ 0 h 42"/>
                <a:gd name="T12" fmla="*/ 0 60000 65536"/>
                <a:gd name="T13" fmla="*/ 0 60000 65536"/>
                <a:gd name="T14" fmla="*/ 0 60000 65536"/>
                <a:gd name="T15" fmla="*/ 0 60000 65536"/>
                <a:gd name="T16" fmla="*/ 0 60000 65536"/>
                <a:gd name="T17" fmla="*/ 0 60000 65536"/>
                <a:gd name="T18" fmla="*/ 0 w 103"/>
                <a:gd name="T19" fmla="*/ 0 h 42"/>
                <a:gd name="T20" fmla="*/ 103 w 10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03" h="42">
                  <a:moveTo>
                    <a:pt x="0" y="0"/>
                  </a:moveTo>
                  <a:lnTo>
                    <a:pt x="46" y="34"/>
                  </a:lnTo>
                  <a:lnTo>
                    <a:pt x="31" y="42"/>
                  </a:lnTo>
                  <a:lnTo>
                    <a:pt x="70" y="41"/>
                  </a:lnTo>
                  <a:lnTo>
                    <a:pt x="103" y="20"/>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1" name="Freeform 402"/>
            <p:cNvSpPr/>
            <p:nvPr/>
          </p:nvSpPr>
          <p:spPr bwMode="auto">
            <a:xfrm>
              <a:off x="2928429" y="1786905"/>
              <a:ext cx="116246" cy="55691"/>
            </a:xfrm>
            <a:custGeom>
              <a:avLst/>
              <a:gdLst>
                <a:gd name="T0" fmla="*/ 0 w 242"/>
                <a:gd name="T1" fmla="*/ 2 h 123"/>
                <a:gd name="T2" fmla="*/ 1 w 242"/>
                <a:gd name="T3" fmla="*/ 1 h 123"/>
                <a:gd name="T4" fmla="*/ 4 w 242"/>
                <a:gd name="T5" fmla="*/ 0 h 123"/>
                <a:gd name="T6" fmla="*/ 6 w 242"/>
                <a:gd name="T7" fmla="*/ 1 h 123"/>
                <a:gd name="T8" fmla="*/ 5 w 242"/>
                <a:gd name="T9" fmla="*/ 2 h 123"/>
                <a:gd name="T10" fmla="*/ 5 w 242"/>
                <a:gd name="T11" fmla="*/ 2 h 123"/>
                <a:gd name="T12" fmla="*/ 2 w 242"/>
                <a:gd name="T13" fmla="*/ 3 h 123"/>
                <a:gd name="T14" fmla="*/ 0 w 242"/>
                <a:gd name="T15" fmla="*/ 2 h 123"/>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123"/>
                <a:gd name="T26" fmla="*/ 242 w 242"/>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123">
                  <a:moveTo>
                    <a:pt x="0" y="100"/>
                  </a:moveTo>
                  <a:lnTo>
                    <a:pt x="65" y="33"/>
                  </a:lnTo>
                  <a:lnTo>
                    <a:pt x="156" y="0"/>
                  </a:lnTo>
                  <a:lnTo>
                    <a:pt x="242" y="59"/>
                  </a:lnTo>
                  <a:lnTo>
                    <a:pt x="212" y="71"/>
                  </a:lnTo>
                  <a:lnTo>
                    <a:pt x="220" y="98"/>
                  </a:lnTo>
                  <a:lnTo>
                    <a:pt x="95" y="123"/>
                  </a:lnTo>
                  <a:lnTo>
                    <a:pt x="0" y="10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2" name="Freeform 403"/>
            <p:cNvSpPr/>
            <p:nvPr/>
          </p:nvSpPr>
          <p:spPr bwMode="auto">
            <a:xfrm>
              <a:off x="2952015" y="1836231"/>
              <a:ext cx="131408" cy="63647"/>
            </a:xfrm>
            <a:custGeom>
              <a:avLst/>
              <a:gdLst>
                <a:gd name="T0" fmla="*/ 0 w 274"/>
                <a:gd name="T1" fmla="*/ 1 h 142"/>
                <a:gd name="T2" fmla="*/ 1 w 274"/>
                <a:gd name="T3" fmla="*/ 1 h 142"/>
                <a:gd name="T4" fmla="*/ 2 w 274"/>
                <a:gd name="T5" fmla="*/ 3 h 142"/>
                <a:gd name="T6" fmla="*/ 3 w 274"/>
                <a:gd name="T7" fmla="*/ 2 h 142"/>
                <a:gd name="T8" fmla="*/ 5 w 274"/>
                <a:gd name="T9" fmla="*/ 3 h 142"/>
                <a:gd name="T10" fmla="*/ 6 w 274"/>
                <a:gd name="T11" fmla="*/ 3 h 142"/>
                <a:gd name="T12" fmla="*/ 5 w 274"/>
                <a:gd name="T13" fmla="*/ 2 h 142"/>
                <a:gd name="T14" fmla="*/ 6 w 274"/>
                <a:gd name="T15" fmla="*/ 2 h 142"/>
                <a:gd name="T16" fmla="*/ 6 w 274"/>
                <a:gd name="T17" fmla="*/ 1 h 142"/>
                <a:gd name="T18" fmla="*/ 5 w 274"/>
                <a:gd name="T19" fmla="*/ 0 h 142"/>
                <a:gd name="T20" fmla="*/ 4 w 274"/>
                <a:gd name="T21" fmla="*/ 1 h 142"/>
                <a:gd name="T22" fmla="*/ 5 w 274"/>
                <a:gd name="T23" fmla="*/ 1 h 142"/>
                <a:gd name="T24" fmla="*/ 4 w 274"/>
                <a:gd name="T25" fmla="*/ 0 h 142"/>
                <a:gd name="T26" fmla="*/ 2 w 274"/>
                <a:gd name="T27" fmla="*/ 0 h 142"/>
                <a:gd name="T28" fmla="*/ 0 w 274"/>
                <a:gd name="T29" fmla="*/ 1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142"/>
                <a:gd name="T47" fmla="*/ 274 w 274"/>
                <a:gd name="T48" fmla="*/ 142 h 1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142">
                  <a:moveTo>
                    <a:pt x="0" y="61"/>
                  </a:moveTo>
                  <a:lnTo>
                    <a:pt x="50" y="68"/>
                  </a:lnTo>
                  <a:lnTo>
                    <a:pt x="85" y="118"/>
                  </a:lnTo>
                  <a:lnTo>
                    <a:pt x="114" y="103"/>
                  </a:lnTo>
                  <a:lnTo>
                    <a:pt x="225" y="142"/>
                  </a:lnTo>
                  <a:lnTo>
                    <a:pt x="264" y="126"/>
                  </a:lnTo>
                  <a:lnTo>
                    <a:pt x="235" y="88"/>
                  </a:lnTo>
                  <a:lnTo>
                    <a:pt x="258" y="98"/>
                  </a:lnTo>
                  <a:lnTo>
                    <a:pt x="274" y="39"/>
                  </a:lnTo>
                  <a:lnTo>
                    <a:pt x="215" y="12"/>
                  </a:lnTo>
                  <a:lnTo>
                    <a:pt x="156" y="52"/>
                  </a:lnTo>
                  <a:lnTo>
                    <a:pt x="203" y="31"/>
                  </a:lnTo>
                  <a:lnTo>
                    <a:pt x="173" y="0"/>
                  </a:lnTo>
                  <a:lnTo>
                    <a:pt x="79" y="11"/>
                  </a:lnTo>
                  <a:lnTo>
                    <a:pt x="0" y="6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3" name="Freeform 404"/>
            <p:cNvSpPr/>
            <p:nvPr/>
          </p:nvSpPr>
          <p:spPr bwMode="auto">
            <a:xfrm>
              <a:off x="3075000" y="1868055"/>
              <a:ext cx="109507" cy="66829"/>
            </a:xfrm>
            <a:custGeom>
              <a:avLst/>
              <a:gdLst>
                <a:gd name="T0" fmla="*/ 0 w 226"/>
                <a:gd name="T1" fmla="*/ 3 h 145"/>
                <a:gd name="T2" fmla="*/ 0 w 226"/>
                <a:gd name="T3" fmla="*/ 3 h 145"/>
                <a:gd name="T4" fmla="*/ 5 w 226"/>
                <a:gd name="T5" fmla="*/ 3 h 145"/>
                <a:gd name="T6" fmla="*/ 5 w 226"/>
                <a:gd name="T7" fmla="*/ 2 h 145"/>
                <a:gd name="T8" fmla="*/ 4 w 226"/>
                <a:gd name="T9" fmla="*/ 1 h 145"/>
                <a:gd name="T10" fmla="*/ 3 w 226"/>
                <a:gd name="T11" fmla="*/ 1 h 145"/>
                <a:gd name="T12" fmla="*/ 3 w 226"/>
                <a:gd name="T13" fmla="*/ 0 h 145"/>
                <a:gd name="T14" fmla="*/ 3 w 226"/>
                <a:gd name="T15" fmla="*/ 0 h 145"/>
                <a:gd name="T16" fmla="*/ 1 w 226"/>
                <a:gd name="T17" fmla="*/ 3 h 145"/>
                <a:gd name="T18" fmla="*/ 0 w 226"/>
                <a:gd name="T19" fmla="*/ 3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45"/>
                <a:gd name="T32" fmla="*/ 226 w 226"/>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45">
                  <a:moveTo>
                    <a:pt x="0" y="125"/>
                  </a:moveTo>
                  <a:lnTo>
                    <a:pt x="17" y="145"/>
                  </a:lnTo>
                  <a:lnTo>
                    <a:pt x="209" y="117"/>
                  </a:lnTo>
                  <a:lnTo>
                    <a:pt x="226" y="69"/>
                  </a:lnTo>
                  <a:lnTo>
                    <a:pt x="172" y="30"/>
                  </a:lnTo>
                  <a:lnTo>
                    <a:pt x="126" y="45"/>
                  </a:lnTo>
                  <a:lnTo>
                    <a:pt x="134" y="12"/>
                  </a:lnTo>
                  <a:lnTo>
                    <a:pt x="110" y="0"/>
                  </a:lnTo>
                  <a:lnTo>
                    <a:pt x="20" y="108"/>
                  </a:lnTo>
                  <a:lnTo>
                    <a:pt x="0" y="12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4" name="Freeform 405"/>
            <p:cNvSpPr/>
            <p:nvPr/>
          </p:nvSpPr>
          <p:spPr bwMode="auto">
            <a:xfrm>
              <a:off x="3753943" y="2008078"/>
              <a:ext cx="124670" cy="63647"/>
            </a:xfrm>
            <a:custGeom>
              <a:avLst/>
              <a:gdLst>
                <a:gd name="T0" fmla="*/ 0 w 258"/>
                <a:gd name="T1" fmla="*/ 2 h 136"/>
                <a:gd name="T2" fmla="*/ 1 w 258"/>
                <a:gd name="T3" fmla="*/ 0 h 136"/>
                <a:gd name="T4" fmla="*/ 2 w 258"/>
                <a:gd name="T5" fmla="*/ 0 h 136"/>
                <a:gd name="T6" fmla="*/ 3 w 258"/>
                <a:gd name="T7" fmla="*/ 1 h 136"/>
                <a:gd name="T8" fmla="*/ 4 w 258"/>
                <a:gd name="T9" fmla="*/ 0 h 136"/>
                <a:gd name="T10" fmla="*/ 5 w 258"/>
                <a:gd name="T11" fmla="*/ 1 h 136"/>
                <a:gd name="T12" fmla="*/ 5 w 258"/>
                <a:gd name="T13" fmla="*/ 2 h 136"/>
                <a:gd name="T14" fmla="*/ 6 w 258"/>
                <a:gd name="T15" fmla="*/ 3 h 136"/>
                <a:gd name="T16" fmla="*/ 3 w 258"/>
                <a:gd name="T17" fmla="*/ 3 h 136"/>
                <a:gd name="T18" fmla="*/ 3 w 258"/>
                <a:gd name="T19" fmla="*/ 3 h 136"/>
                <a:gd name="T20" fmla="*/ 2 w 258"/>
                <a:gd name="T21" fmla="*/ 4 h 136"/>
                <a:gd name="T22" fmla="*/ 0 w 258"/>
                <a:gd name="T23" fmla="*/ 2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
                <a:gd name="T37" fmla="*/ 0 h 136"/>
                <a:gd name="T38" fmla="*/ 258 w 258"/>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 h="136">
                  <a:moveTo>
                    <a:pt x="0" y="73"/>
                  </a:moveTo>
                  <a:lnTo>
                    <a:pt x="53" y="5"/>
                  </a:lnTo>
                  <a:lnTo>
                    <a:pt x="88" y="0"/>
                  </a:lnTo>
                  <a:lnTo>
                    <a:pt x="147" y="50"/>
                  </a:lnTo>
                  <a:lnTo>
                    <a:pt x="157" y="13"/>
                  </a:lnTo>
                  <a:lnTo>
                    <a:pt x="220" y="44"/>
                  </a:lnTo>
                  <a:lnTo>
                    <a:pt x="216" y="93"/>
                  </a:lnTo>
                  <a:lnTo>
                    <a:pt x="258" y="112"/>
                  </a:lnTo>
                  <a:lnTo>
                    <a:pt x="123" y="120"/>
                  </a:lnTo>
                  <a:lnTo>
                    <a:pt x="115" y="98"/>
                  </a:lnTo>
                  <a:lnTo>
                    <a:pt x="92" y="136"/>
                  </a:lnTo>
                  <a:lnTo>
                    <a:pt x="0" y="7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5" name="Freeform 406"/>
            <p:cNvSpPr/>
            <p:nvPr/>
          </p:nvSpPr>
          <p:spPr bwMode="auto">
            <a:xfrm>
              <a:off x="3841549" y="2011261"/>
              <a:ext cx="75813" cy="42962"/>
            </a:xfrm>
            <a:custGeom>
              <a:avLst/>
              <a:gdLst>
                <a:gd name="T0" fmla="*/ 0 w 158"/>
                <a:gd name="T1" fmla="*/ 0 h 92"/>
                <a:gd name="T2" fmla="*/ 1 w 158"/>
                <a:gd name="T3" fmla="*/ 1 h 92"/>
                <a:gd name="T4" fmla="*/ 1 w 158"/>
                <a:gd name="T5" fmla="*/ 2 h 92"/>
                <a:gd name="T6" fmla="*/ 1 w 158"/>
                <a:gd name="T7" fmla="*/ 2 h 92"/>
                <a:gd name="T8" fmla="*/ 3 w 158"/>
                <a:gd name="T9" fmla="*/ 2 h 92"/>
                <a:gd name="T10" fmla="*/ 4 w 158"/>
                <a:gd name="T11" fmla="*/ 1 h 92"/>
                <a:gd name="T12" fmla="*/ 0 w 158"/>
                <a:gd name="T13" fmla="*/ 0 h 92"/>
                <a:gd name="T14" fmla="*/ 0 60000 65536"/>
                <a:gd name="T15" fmla="*/ 0 60000 65536"/>
                <a:gd name="T16" fmla="*/ 0 60000 65536"/>
                <a:gd name="T17" fmla="*/ 0 60000 65536"/>
                <a:gd name="T18" fmla="*/ 0 60000 65536"/>
                <a:gd name="T19" fmla="*/ 0 60000 65536"/>
                <a:gd name="T20" fmla="*/ 0 60000 65536"/>
                <a:gd name="T21" fmla="*/ 0 w 158"/>
                <a:gd name="T22" fmla="*/ 0 h 92"/>
                <a:gd name="T23" fmla="*/ 158 w 1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92">
                  <a:moveTo>
                    <a:pt x="0" y="0"/>
                  </a:moveTo>
                  <a:lnTo>
                    <a:pt x="50" y="33"/>
                  </a:lnTo>
                  <a:lnTo>
                    <a:pt x="39" y="65"/>
                  </a:lnTo>
                  <a:lnTo>
                    <a:pt x="64" y="92"/>
                  </a:lnTo>
                  <a:lnTo>
                    <a:pt x="110" y="92"/>
                  </a:lnTo>
                  <a:lnTo>
                    <a:pt x="158" y="57"/>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6" name="Freeform 407"/>
            <p:cNvSpPr/>
            <p:nvPr/>
          </p:nvSpPr>
          <p:spPr bwMode="auto">
            <a:xfrm>
              <a:off x="3849972" y="2732064"/>
              <a:ext cx="53911" cy="219583"/>
            </a:xfrm>
            <a:custGeom>
              <a:avLst/>
              <a:gdLst>
                <a:gd name="T0" fmla="*/ 0 w 115"/>
                <a:gd name="T1" fmla="*/ 3 h 483"/>
                <a:gd name="T2" fmla="*/ 0 w 115"/>
                <a:gd name="T3" fmla="*/ 4 h 483"/>
                <a:gd name="T4" fmla="*/ 0 w 115"/>
                <a:gd name="T5" fmla="*/ 11 h 483"/>
                <a:gd name="T6" fmla="*/ 1 w 115"/>
                <a:gd name="T7" fmla="*/ 10 h 483"/>
                <a:gd name="T8" fmla="*/ 1 w 115"/>
                <a:gd name="T9" fmla="*/ 11 h 483"/>
                <a:gd name="T10" fmla="*/ 1 w 115"/>
                <a:gd name="T11" fmla="*/ 9 h 483"/>
                <a:gd name="T12" fmla="*/ 1 w 115"/>
                <a:gd name="T13" fmla="*/ 7 h 483"/>
                <a:gd name="T14" fmla="*/ 3 w 115"/>
                <a:gd name="T15" fmla="*/ 8 h 483"/>
                <a:gd name="T16" fmla="*/ 1 w 115"/>
                <a:gd name="T17" fmla="*/ 4 h 483"/>
                <a:gd name="T18" fmla="*/ 1 w 115"/>
                <a:gd name="T19" fmla="*/ 0 h 483"/>
                <a:gd name="T20" fmla="*/ 0 w 115"/>
                <a:gd name="T21" fmla="*/ 3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83"/>
                <a:gd name="T35" fmla="*/ 115 w 115"/>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83">
                  <a:moveTo>
                    <a:pt x="0" y="123"/>
                  </a:moveTo>
                  <a:lnTo>
                    <a:pt x="19" y="182"/>
                  </a:lnTo>
                  <a:lnTo>
                    <a:pt x="19" y="483"/>
                  </a:lnTo>
                  <a:lnTo>
                    <a:pt x="39" y="446"/>
                  </a:lnTo>
                  <a:lnTo>
                    <a:pt x="70" y="469"/>
                  </a:lnTo>
                  <a:lnTo>
                    <a:pt x="32" y="387"/>
                  </a:lnTo>
                  <a:lnTo>
                    <a:pt x="53" y="304"/>
                  </a:lnTo>
                  <a:lnTo>
                    <a:pt x="115" y="329"/>
                  </a:lnTo>
                  <a:lnTo>
                    <a:pt x="57" y="169"/>
                  </a:lnTo>
                  <a:lnTo>
                    <a:pt x="39" y="0"/>
                  </a:lnTo>
                  <a:lnTo>
                    <a:pt x="0" y="123"/>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7" name="Freeform 408"/>
            <p:cNvSpPr/>
            <p:nvPr/>
          </p:nvSpPr>
          <p:spPr bwMode="auto">
            <a:xfrm>
              <a:off x="3932524" y="2035128"/>
              <a:ext cx="84236" cy="31824"/>
            </a:xfrm>
            <a:custGeom>
              <a:avLst/>
              <a:gdLst>
                <a:gd name="T0" fmla="*/ 0 w 179"/>
                <a:gd name="T1" fmla="*/ 0 h 70"/>
                <a:gd name="T2" fmla="*/ 1 w 179"/>
                <a:gd name="T3" fmla="*/ 1 h 70"/>
                <a:gd name="T4" fmla="*/ 3 w 179"/>
                <a:gd name="T5" fmla="*/ 2 h 70"/>
                <a:gd name="T6" fmla="*/ 4 w 179"/>
                <a:gd name="T7" fmla="*/ 1 h 70"/>
                <a:gd name="T8" fmla="*/ 0 w 179"/>
                <a:gd name="T9" fmla="*/ 0 h 70"/>
                <a:gd name="T10" fmla="*/ 0 60000 65536"/>
                <a:gd name="T11" fmla="*/ 0 60000 65536"/>
                <a:gd name="T12" fmla="*/ 0 60000 65536"/>
                <a:gd name="T13" fmla="*/ 0 60000 65536"/>
                <a:gd name="T14" fmla="*/ 0 60000 65536"/>
                <a:gd name="T15" fmla="*/ 0 w 179"/>
                <a:gd name="T16" fmla="*/ 0 h 70"/>
                <a:gd name="T17" fmla="*/ 179 w 179"/>
                <a:gd name="T18" fmla="*/ 70 h 70"/>
              </a:gdLst>
              <a:ahLst/>
              <a:cxnLst>
                <a:cxn ang="T10">
                  <a:pos x="T0" y="T1"/>
                </a:cxn>
                <a:cxn ang="T11">
                  <a:pos x="T2" y="T3"/>
                </a:cxn>
                <a:cxn ang="T12">
                  <a:pos x="T4" y="T5"/>
                </a:cxn>
                <a:cxn ang="T13">
                  <a:pos x="T6" y="T7"/>
                </a:cxn>
                <a:cxn ang="T14">
                  <a:pos x="T8" y="T9"/>
                </a:cxn>
              </a:cxnLst>
              <a:rect l="T15" t="T16" r="T17" b="T18"/>
              <a:pathLst>
                <a:path w="179" h="70">
                  <a:moveTo>
                    <a:pt x="0" y="0"/>
                  </a:moveTo>
                  <a:lnTo>
                    <a:pt x="31" y="47"/>
                  </a:lnTo>
                  <a:lnTo>
                    <a:pt x="112" y="70"/>
                  </a:lnTo>
                  <a:lnTo>
                    <a:pt x="179" y="55"/>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8" name="Freeform 409"/>
            <p:cNvSpPr/>
            <p:nvPr/>
          </p:nvSpPr>
          <p:spPr bwMode="auto">
            <a:xfrm>
              <a:off x="1085341" y="3008929"/>
              <a:ext cx="224068" cy="178212"/>
            </a:xfrm>
            <a:custGeom>
              <a:avLst/>
              <a:gdLst>
                <a:gd name="T0" fmla="*/ 0 w 469"/>
                <a:gd name="T1" fmla="*/ 1 h 392"/>
                <a:gd name="T2" fmla="*/ 0 w 469"/>
                <a:gd name="T3" fmla="*/ 2 h 392"/>
                <a:gd name="T4" fmla="*/ 3 w 469"/>
                <a:gd name="T5" fmla="*/ 3 h 392"/>
                <a:gd name="T6" fmla="*/ 2 w 469"/>
                <a:gd name="T7" fmla="*/ 5 h 392"/>
                <a:gd name="T8" fmla="*/ 2 w 469"/>
                <a:gd name="T9" fmla="*/ 8 h 392"/>
                <a:gd name="T10" fmla="*/ 3 w 469"/>
                <a:gd name="T11" fmla="*/ 9 h 392"/>
                <a:gd name="T12" fmla="*/ 6 w 469"/>
                <a:gd name="T13" fmla="*/ 8 h 392"/>
                <a:gd name="T14" fmla="*/ 8 w 469"/>
                <a:gd name="T15" fmla="*/ 6 h 392"/>
                <a:gd name="T16" fmla="*/ 8 w 469"/>
                <a:gd name="T17" fmla="*/ 5 h 392"/>
                <a:gd name="T18" fmla="*/ 9 w 469"/>
                <a:gd name="T19" fmla="*/ 3 h 392"/>
                <a:gd name="T20" fmla="*/ 11 w 469"/>
                <a:gd name="T21" fmla="*/ 2 h 392"/>
                <a:gd name="T22" fmla="*/ 11 w 469"/>
                <a:gd name="T23" fmla="*/ 1 h 392"/>
                <a:gd name="T24" fmla="*/ 9 w 469"/>
                <a:gd name="T25" fmla="*/ 1 h 392"/>
                <a:gd name="T26" fmla="*/ 9 w 469"/>
                <a:gd name="T27" fmla="*/ 1 h 392"/>
                <a:gd name="T28" fmla="*/ 6 w 469"/>
                <a:gd name="T29" fmla="*/ 0 h 392"/>
                <a:gd name="T30" fmla="*/ 1 w 469"/>
                <a:gd name="T31" fmla="*/ 0 h 392"/>
                <a:gd name="T32" fmla="*/ 0 w 469"/>
                <a:gd name="T33" fmla="*/ 1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9"/>
                <a:gd name="T52" fmla="*/ 0 h 392"/>
                <a:gd name="T53" fmla="*/ 469 w 46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9" h="392">
                  <a:moveTo>
                    <a:pt x="0" y="33"/>
                  </a:moveTo>
                  <a:lnTo>
                    <a:pt x="13" y="97"/>
                  </a:lnTo>
                  <a:lnTo>
                    <a:pt x="112" y="106"/>
                  </a:lnTo>
                  <a:lnTo>
                    <a:pt x="70" y="209"/>
                  </a:lnTo>
                  <a:lnTo>
                    <a:pt x="70" y="335"/>
                  </a:lnTo>
                  <a:lnTo>
                    <a:pt x="138" y="392"/>
                  </a:lnTo>
                  <a:lnTo>
                    <a:pt x="275" y="355"/>
                  </a:lnTo>
                  <a:lnTo>
                    <a:pt x="354" y="261"/>
                  </a:lnTo>
                  <a:lnTo>
                    <a:pt x="338" y="223"/>
                  </a:lnTo>
                  <a:lnTo>
                    <a:pt x="379" y="152"/>
                  </a:lnTo>
                  <a:lnTo>
                    <a:pt x="468" y="98"/>
                  </a:lnTo>
                  <a:lnTo>
                    <a:pt x="469" y="67"/>
                  </a:lnTo>
                  <a:lnTo>
                    <a:pt x="412" y="60"/>
                  </a:lnTo>
                  <a:lnTo>
                    <a:pt x="400" y="55"/>
                  </a:lnTo>
                  <a:lnTo>
                    <a:pt x="279" y="13"/>
                  </a:lnTo>
                  <a:lnTo>
                    <a:pt x="39" y="0"/>
                  </a:lnTo>
                  <a:lnTo>
                    <a:pt x="0" y="3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29" name="Freeform 410"/>
            <p:cNvSpPr/>
            <p:nvPr/>
          </p:nvSpPr>
          <p:spPr bwMode="auto">
            <a:xfrm>
              <a:off x="1447557" y="1841005"/>
              <a:ext cx="193743" cy="151162"/>
            </a:xfrm>
            <a:custGeom>
              <a:avLst/>
              <a:gdLst>
                <a:gd name="T0" fmla="*/ 0 w 404"/>
                <a:gd name="T1" fmla="*/ 1 h 334"/>
                <a:gd name="T2" fmla="*/ 0 w 404"/>
                <a:gd name="T3" fmla="*/ 2 h 334"/>
                <a:gd name="T4" fmla="*/ 1 w 404"/>
                <a:gd name="T5" fmla="*/ 2 h 334"/>
                <a:gd name="T6" fmla="*/ 1 w 404"/>
                <a:gd name="T7" fmla="*/ 2 h 334"/>
                <a:gd name="T8" fmla="*/ 1 w 404"/>
                <a:gd name="T9" fmla="*/ 3 h 334"/>
                <a:gd name="T10" fmla="*/ 0 w 404"/>
                <a:gd name="T11" fmla="*/ 3 h 334"/>
                <a:gd name="T12" fmla="*/ 2 w 404"/>
                <a:gd name="T13" fmla="*/ 3 h 334"/>
                <a:gd name="T14" fmla="*/ 1 w 404"/>
                <a:gd name="T15" fmla="*/ 4 h 334"/>
                <a:gd name="T16" fmla="*/ 2 w 404"/>
                <a:gd name="T17" fmla="*/ 4 h 334"/>
                <a:gd name="T18" fmla="*/ 3 w 404"/>
                <a:gd name="T19" fmla="*/ 4 h 334"/>
                <a:gd name="T20" fmla="*/ 3 w 404"/>
                <a:gd name="T21" fmla="*/ 3 h 334"/>
                <a:gd name="T22" fmla="*/ 4 w 404"/>
                <a:gd name="T23" fmla="*/ 3 h 334"/>
                <a:gd name="T24" fmla="*/ 4 w 404"/>
                <a:gd name="T25" fmla="*/ 4 h 334"/>
                <a:gd name="T26" fmla="*/ 5 w 404"/>
                <a:gd name="T27" fmla="*/ 3 h 334"/>
                <a:gd name="T28" fmla="*/ 5 w 404"/>
                <a:gd name="T29" fmla="*/ 4 h 334"/>
                <a:gd name="T30" fmla="*/ 6 w 404"/>
                <a:gd name="T31" fmla="*/ 4 h 334"/>
                <a:gd name="T32" fmla="*/ 3 w 404"/>
                <a:gd name="T33" fmla="*/ 5 h 334"/>
                <a:gd name="T34" fmla="*/ 3 w 404"/>
                <a:gd name="T35" fmla="*/ 5 h 334"/>
                <a:gd name="T36" fmla="*/ 5 w 404"/>
                <a:gd name="T37" fmla="*/ 5 h 334"/>
                <a:gd name="T38" fmla="*/ 4 w 404"/>
                <a:gd name="T39" fmla="*/ 5 h 334"/>
                <a:gd name="T40" fmla="*/ 5 w 404"/>
                <a:gd name="T41" fmla="*/ 6 h 334"/>
                <a:gd name="T42" fmla="*/ 3 w 404"/>
                <a:gd name="T43" fmla="*/ 6 h 334"/>
                <a:gd name="T44" fmla="*/ 5 w 404"/>
                <a:gd name="T45" fmla="*/ 8 h 334"/>
                <a:gd name="T46" fmla="*/ 7 w 404"/>
                <a:gd name="T47" fmla="*/ 4 h 334"/>
                <a:gd name="T48" fmla="*/ 9 w 404"/>
                <a:gd name="T49" fmla="*/ 3 h 334"/>
                <a:gd name="T50" fmla="*/ 7 w 404"/>
                <a:gd name="T51" fmla="*/ 2 h 334"/>
                <a:gd name="T52" fmla="*/ 7 w 404"/>
                <a:gd name="T53" fmla="*/ 1 h 334"/>
                <a:gd name="T54" fmla="*/ 6 w 404"/>
                <a:gd name="T55" fmla="*/ 2 h 334"/>
                <a:gd name="T56" fmla="*/ 6 w 404"/>
                <a:gd name="T57" fmla="*/ 1 h 334"/>
                <a:gd name="T58" fmla="*/ 5 w 404"/>
                <a:gd name="T59" fmla="*/ 0 h 334"/>
                <a:gd name="T60" fmla="*/ 4 w 404"/>
                <a:gd name="T61" fmla="*/ 1 h 334"/>
                <a:gd name="T62" fmla="*/ 5 w 404"/>
                <a:gd name="T63" fmla="*/ 3 h 334"/>
                <a:gd name="T64" fmla="*/ 3 w 404"/>
                <a:gd name="T65" fmla="*/ 1 h 334"/>
                <a:gd name="T66" fmla="*/ 3 w 404"/>
                <a:gd name="T67" fmla="*/ 1 h 334"/>
                <a:gd name="T68" fmla="*/ 3 w 404"/>
                <a:gd name="T69" fmla="*/ 2 h 334"/>
                <a:gd name="T70" fmla="*/ 1 w 404"/>
                <a:gd name="T71" fmla="*/ 1 h 334"/>
                <a:gd name="T72" fmla="*/ 3 w 404"/>
                <a:gd name="T73" fmla="*/ 1 h 334"/>
                <a:gd name="T74" fmla="*/ 0 w 404"/>
                <a:gd name="T75" fmla="*/ 1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4"/>
                <a:gd name="T115" fmla="*/ 0 h 334"/>
                <a:gd name="T116" fmla="*/ 404 w 40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4" h="334">
                  <a:moveTo>
                    <a:pt x="0" y="41"/>
                  </a:moveTo>
                  <a:lnTo>
                    <a:pt x="2" y="81"/>
                  </a:lnTo>
                  <a:lnTo>
                    <a:pt x="43" y="81"/>
                  </a:lnTo>
                  <a:lnTo>
                    <a:pt x="30" y="100"/>
                  </a:lnTo>
                  <a:lnTo>
                    <a:pt x="64" y="115"/>
                  </a:lnTo>
                  <a:lnTo>
                    <a:pt x="19" y="112"/>
                  </a:lnTo>
                  <a:lnTo>
                    <a:pt x="94" y="147"/>
                  </a:lnTo>
                  <a:lnTo>
                    <a:pt x="66" y="160"/>
                  </a:lnTo>
                  <a:lnTo>
                    <a:pt x="86" y="187"/>
                  </a:lnTo>
                  <a:lnTo>
                    <a:pt x="151" y="170"/>
                  </a:lnTo>
                  <a:lnTo>
                    <a:pt x="150" y="135"/>
                  </a:lnTo>
                  <a:lnTo>
                    <a:pt x="176" y="123"/>
                  </a:lnTo>
                  <a:lnTo>
                    <a:pt x="182" y="162"/>
                  </a:lnTo>
                  <a:lnTo>
                    <a:pt x="224" y="135"/>
                  </a:lnTo>
                  <a:lnTo>
                    <a:pt x="215" y="162"/>
                  </a:lnTo>
                  <a:lnTo>
                    <a:pt x="250" y="164"/>
                  </a:lnTo>
                  <a:lnTo>
                    <a:pt x="113" y="203"/>
                  </a:lnTo>
                  <a:lnTo>
                    <a:pt x="118" y="230"/>
                  </a:lnTo>
                  <a:lnTo>
                    <a:pt x="235" y="211"/>
                  </a:lnTo>
                  <a:lnTo>
                    <a:pt x="157" y="237"/>
                  </a:lnTo>
                  <a:lnTo>
                    <a:pt x="201" y="252"/>
                  </a:lnTo>
                  <a:lnTo>
                    <a:pt x="120" y="265"/>
                  </a:lnTo>
                  <a:lnTo>
                    <a:pt x="238" y="334"/>
                  </a:lnTo>
                  <a:lnTo>
                    <a:pt x="314" y="162"/>
                  </a:lnTo>
                  <a:lnTo>
                    <a:pt x="404" y="122"/>
                  </a:lnTo>
                  <a:lnTo>
                    <a:pt x="306" y="92"/>
                  </a:lnTo>
                  <a:lnTo>
                    <a:pt x="291" y="47"/>
                  </a:lnTo>
                  <a:lnTo>
                    <a:pt x="261" y="73"/>
                  </a:lnTo>
                  <a:lnTo>
                    <a:pt x="276" y="34"/>
                  </a:lnTo>
                  <a:lnTo>
                    <a:pt x="208" y="0"/>
                  </a:lnTo>
                  <a:lnTo>
                    <a:pt x="185" y="34"/>
                  </a:lnTo>
                  <a:lnTo>
                    <a:pt x="216" y="115"/>
                  </a:lnTo>
                  <a:lnTo>
                    <a:pt x="143" y="30"/>
                  </a:lnTo>
                  <a:lnTo>
                    <a:pt x="118" y="47"/>
                  </a:lnTo>
                  <a:lnTo>
                    <a:pt x="134" y="89"/>
                  </a:lnTo>
                  <a:lnTo>
                    <a:pt x="62" y="51"/>
                  </a:lnTo>
                  <a:lnTo>
                    <a:pt x="113" y="27"/>
                  </a:lnTo>
                  <a:lnTo>
                    <a:pt x="0" y="4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0" name="Freeform 411"/>
            <p:cNvSpPr/>
            <p:nvPr/>
          </p:nvSpPr>
          <p:spPr bwMode="auto">
            <a:xfrm>
              <a:off x="1572226" y="1820319"/>
              <a:ext cx="175211" cy="63647"/>
            </a:xfrm>
            <a:custGeom>
              <a:avLst/>
              <a:gdLst>
                <a:gd name="T0" fmla="*/ 0 w 365"/>
                <a:gd name="T1" fmla="*/ 1 h 141"/>
                <a:gd name="T2" fmla="*/ 1 w 365"/>
                <a:gd name="T3" fmla="*/ 1 h 141"/>
                <a:gd name="T4" fmla="*/ 0 w 365"/>
                <a:gd name="T5" fmla="*/ 1 h 141"/>
                <a:gd name="T6" fmla="*/ 1 w 365"/>
                <a:gd name="T7" fmla="*/ 2 h 141"/>
                <a:gd name="T8" fmla="*/ 4 w 365"/>
                <a:gd name="T9" fmla="*/ 2 h 141"/>
                <a:gd name="T10" fmla="*/ 2 w 365"/>
                <a:gd name="T11" fmla="*/ 2 h 141"/>
                <a:gd name="T12" fmla="*/ 5 w 365"/>
                <a:gd name="T13" fmla="*/ 3 h 141"/>
                <a:gd name="T14" fmla="*/ 7 w 365"/>
                <a:gd name="T15" fmla="*/ 3 h 141"/>
                <a:gd name="T16" fmla="*/ 9 w 365"/>
                <a:gd name="T17" fmla="*/ 1 h 141"/>
                <a:gd name="T18" fmla="*/ 8 w 365"/>
                <a:gd name="T19" fmla="*/ 1 h 141"/>
                <a:gd name="T20" fmla="*/ 6 w 365"/>
                <a:gd name="T21" fmla="*/ 1 h 141"/>
                <a:gd name="T22" fmla="*/ 7 w 365"/>
                <a:gd name="T23" fmla="*/ 0 h 141"/>
                <a:gd name="T24" fmla="*/ 5 w 365"/>
                <a:gd name="T25" fmla="*/ 1 h 141"/>
                <a:gd name="T26" fmla="*/ 5 w 365"/>
                <a:gd name="T27" fmla="*/ 0 h 141"/>
                <a:gd name="T28" fmla="*/ 4 w 365"/>
                <a:gd name="T29" fmla="*/ 1 h 141"/>
                <a:gd name="T30" fmla="*/ 2 w 365"/>
                <a:gd name="T31" fmla="*/ 0 h 141"/>
                <a:gd name="T32" fmla="*/ 2 w 365"/>
                <a:gd name="T33" fmla="*/ 1 h 141"/>
                <a:gd name="T34" fmla="*/ 1 w 365"/>
                <a:gd name="T35" fmla="*/ 0 h 141"/>
                <a:gd name="T36" fmla="*/ 2 w 365"/>
                <a:gd name="T37" fmla="*/ 1 h 141"/>
                <a:gd name="T38" fmla="*/ 0 w 365"/>
                <a:gd name="T39" fmla="*/ 1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5"/>
                <a:gd name="T61" fmla="*/ 0 h 141"/>
                <a:gd name="T62" fmla="*/ 365 w 365"/>
                <a:gd name="T63" fmla="*/ 141 h 1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5" h="141">
                  <a:moveTo>
                    <a:pt x="0" y="38"/>
                  </a:moveTo>
                  <a:lnTo>
                    <a:pt x="53" y="49"/>
                  </a:lnTo>
                  <a:lnTo>
                    <a:pt x="19" y="66"/>
                  </a:lnTo>
                  <a:lnTo>
                    <a:pt x="33" y="76"/>
                  </a:lnTo>
                  <a:lnTo>
                    <a:pt x="168" y="74"/>
                  </a:lnTo>
                  <a:lnTo>
                    <a:pt x="83" y="96"/>
                  </a:lnTo>
                  <a:lnTo>
                    <a:pt x="219" y="141"/>
                  </a:lnTo>
                  <a:lnTo>
                    <a:pt x="309" y="115"/>
                  </a:lnTo>
                  <a:lnTo>
                    <a:pt x="365" y="66"/>
                  </a:lnTo>
                  <a:lnTo>
                    <a:pt x="351" y="43"/>
                  </a:lnTo>
                  <a:lnTo>
                    <a:pt x="265" y="45"/>
                  </a:lnTo>
                  <a:lnTo>
                    <a:pt x="277" y="19"/>
                  </a:lnTo>
                  <a:lnTo>
                    <a:pt x="209" y="45"/>
                  </a:lnTo>
                  <a:lnTo>
                    <a:pt x="198" y="0"/>
                  </a:lnTo>
                  <a:lnTo>
                    <a:pt x="182" y="57"/>
                  </a:lnTo>
                  <a:lnTo>
                    <a:pt x="83" y="0"/>
                  </a:lnTo>
                  <a:lnTo>
                    <a:pt x="85" y="35"/>
                  </a:lnTo>
                  <a:lnTo>
                    <a:pt x="57" y="19"/>
                  </a:lnTo>
                  <a:lnTo>
                    <a:pt x="69" y="51"/>
                  </a:lnTo>
                  <a:lnTo>
                    <a:pt x="0" y="3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1" name="Freeform 412"/>
            <p:cNvSpPr/>
            <p:nvPr/>
          </p:nvSpPr>
          <p:spPr bwMode="auto">
            <a:xfrm>
              <a:off x="1632876" y="1923746"/>
              <a:ext cx="74128" cy="41371"/>
            </a:xfrm>
            <a:custGeom>
              <a:avLst/>
              <a:gdLst>
                <a:gd name="T0" fmla="*/ 0 w 157"/>
                <a:gd name="T1" fmla="*/ 2 h 92"/>
                <a:gd name="T2" fmla="*/ 0 w 157"/>
                <a:gd name="T3" fmla="*/ 1 h 92"/>
                <a:gd name="T4" fmla="*/ 2 w 157"/>
                <a:gd name="T5" fmla="*/ 0 h 92"/>
                <a:gd name="T6" fmla="*/ 2 w 157"/>
                <a:gd name="T7" fmla="*/ 1 h 92"/>
                <a:gd name="T8" fmla="*/ 3 w 157"/>
                <a:gd name="T9" fmla="*/ 1 h 92"/>
                <a:gd name="T10" fmla="*/ 1 w 157"/>
                <a:gd name="T11" fmla="*/ 2 h 92"/>
                <a:gd name="T12" fmla="*/ 2 w 157"/>
                <a:gd name="T13" fmla="*/ 1 h 92"/>
                <a:gd name="T14" fmla="*/ 0 w 157"/>
                <a:gd name="T15" fmla="*/ 2 h 92"/>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92"/>
                <a:gd name="T26" fmla="*/ 157 w 15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92">
                  <a:moveTo>
                    <a:pt x="0" y="73"/>
                  </a:moveTo>
                  <a:lnTo>
                    <a:pt x="14" y="26"/>
                  </a:lnTo>
                  <a:lnTo>
                    <a:pt x="78" y="0"/>
                  </a:lnTo>
                  <a:lnTo>
                    <a:pt x="88" y="26"/>
                  </a:lnTo>
                  <a:lnTo>
                    <a:pt x="157" y="48"/>
                  </a:lnTo>
                  <a:lnTo>
                    <a:pt x="62" y="92"/>
                  </a:lnTo>
                  <a:lnTo>
                    <a:pt x="78" y="68"/>
                  </a:lnTo>
                  <a:lnTo>
                    <a:pt x="0" y="7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2" name="Freeform 413"/>
            <p:cNvSpPr/>
            <p:nvPr/>
          </p:nvSpPr>
          <p:spPr bwMode="auto">
            <a:xfrm>
              <a:off x="1455980" y="2280170"/>
              <a:ext cx="235861" cy="423253"/>
            </a:xfrm>
            <a:custGeom>
              <a:avLst/>
              <a:gdLst>
                <a:gd name="T0" fmla="*/ 0 w 492"/>
                <a:gd name="T1" fmla="*/ 16 h 935"/>
                <a:gd name="T2" fmla="*/ 0 w 492"/>
                <a:gd name="T3" fmla="*/ 18 h 935"/>
                <a:gd name="T4" fmla="*/ 1 w 492"/>
                <a:gd name="T5" fmla="*/ 20 h 935"/>
                <a:gd name="T6" fmla="*/ 1 w 492"/>
                <a:gd name="T7" fmla="*/ 22 h 935"/>
                <a:gd name="T8" fmla="*/ 4 w 492"/>
                <a:gd name="T9" fmla="*/ 20 h 935"/>
                <a:gd name="T10" fmla="*/ 5 w 492"/>
                <a:gd name="T11" fmla="*/ 17 h 935"/>
                <a:gd name="T12" fmla="*/ 4 w 492"/>
                <a:gd name="T13" fmla="*/ 17 h 935"/>
                <a:gd name="T14" fmla="*/ 6 w 492"/>
                <a:gd name="T15" fmla="*/ 16 h 935"/>
                <a:gd name="T16" fmla="*/ 4 w 492"/>
                <a:gd name="T17" fmla="*/ 16 h 935"/>
                <a:gd name="T18" fmla="*/ 6 w 492"/>
                <a:gd name="T19" fmla="*/ 16 h 935"/>
                <a:gd name="T20" fmla="*/ 7 w 492"/>
                <a:gd name="T21" fmla="*/ 15 h 935"/>
                <a:gd name="T22" fmla="*/ 5 w 492"/>
                <a:gd name="T23" fmla="*/ 14 h 935"/>
                <a:gd name="T24" fmla="*/ 4 w 492"/>
                <a:gd name="T25" fmla="*/ 15 h 935"/>
                <a:gd name="T26" fmla="*/ 5 w 492"/>
                <a:gd name="T27" fmla="*/ 14 h 935"/>
                <a:gd name="T28" fmla="*/ 5 w 492"/>
                <a:gd name="T29" fmla="*/ 11 h 935"/>
                <a:gd name="T30" fmla="*/ 9 w 492"/>
                <a:gd name="T31" fmla="*/ 8 h 935"/>
                <a:gd name="T32" fmla="*/ 9 w 492"/>
                <a:gd name="T33" fmla="*/ 7 h 935"/>
                <a:gd name="T34" fmla="*/ 9 w 492"/>
                <a:gd name="T35" fmla="*/ 6 h 935"/>
                <a:gd name="T36" fmla="*/ 11 w 492"/>
                <a:gd name="T37" fmla="*/ 5 h 935"/>
                <a:gd name="T38" fmla="*/ 11 w 492"/>
                <a:gd name="T39" fmla="*/ 2 h 935"/>
                <a:gd name="T40" fmla="*/ 8 w 492"/>
                <a:gd name="T41" fmla="*/ 0 h 935"/>
                <a:gd name="T42" fmla="*/ 8 w 492"/>
                <a:gd name="T43" fmla="*/ 0 h 935"/>
                <a:gd name="T44" fmla="*/ 8 w 492"/>
                <a:gd name="T45" fmla="*/ 1 h 935"/>
                <a:gd name="T46" fmla="*/ 6 w 492"/>
                <a:gd name="T47" fmla="*/ 1 h 935"/>
                <a:gd name="T48" fmla="*/ 6 w 492"/>
                <a:gd name="T49" fmla="*/ 2 h 935"/>
                <a:gd name="T50" fmla="*/ 5 w 492"/>
                <a:gd name="T51" fmla="*/ 2 h 935"/>
                <a:gd name="T52" fmla="*/ 5 w 492"/>
                <a:gd name="T53" fmla="*/ 3 h 935"/>
                <a:gd name="T54" fmla="*/ 3 w 492"/>
                <a:gd name="T55" fmla="*/ 5 h 935"/>
                <a:gd name="T56" fmla="*/ 2 w 492"/>
                <a:gd name="T57" fmla="*/ 7 h 935"/>
                <a:gd name="T58" fmla="*/ 3 w 492"/>
                <a:gd name="T59" fmla="*/ 9 h 935"/>
                <a:gd name="T60" fmla="*/ 1 w 492"/>
                <a:gd name="T61" fmla="*/ 9 h 935"/>
                <a:gd name="T62" fmla="*/ 1 w 492"/>
                <a:gd name="T63" fmla="*/ 12 h 935"/>
                <a:gd name="T64" fmla="*/ 1 w 492"/>
                <a:gd name="T65" fmla="*/ 13 h 935"/>
                <a:gd name="T66" fmla="*/ 1 w 492"/>
                <a:gd name="T67" fmla="*/ 13 h 935"/>
                <a:gd name="T68" fmla="*/ 1 w 492"/>
                <a:gd name="T69" fmla="*/ 15 h 935"/>
                <a:gd name="T70" fmla="*/ 0 w 492"/>
                <a:gd name="T71" fmla="*/ 16 h 9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935"/>
                <a:gd name="T110" fmla="*/ 492 w 492"/>
                <a:gd name="T111" fmla="*/ 935 h 9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935">
                  <a:moveTo>
                    <a:pt x="0" y="704"/>
                  </a:moveTo>
                  <a:lnTo>
                    <a:pt x="19" y="810"/>
                  </a:lnTo>
                  <a:lnTo>
                    <a:pt x="63" y="862"/>
                  </a:lnTo>
                  <a:lnTo>
                    <a:pt x="59" y="935"/>
                  </a:lnTo>
                  <a:lnTo>
                    <a:pt x="179" y="885"/>
                  </a:lnTo>
                  <a:lnTo>
                    <a:pt x="209" y="739"/>
                  </a:lnTo>
                  <a:lnTo>
                    <a:pt x="187" y="732"/>
                  </a:lnTo>
                  <a:lnTo>
                    <a:pt x="275" y="686"/>
                  </a:lnTo>
                  <a:lnTo>
                    <a:pt x="191" y="675"/>
                  </a:lnTo>
                  <a:lnTo>
                    <a:pt x="253" y="686"/>
                  </a:lnTo>
                  <a:lnTo>
                    <a:pt x="290" y="648"/>
                  </a:lnTo>
                  <a:lnTo>
                    <a:pt x="237" y="599"/>
                  </a:lnTo>
                  <a:lnTo>
                    <a:pt x="189" y="633"/>
                  </a:lnTo>
                  <a:lnTo>
                    <a:pt x="227" y="604"/>
                  </a:lnTo>
                  <a:lnTo>
                    <a:pt x="228" y="470"/>
                  </a:lnTo>
                  <a:lnTo>
                    <a:pt x="395" y="341"/>
                  </a:lnTo>
                  <a:lnTo>
                    <a:pt x="383" y="314"/>
                  </a:lnTo>
                  <a:lnTo>
                    <a:pt x="410" y="249"/>
                  </a:lnTo>
                  <a:lnTo>
                    <a:pt x="492" y="230"/>
                  </a:lnTo>
                  <a:lnTo>
                    <a:pt x="470" y="79"/>
                  </a:lnTo>
                  <a:lnTo>
                    <a:pt x="358" y="0"/>
                  </a:lnTo>
                  <a:lnTo>
                    <a:pt x="339" y="0"/>
                  </a:lnTo>
                  <a:lnTo>
                    <a:pt x="338" y="48"/>
                  </a:lnTo>
                  <a:lnTo>
                    <a:pt x="270" y="39"/>
                  </a:lnTo>
                  <a:lnTo>
                    <a:pt x="253" y="79"/>
                  </a:lnTo>
                  <a:lnTo>
                    <a:pt x="208" y="90"/>
                  </a:lnTo>
                  <a:lnTo>
                    <a:pt x="196" y="150"/>
                  </a:lnTo>
                  <a:lnTo>
                    <a:pt x="129" y="222"/>
                  </a:lnTo>
                  <a:lnTo>
                    <a:pt x="97" y="324"/>
                  </a:lnTo>
                  <a:lnTo>
                    <a:pt x="109" y="364"/>
                  </a:lnTo>
                  <a:lnTo>
                    <a:pt x="42" y="394"/>
                  </a:lnTo>
                  <a:lnTo>
                    <a:pt x="35" y="526"/>
                  </a:lnTo>
                  <a:lnTo>
                    <a:pt x="57" y="553"/>
                  </a:lnTo>
                  <a:lnTo>
                    <a:pt x="35" y="578"/>
                  </a:lnTo>
                  <a:lnTo>
                    <a:pt x="46" y="636"/>
                  </a:lnTo>
                  <a:lnTo>
                    <a:pt x="0" y="70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3" name="Freeform 414"/>
            <p:cNvSpPr/>
            <p:nvPr/>
          </p:nvSpPr>
          <p:spPr bwMode="auto">
            <a:xfrm>
              <a:off x="1359951" y="2908685"/>
              <a:ext cx="80867" cy="44553"/>
            </a:xfrm>
            <a:custGeom>
              <a:avLst/>
              <a:gdLst>
                <a:gd name="T0" fmla="*/ 0 w 169"/>
                <a:gd name="T1" fmla="*/ 1 h 98"/>
                <a:gd name="T2" fmla="*/ 1 w 169"/>
                <a:gd name="T3" fmla="*/ 2 h 98"/>
                <a:gd name="T4" fmla="*/ 2 w 169"/>
                <a:gd name="T5" fmla="*/ 2 h 98"/>
                <a:gd name="T6" fmla="*/ 3 w 169"/>
                <a:gd name="T7" fmla="*/ 2 h 98"/>
                <a:gd name="T8" fmla="*/ 4 w 169"/>
                <a:gd name="T9" fmla="*/ 1 h 98"/>
                <a:gd name="T10" fmla="*/ 3 w 169"/>
                <a:gd name="T11" fmla="*/ 1 h 98"/>
                <a:gd name="T12" fmla="*/ 3 w 169"/>
                <a:gd name="T13" fmla="*/ 0 h 98"/>
                <a:gd name="T14" fmla="*/ 3 w 169"/>
                <a:gd name="T15" fmla="*/ 0 h 98"/>
                <a:gd name="T16" fmla="*/ 1 w 169"/>
                <a:gd name="T17" fmla="*/ 0 h 98"/>
                <a:gd name="T18" fmla="*/ 0 w 169"/>
                <a:gd name="T19" fmla="*/ 1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98"/>
                <a:gd name="T32" fmla="*/ 169 w 169"/>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98">
                  <a:moveTo>
                    <a:pt x="0" y="66"/>
                  </a:moveTo>
                  <a:lnTo>
                    <a:pt x="39" y="98"/>
                  </a:lnTo>
                  <a:lnTo>
                    <a:pt x="92" y="70"/>
                  </a:lnTo>
                  <a:lnTo>
                    <a:pt x="115" y="96"/>
                  </a:lnTo>
                  <a:lnTo>
                    <a:pt x="169" y="44"/>
                  </a:lnTo>
                  <a:lnTo>
                    <a:pt x="136" y="38"/>
                  </a:lnTo>
                  <a:lnTo>
                    <a:pt x="135" y="16"/>
                  </a:lnTo>
                  <a:lnTo>
                    <a:pt x="128" y="9"/>
                  </a:lnTo>
                  <a:lnTo>
                    <a:pt x="54" y="0"/>
                  </a:lnTo>
                  <a:lnTo>
                    <a:pt x="0" y="6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4" name="Freeform 415"/>
            <p:cNvSpPr/>
            <p:nvPr/>
          </p:nvSpPr>
          <p:spPr bwMode="auto">
            <a:xfrm>
              <a:off x="1900747" y="3161683"/>
              <a:ext cx="131408" cy="109791"/>
            </a:xfrm>
            <a:custGeom>
              <a:avLst/>
              <a:gdLst>
                <a:gd name="T0" fmla="*/ 0 w 273"/>
                <a:gd name="T1" fmla="*/ 5 h 244"/>
                <a:gd name="T2" fmla="*/ 0 w 273"/>
                <a:gd name="T3" fmla="*/ 5 h 244"/>
                <a:gd name="T4" fmla="*/ 1 w 273"/>
                <a:gd name="T5" fmla="*/ 3 h 244"/>
                <a:gd name="T6" fmla="*/ 1 w 273"/>
                <a:gd name="T7" fmla="*/ 3 h 244"/>
                <a:gd name="T8" fmla="*/ 1 w 273"/>
                <a:gd name="T9" fmla="*/ 1 h 244"/>
                <a:gd name="T10" fmla="*/ 1 w 273"/>
                <a:gd name="T11" fmla="*/ 0 h 244"/>
                <a:gd name="T12" fmla="*/ 6 w 273"/>
                <a:gd name="T13" fmla="*/ 0 h 244"/>
                <a:gd name="T14" fmla="*/ 5 w 273"/>
                <a:gd name="T15" fmla="*/ 1 h 244"/>
                <a:gd name="T16" fmla="*/ 5 w 273"/>
                <a:gd name="T17" fmla="*/ 3 h 244"/>
                <a:gd name="T18" fmla="*/ 3 w 273"/>
                <a:gd name="T19" fmla="*/ 4 h 244"/>
                <a:gd name="T20" fmla="*/ 1 w 273"/>
                <a:gd name="T21" fmla="*/ 6 h 244"/>
                <a:gd name="T22" fmla="*/ 0 w 273"/>
                <a:gd name="T23" fmla="*/ 5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44"/>
                <a:gd name="T38" fmla="*/ 273 w 273"/>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44">
                  <a:moveTo>
                    <a:pt x="0" y="225"/>
                  </a:moveTo>
                  <a:lnTo>
                    <a:pt x="5" y="199"/>
                  </a:lnTo>
                  <a:lnTo>
                    <a:pt x="43" y="147"/>
                  </a:lnTo>
                  <a:lnTo>
                    <a:pt x="22" y="126"/>
                  </a:lnTo>
                  <a:lnTo>
                    <a:pt x="21" y="64"/>
                  </a:lnTo>
                  <a:lnTo>
                    <a:pt x="43" y="12"/>
                  </a:lnTo>
                  <a:lnTo>
                    <a:pt x="273" y="0"/>
                  </a:lnTo>
                  <a:lnTo>
                    <a:pt x="231" y="37"/>
                  </a:lnTo>
                  <a:lnTo>
                    <a:pt x="215" y="135"/>
                  </a:lnTo>
                  <a:lnTo>
                    <a:pt x="122" y="191"/>
                  </a:lnTo>
                  <a:lnTo>
                    <a:pt x="38" y="244"/>
                  </a:lnTo>
                  <a:lnTo>
                    <a:pt x="0" y="22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5" name="Freeform 416"/>
            <p:cNvSpPr/>
            <p:nvPr/>
          </p:nvSpPr>
          <p:spPr bwMode="auto">
            <a:xfrm>
              <a:off x="3037936" y="3519698"/>
              <a:ext cx="146571" cy="307097"/>
            </a:xfrm>
            <a:custGeom>
              <a:avLst/>
              <a:gdLst>
                <a:gd name="T0" fmla="*/ 0 w 303"/>
                <a:gd name="T1" fmla="*/ 3 h 678"/>
                <a:gd name="T2" fmla="*/ 1 w 303"/>
                <a:gd name="T3" fmla="*/ 1 h 678"/>
                <a:gd name="T4" fmla="*/ 3 w 303"/>
                <a:gd name="T5" fmla="*/ 0 h 678"/>
                <a:gd name="T6" fmla="*/ 3 w 303"/>
                <a:gd name="T7" fmla="*/ 1 h 678"/>
                <a:gd name="T8" fmla="*/ 3 w 303"/>
                <a:gd name="T9" fmla="*/ 3 h 678"/>
                <a:gd name="T10" fmla="*/ 5 w 303"/>
                <a:gd name="T11" fmla="*/ 3 h 678"/>
                <a:gd name="T12" fmla="*/ 6 w 303"/>
                <a:gd name="T13" fmla="*/ 3 h 678"/>
                <a:gd name="T14" fmla="*/ 7 w 303"/>
                <a:gd name="T15" fmla="*/ 5 h 678"/>
                <a:gd name="T16" fmla="*/ 7 w 303"/>
                <a:gd name="T17" fmla="*/ 7 h 678"/>
                <a:gd name="T18" fmla="*/ 5 w 303"/>
                <a:gd name="T19" fmla="*/ 7 h 678"/>
                <a:gd name="T20" fmla="*/ 5 w 303"/>
                <a:gd name="T21" fmla="*/ 7 h 678"/>
                <a:gd name="T22" fmla="*/ 5 w 303"/>
                <a:gd name="T23" fmla="*/ 9 h 678"/>
                <a:gd name="T24" fmla="*/ 3 w 303"/>
                <a:gd name="T25" fmla="*/ 7 h 678"/>
                <a:gd name="T26" fmla="*/ 1 w 303"/>
                <a:gd name="T27" fmla="*/ 11 h 678"/>
                <a:gd name="T28" fmla="*/ 3 w 303"/>
                <a:gd name="T29" fmla="*/ 14 h 678"/>
                <a:gd name="T30" fmla="*/ 4 w 303"/>
                <a:gd name="T31" fmla="*/ 15 h 678"/>
                <a:gd name="T32" fmla="*/ 3 w 303"/>
                <a:gd name="T33" fmla="*/ 16 h 678"/>
                <a:gd name="T34" fmla="*/ 3 w 303"/>
                <a:gd name="T35" fmla="*/ 15 h 678"/>
                <a:gd name="T36" fmla="*/ 3 w 303"/>
                <a:gd name="T37" fmla="*/ 15 h 678"/>
                <a:gd name="T38" fmla="*/ 1 w 303"/>
                <a:gd name="T39" fmla="*/ 13 h 678"/>
                <a:gd name="T40" fmla="*/ 1 w 303"/>
                <a:gd name="T41" fmla="*/ 11 h 678"/>
                <a:gd name="T42" fmla="*/ 2 w 303"/>
                <a:gd name="T43" fmla="*/ 9 h 678"/>
                <a:gd name="T44" fmla="*/ 1 w 303"/>
                <a:gd name="T45" fmla="*/ 6 h 678"/>
                <a:gd name="T46" fmla="*/ 1 w 303"/>
                <a:gd name="T47" fmla="*/ 5 h 678"/>
                <a:gd name="T48" fmla="*/ 0 w 303"/>
                <a:gd name="T49" fmla="*/ 3 h 6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678"/>
                <a:gd name="T77" fmla="*/ 303 w 303"/>
                <a:gd name="T78" fmla="*/ 678 h 6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678">
                  <a:moveTo>
                    <a:pt x="0" y="109"/>
                  </a:moveTo>
                  <a:lnTo>
                    <a:pt x="22" y="56"/>
                  </a:lnTo>
                  <a:lnTo>
                    <a:pt x="105" y="0"/>
                  </a:lnTo>
                  <a:lnTo>
                    <a:pt x="141" y="53"/>
                  </a:lnTo>
                  <a:lnTo>
                    <a:pt x="130" y="144"/>
                  </a:lnTo>
                  <a:lnTo>
                    <a:pt x="228" y="105"/>
                  </a:lnTo>
                  <a:lnTo>
                    <a:pt x="265" y="144"/>
                  </a:lnTo>
                  <a:lnTo>
                    <a:pt x="303" y="234"/>
                  </a:lnTo>
                  <a:lnTo>
                    <a:pt x="293" y="290"/>
                  </a:lnTo>
                  <a:lnTo>
                    <a:pt x="217" y="287"/>
                  </a:lnTo>
                  <a:lnTo>
                    <a:pt x="192" y="311"/>
                  </a:lnTo>
                  <a:lnTo>
                    <a:pt x="204" y="406"/>
                  </a:lnTo>
                  <a:lnTo>
                    <a:pt x="106" y="324"/>
                  </a:lnTo>
                  <a:lnTo>
                    <a:pt x="66" y="472"/>
                  </a:lnTo>
                  <a:lnTo>
                    <a:pt x="113" y="605"/>
                  </a:lnTo>
                  <a:lnTo>
                    <a:pt x="179" y="652"/>
                  </a:lnTo>
                  <a:lnTo>
                    <a:pt x="144" y="678"/>
                  </a:lnTo>
                  <a:lnTo>
                    <a:pt x="135" y="637"/>
                  </a:lnTo>
                  <a:lnTo>
                    <a:pt x="106" y="637"/>
                  </a:lnTo>
                  <a:lnTo>
                    <a:pt x="31" y="562"/>
                  </a:lnTo>
                  <a:lnTo>
                    <a:pt x="43" y="477"/>
                  </a:lnTo>
                  <a:lnTo>
                    <a:pt x="83" y="397"/>
                  </a:lnTo>
                  <a:lnTo>
                    <a:pt x="29" y="267"/>
                  </a:lnTo>
                  <a:lnTo>
                    <a:pt x="45" y="207"/>
                  </a:lnTo>
                  <a:lnTo>
                    <a:pt x="0" y="10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6" name="Freeform 417"/>
            <p:cNvSpPr/>
            <p:nvPr/>
          </p:nvSpPr>
          <p:spPr bwMode="auto">
            <a:xfrm>
              <a:off x="2185466" y="3405133"/>
              <a:ext cx="96029" cy="73194"/>
            </a:xfrm>
            <a:custGeom>
              <a:avLst/>
              <a:gdLst>
                <a:gd name="T0" fmla="*/ 0 w 201"/>
                <a:gd name="T1" fmla="*/ 2 h 159"/>
                <a:gd name="T2" fmla="*/ 0 w 201"/>
                <a:gd name="T3" fmla="*/ 2 h 159"/>
                <a:gd name="T4" fmla="*/ 1 w 201"/>
                <a:gd name="T5" fmla="*/ 2 h 159"/>
                <a:gd name="T6" fmla="*/ 3 w 201"/>
                <a:gd name="T7" fmla="*/ 2 h 159"/>
                <a:gd name="T8" fmla="*/ 4 w 201"/>
                <a:gd name="T9" fmla="*/ 0 h 159"/>
                <a:gd name="T10" fmla="*/ 5 w 201"/>
                <a:gd name="T11" fmla="*/ 1 h 159"/>
                <a:gd name="T12" fmla="*/ 4 w 201"/>
                <a:gd name="T13" fmla="*/ 1 h 159"/>
                <a:gd name="T14" fmla="*/ 4 w 201"/>
                <a:gd name="T15" fmla="*/ 2 h 159"/>
                <a:gd name="T16" fmla="*/ 4 w 201"/>
                <a:gd name="T17" fmla="*/ 4 h 159"/>
                <a:gd name="T18" fmla="*/ 1 w 201"/>
                <a:gd name="T19" fmla="*/ 3 h 159"/>
                <a:gd name="T20" fmla="*/ 0 w 201"/>
                <a:gd name="T21" fmla="*/ 2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59"/>
                <a:gd name="T35" fmla="*/ 201 w 201"/>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59">
                  <a:moveTo>
                    <a:pt x="0" y="74"/>
                  </a:moveTo>
                  <a:lnTo>
                    <a:pt x="12" y="70"/>
                  </a:lnTo>
                  <a:lnTo>
                    <a:pt x="27" y="96"/>
                  </a:lnTo>
                  <a:lnTo>
                    <a:pt x="112" y="94"/>
                  </a:lnTo>
                  <a:lnTo>
                    <a:pt x="190" y="0"/>
                  </a:lnTo>
                  <a:lnTo>
                    <a:pt x="201" y="58"/>
                  </a:lnTo>
                  <a:lnTo>
                    <a:pt x="178" y="59"/>
                  </a:lnTo>
                  <a:lnTo>
                    <a:pt x="190" y="94"/>
                  </a:lnTo>
                  <a:lnTo>
                    <a:pt x="159" y="159"/>
                  </a:lnTo>
                  <a:lnTo>
                    <a:pt x="37" y="145"/>
                  </a:lnTo>
                  <a:lnTo>
                    <a:pt x="0" y="7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7" name="Freeform 418"/>
            <p:cNvSpPr/>
            <p:nvPr/>
          </p:nvSpPr>
          <p:spPr bwMode="auto">
            <a:xfrm>
              <a:off x="1385222" y="3163274"/>
              <a:ext cx="70758" cy="152753"/>
            </a:xfrm>
            <a:custGeom>
              <a:avLst/>
              <a:gdLst>
                <a:gd name="T0" fmla="*/ 0 w 149"/>
                <a:gd name="T1" fmla="*/ 4 h 334"/>
                <a:gd name="T2" fmla="*/ 1 w 149"/>
                <a:gd name="T3" fmla="*/ 3 h 334"/>
                <a:gd name="T4" fmla="*/ 1 w 149"/>
                <a:gd name="T5" fmla="*/ 0 h 334"/>
                <a:gd name="T6" fmla="*/ 3 w 149"/>
                <a:gd name="T7" fmla="*/ 0 h 334"/>
                <a:gd name="T8" fmla="*/ 3 w 149"/>
                <a:gd name="T9" fmla="*/ 1 h 334"/>
                <a:gd name="T10" fmla="*/ 3 w 149"/>
                <a:gd name="T11" fmla="*/ 2 h 334"/>
                <a:gd name="T12" fmla="*/ 2 w 149"/>
                <a:gd name="T13" fmla="*/ 4 h 334"/>
                <a:gd name="T14" fmla="*/ 3 w 149"/>
                <a:gd name="T15" fmla="*/ 5 h 334"/>
                <a:gd name="T16" fmla="*/ 2 w 149"/>
                <a:gd name="T17" fmla="*/ 8 h 334"/>
                <a:gd name="T18" fmla="*/ 1 w 149"/>
                <a:gd name="T19" fmla="*/ 6 h 334"/>
                <a:gd name="T20" fmla="*/ 0 w 149"/>
                <a:gd name="T21" fmla="*/ 4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334"/>
                <a:gd name="T35" fmla="*/ 149 w 149"/>
                <a:gd name="T36" fmla="*/ 334 h 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334">
                  <a:moveTo>
                    <a:pt x="0" y="155"/>
                  </a:moveTo>
                  <a:lnTo>
                    <a:pt x="35" y="124"/>
                  </a:lnTo>
                  <a:lnTo>
                    <a:pt x="47" y="4"/>
                  </a:lnTo>
                  <a:lnTo>
                    <a:pt x="142" y="0"/>
                  </a:lnTo>
                  <a:lnTo>
                    <a:pt x="119" y="40"/>
                  </a:lnTo>
                  <a:lnTo>
                    <a:pt x="146" y="93"/>
                  </a:lnTo>
                  <a:lnTo>
                    <a:pt x="91" y="155"/>
                  </a:lnTo>
                  <a:lnTo>
                    <a:pt x="149" y="195"/>
                  </a:lnTo>
                  <a:lnTo>
                    <a:pt x="76" y="334"/>
                  </a:lnTo>
                  <a:lnTo>
                    <a:pt x="67" y="245"/>
                  </a:lnTo>
                  <a:lnTo>
                    <a:pt x="0" y="15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8" name="Freeform 419"/>
            <p:cNvSpPr/>
            <p:nvPr/>
          </p:nvSpPr>
          <p:spPr bwMode="auto">
            <a:xfrm>
              <a:off x="1727221" y="3050300"/>
              <a:ext cx="52226" cy="42962"/>
            </a:xfrm>
            <a:custGeom>
              <a:avLst/>
              <a:gdLst>
                <a:gd name="T0" fmla="*/ 0 w 107"/>
                <a:gd name="T1" fmla="*/ 1 h 93"/>
                <a:gd name="T2" fmla="*/ 0 w 107"/>
                <a:gd name="T3" fmla="*/ 0 h 93"/>
                <a:gd name="T4" fmla="*/ 2 w 107"/>
                <a:gd name="T5" fmla="*/ 0 h 93"/>
                <a:gd name="T6" fmla="*/ 3 w 107"/>
                <a:gd name="T7" fmla="*/ 1 h 93"/>
                <a:gd name="T8" fmla="*/ 1 w 107"/>
                <a:gd name="T9" fmla="*/ 1 h 93"/>
                <a:gd name="T10" fmla="*/ 0 w 107"/>
                <a:gd name="T11" fmla="*/ 2 h 93"/>
                <a:gd name="T12" fmla="*/ 1 w 107"/>
                <a:gd name="T13" fmla="*/ 2 h 93"/>
                <a:gd name="T14" fmla="*/ 0 w 107"/>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93"/>
                <a:gd name="T26" fmla="*/ 107 w 107"/>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93">
                  <a:moveTo>
                    <a:pt x="0" y="61"/>
                  </a:moveTo>
                  <a:lnTo>
                    <a:pt x="14" y="4"/>
                  </a:lnTo>
                  <a:lnTo>
                    <a:pt x="73" y="0"/>
                  </a:lnTo>
                  <a:lnTo>
                    <a:pt x="107" y="45"/>
                  </a:lnTo>
                  <a:lnTo>
                    <a:pt x="59" y="47"/>
                  </a:lnTo>
                  <a:lnTo>
                    <a:pt x="6" y="93"/>
                  </a:lnTo>
                  <a:lnTo>
                    <a:pt x="29" y="65"/>
                  </a:lnTo>
                  <a:lnTo>
                    <a:pt x="0" y="6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39" name="Freeform 420"/>
            <p:cNvSpPr/>
            <p:nvPr/>
          </p:nvSpPr>
          <p:spPr bwMode="auto">
            <a:xfrm>
              <a:off x="1733960" y="3047118"/>
              <a:ext cx="338629" cy="143206"/>
            </a:xfrm>
            <a:custGeom>
              <a:avLst/>
              <a:gdLst>
                <a:gd name="T0" fmla="*/ 0 w 703"/>
                <a:gd name="T1" fmla="*/ 3 h 317"/>
                <a:gd name="T2" fmla="*/ 1 w 703"/>
                <a:gd name="T3" fmla="*/ 4 h 317"/>
                <a:gd name="T4" fmla="*/ 0 w 703"/>
                <a:gd name="T5" fmla="*/ 5 h 317"/>
                <a:gd name="T6" fmla="*/ 1 w 703"/>
                <a:gd name="T7" fmla="*/ 5 h 317"/>
                <a:gd name="T8" fmla="*/ 1 w 703"/>
                <a:gd name="T9" fmla="*/ 6 h 317"/>
                <a:gd name="T10" fmla="*/ 2 w 703"/>
                <a:gd name="T11" fmla="*/ 6 h 317"/>
                <a:gd name="T12" fmla="*/ 1 w 703"/>
                <a:gd name="T13" fmla="*/ 6 h 317"/>
                <a:gd name="T14" fmla="*/ 2 w 703"/>
                <a:gd name="T15" fmla="*/ 6 h 317"/>
                <a:gd name="T16" fmla="*/ 3 w 703"/>
                <a:gd name="T17" fmla="*/ 7 h 317"/>
                <a:gd name="T18" fmla="*/ 4 w 703"/>
                <a:gd name="T19" fmla="*/ 6 h 317"/>
                <a:gd name="T20" fmla="*/ 6 w 703"/>
                <a:gd name="T21" fmla="*/ 7 h 317"/>
                <a:gd name="T22" fmla="*/ 9 w 703"/>
                <a:gd name="T23" fmla="*/ 6 h 317"/>
                <a:gd name="T24" fmla="*/ 9 w 703"/>
                <a:gd name="T25" fmla="*/ 7 h 317"/>
                <a:gd name="T26" fmla="*/ 9 w 703"/>
                <a:gd name="T27" fmla="*/ 6 h 317"/>
                <a:gd name="T28" fmla="*/ 15 w 703"/>
                <a:gd name="T29" fmla="*/ 6 h 317"/>
                <a:gd name="T30" fmla="*/ 16 w 703"/>
                <a:gd name="T31" fmla="*/ 6 h 317"/>
                <a:gd name="T32" fmla="*/ 16 w 703"/>
                <a:gd name="T33" fmla="*/ 3 h 317"/>
                <a:gd name="T34" fmla="*/ 16 w 703"/>
                <a:gd name="T35" fmla="*/ 3 h 317"/>
                <a:gd name="T36" fmla="*/ 15 w 703"/>
                <a:gd name="T37" fmla="*/ 1 h 317"/>
                <a:gd name="T38" fmla="*/ 13 w 703"/>
                <a:gd name="T39" fmla="*/ 1 h 317"/>
                <a:gd name="T40" fmla="*/ 11 w 703"/>
                <a:gd name="T41" fmla="*/ 1 h 317"/>
                <a:gd name="T42" fmla="*/ 8 w 703"/>
                <a:gd name="T43" fmla="*/ 0 h 317"/>
                <a:gd name="T44" fmla="*/ 6 w 703"/>
                <a:gd name="T45" fmla="*/ 0 h 317"/>
                <a:gd name="T46" fmla="*/ 4 w 703"/>
                <a:gd name="T47" fmla="*/ 1 h 317"/>
                <a:gd name="T48" fmla="*/ 3 w 703"/>
                <a:gd name="T49" fmla="*/ 1 h 317"/>
                <a:gd name="T50" fmla="*/ 3 w 703"/>
                <a:gd name="T51" fmla="*/ 2 h 317"/>
                <a:gd name="T52" fmla="*/ 0 w 703"/>
                <a:gd name="T53" fmla="*/ 3 h 3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3"/>
                <a:gd name="T82" fmla="*/ 0 h 317"/>
                <a:gd name="T83" fmla="*/ 703 w 703"/>
                <a:gd name="T84" fmla="*/ 317 h 3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3" h="317">
                  <a:moveTo>
                    <a:pt x="0" y="106"/>
                  </a:moveTo>
                  <a:lnTo>
                    <a:pt x="27" y="188"/>
                  </a:lnTo>
                  <a:lnTo>
                    <a:pt x="1" y="196"/>
                  </a:lnTo>
                  <a:lnTo>
                    <a:pt x="27" y="210"/>
                  </a:lnTo>
                  <a:lnTo>
                    <a:pt x="39" y="260"/>
                  </a:lnTo>
                  <a:lnTo>
                    <a:pt x="79" y="254"/>
                  </a:lnTo>
                  <a:lnTo>
                    <a:pt x="39" y="276"/>
                  </a:lnTo>
                  <a:lnTo>
                    <a:pt x="84" y="267"/>
                  </a:lnTo>
                  <a:lnTo>
                    <a:pt x="136" y="300"/>
                  </a:lnTo>
                  <a:lnTo>
                    <a:pt x="179" y="265"/>
                  </a:lnTo>
                  <a:lnTo>
                    <a:pt x="246" y="311"/>
                  </a:lnTo>
                  <a:lnTo>
                    <a:pt x="368" y="265"/>
                  </a:lnTo>
                  <a:lnTo>
                    <a:pt x="366" y="317"/>
                  </a:lnTo>
                  <a:lnTo>
                    <a:pt x="388" y="265"/>
                  </a:lnTo>
                  <a:lnTo>
                    <a:pt x="618" y="253"/>
                  </a:lnTo>
                  <a:lnTo>
                    <a:pt x="703" y="249"/>
                  </a:lnTo>
                  <a:lnTo>
                    <a:pt x="675" y="139"/>
                  </a:lnTo>
                  <a:lnTo>
                    <a:pt x="695" y="115"/>
                  </a:lnTo>
                  <a:lnTo>
                    <a:pt x="624" y="20"/>
                  </a:lnTo>
                  <a:lnTo>
                    <a:pt x="577" y="20"/>
                  </a:lnTo>
                  <a:lnTo>
                    <a:pt x="449" y="60"/>
                  </a:lnTo>
                  <a:lnTo>
                    <a:pt x="336" y="0"/>
                  </a:lnTo>
                  <a:lnTo>
                    <a:pt x="267" y="1"/>
                  </a:lnTo>
                  <a:lnTo>
                    <a:pt x="180" y="56"/>
                  </a:lnTo>
                  <a:lnTo>
                    <a:pt x="108" y="41"/>
                  </a:lnTo>
                  <a:lnTo>
                    <a:pt x="132" y="70"/>
                  </a:lnTo>
                  <a:lnTo>
                    <a:pt x="0" y="10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0" name="Freeform 421"/>
            <p:cNvSpPr/>
            <p:nvPr/>
          </p:nvSpPr>
          <p:spPr bwMode="auto">
            <a:xfrm>
              <a:off x="1065125" y="2711379"/>
              <a:ext cx="72443" cy="93880"/>
            </a:xfrm>
            <a:custGeom>
              <a:avLst/>
              <a:gdLst>
                <a:gd name="T0" fmla="*/ 0 w 152"/>
                <a:gd name="T1" fmla="*/ 4 h 209"/>
                <a:gd name="T2" fmla="*/ 0 w 152"/>
                <a:gd name="T3" fmla="*/ 4 h 209"/>
                <a:gd name="T4" fmla="*/ 0 w 152"/>
                <a:gd name="T5" fmla="*/ 5 h 209"/>
                <a:gd name="T6" fmla="*/ 3 w 152"/>
                <a:gd name="T7" fmla="*/ 4 h 209"/>
                <a:gd name="T8" fmla="*/ 3 w 152"/>
                <a:gd name="T9" fmla="*/ 1 h 209"/>
                <a:gd name="T10" fmla="*/ 3 w 152"/>
                <a:gd name="T11" fmla="*/ 1 h 209"/>
                <a:gd name="T12" fmla="*/ 2 w 152"/>
                <a:gd name="T13" fmla="*/ 1 h 209"/>
                <a:gd name="T14" fmla="*/ 2 w 152"/>
                <a:gd name="T15" fmla="*/ 1 h 209"/>
                <a:gd name="T16" fmla="*/ 2 w 152"/>
                <a:gd name="T17" fmla="*/ 0 h 209"/>
                <a:gd name="T18" fmla="*/ 2 w 152"/>
                <a:gd name="T19" fmla="*/ 0 h 209"/>
                <a:gd name="T20" fmla="*/ 1 w 152"/>
                <a:gd name="T21" fmla="*/ 1 h 209"/>
                <a:gd name="T22" fmla="*/ 0 w 152"/>
                <a:gd name="T23" fmla="*/ 1 h 209"/>
                <a:gd name="T24" fmla="*/ 1 w 152"/>
                <a:gd name="T25" fmla="*/ 2 h 209"/>
                <a:gd name="T26" fmla="*/ 0 w 152"/>
                <a:gd name="T27" fmla="*/ 3 h 209"/>
                <a:gd name="T28" fmla="*/ 1 w 152"/>
                <a:gd name="T29" fmla="*/ 3 h 209"/>
                <a:gd name="T30" fmla="*/ 0 w 152"/>
                <a:gd name="T31" fmla="*/ 4 h 209"/>
                <a:gd name="T32" fmla="*/ 1 w 152"/>
                <a:gd name="T33" fmla="*/ 3 h 209"/>
                <a:gd name="T34" fmla="*/ 0 w 152"/>
                <a:gd name="T35" fmla="*/ 4 h 2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2"/>
                <a:gd name="T55" fmla="*/ 0 h 209"/>
                <a:gd name="T56" fmla="*/ 152 w 152"/>
                <a:gd name="T57" fmla="*/ 209 h 2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2" h="209">
                  <a:moveTo>
                    <a:pt x="0" y="177"/>
                  </a:moveTo>
                  <a:lnTo>
                    <a:pt x="18" y="193"/>
                  </a:lnTo>
                  <a:lnTo>
                    <a:pt x="2" y="209"/>
                  </a:lnTo>
                  <a:lnTo>
                    <a:pt x="142" y="178"/>
                  </a:lnTo>
                  <a:lnTo>
                    <a:pt x="152" y="67"/>
                  </a:lnTo>
                  <a:lnTo>
                    <a:pt x="133" y="41"/>
                  </a:lnTo>
                  <a:lnTo>
                    <a:pt x="93" y="54"/>
                  </a:lnTo>
                  <a:lnTo>
                    <a:pt x="79" y="37"/>
                  </a:lnTo>
                  <a:lnTo>
                    <a:pt x="96" y="12"/>
                  </a:lnTo>
                  <a:lnTo>
                    <a:pt x="79" y="0"/>
                  </a:lnTo>
                  <a:lnTo>
                    <a:pt x="63" y="52"/>
                  </a:lnTo>
                  <a:lnTo>
                    <a:pt x="2" y="67"/>
                  </a:lnTo>
                  <a:lnTo>
                    <a:pt x="22" y="79"/>
                  </a:lnTo>
                  <a:lnTo>
                    <a:pt x="8" y="109"/>
                  </a:lnTo>
                  <a:lnTo>
                    <a:pt x="49" y="117"/>
                  </a:lnTo>
                  <a:lnTo>
                    <a:pt x="13" y="158"/>
                  </a:lnTo>
                  <a:lnTo>
                    <a:pt x="53" y="148"/>
                  </a:lnTo>
                  <a:lnTo>
                    <a:pt x="0" y="17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1" name="Freeform 422"/>
            <p:cNvSpPr/>
            <p:nvPr/>
          </p:nvSpPr>
          <p:spPr bwMode="auto">
            <a:xfrm>
              <a:off x="1103873" y="2705014"/>
              <a:ext cx="45488" cy="36597"/>
            </a:xfrm>
            <a:custGeom>
              <a:avLst/>
              <a:gdLst>
                <a:gd name="T0" fmla="*/ 0 w 97"/>
                <a:gd name="T1" fmla="*/ 1 h 82"/>
                <a:gd name="T2" fmla="*/ 0 w 97"/>
                <a:gd name="T3" fmla="*/ 1 h 82"/>
                <a:gd name="T4" fmla="*/ 1 w 97"/>
                <a:gd name="T5" fmla="*/ 1 h 82"/>
                <a:gd name="T6" fmla="*/ 2 w 97"/>
                <a:gd name="T7" fmla="*/ 2 h 82"/>
                <a:gd name="T8" fmla="*/ 2 w 97"/>
                <a:gd name="T9" fmla="*/ 1 h 82"/>
                <a:gd name="T10" fmla="*/ 2 w 97"/>
                <a:gd name="T11" fmla="*/ 0 h 82"/>
                <a:gd name="T12" fmla="*/ 1 w 97"/>
                <a:gd name="T13" fmla="*/ 0 h 82"/>
                <a:gd name="T14" fmla="*/ 0 w 97"/>
                <a:gd name="T15" fmla="*/ 1 h 82"/>
                <a:gd name="T16" fmla="*/ 0 w 97"/>
                <a:gd name="T17" fmla="*/ 1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82"/>
                <a:gd name="T29" fmla="*/ 97 w 9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82">
                  <a:moveTo>
                    <a:pt x="0" y="52"/>
                  </a:moveTo>
                  <a:lnTo>
                    <a:pt x="14" y="69"/>
                  </a:lnTo>
                  <a:lnTo>
                    <a:pt x="54" y="56"/>
                  </a:lnTo>
                  <a:lnTo>
                    <a:pt x="73" y="82"/>
                  </a:lnTo>
                  <a:lnTo>
                    <a:pt x="97" y="52"/>
                  </a:lnTo>
                  <a:lnTo>
                    <a:pt x="74" y="15"/>
                  </a:lnTo>
                  <a:lnTo>
                    <a:pt x="29" y="0"/>
                  </a:lnTo>
                  <a:lnTo>
                    <a:pt x="17" y="27"/>
                  </a:lnTo>
                  <a:lnTo>
                    <a:pt x="0" y="5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2" name="Freeform 423"/>
            <p:cNvSpPr/>
            <p:nvPr/>
          </p:nvSpPr>
          <p:spPr bwMode="auto">
            <a:xfrm>
              <a:off x="1124090" y="2622273"/>
              <a:ext cx="13478" cy="14321"/>
            </a:xfrm>
            <a:custGeom>
              <a:avLst/>
              <a:gdLst>
                <a:gd name="T0" fmla="*/ 0 w 26"/>
                <a:gd name="T1" fmla="*/ 1 h 35"/>
                <a:gd name="T2" fmla="*/ 0 w 26"/>
                <a:gd name="T3" fmla="*/ 0 h 35"/>
                <a:gd name="T4" fmla="*/ 1 w 26"/>
                <a:gd name="T5" fmla="*/ 0 h 35"/>
                <a:gd name="T6" fmla="*/ 0 w 26"/>
                <a:gd name="T7" fmla="*/ 1 h 35"/>
                <a:gd name="T8" fmla="*/ 0 60000 65536"/>
                <a:gd name="T9" fmla="*/ 0 60000 65536"/>
                <a:gd name="T10" fmla="*/ 0 60000 65536"/>
                <a:gd name="T11" fmla="*/ 0 60000 65536"/>
                <a:gd name="T12" fmla="*/ 0 w 26"/>
                <a:gd name="T13" fmla="*/ 0 h 35"/>
                <a:gd name="T14" fmla="*/ 26 w 26"/>
                <a:gd name="T15" fmla="*/ 35 h 35"/>
              </a:gdLst>
              <a:ahLst/>
              <a:cxnLst>
                <a:cxn ang="T8">
                  <a:pos x="T0" y="T1"/>
                </a:cxn>
                <a:cxn ang="T9">
                  <a:pos x="T2" y="T3"/>
                </a:cxn>
                <a:cxn ang="T10">
                  <a:pos x="T4" y="T5"/>
                </a:cxn>
                <a:cxn ang="T11">
                  <a:pos x="T6" y="T7"/>
                </a:cxn>
              </a:cxnLst>
              <a:rect l="T12" t="T13" r="T14" b="T15"/>
              <a:pathLst>
                <a:path w="26" h="35">
                  <a:moveTo>
                    <a:pt x="0" y="35"/>
                  </a:moveTo>
                  <a:lnTo>
                    <a:pt x="0" y="8"/>
                  </a:lnTo>
                  <a:lnTo>
                    <a:pt x="26" y="0"/>
                  </a:lnTo>
                  <a:lnTo>
                    <a:pt x="0" y="3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3" name="Freeform 424"/>
            <p:cNvSpPr/>
            <p:nvPr/>
          </p:nvSpPr>
          <p:spPr bwMode="auto">
            <a:xfrm>
              <a:off x="1129144" y="2638185"/>
              <a:ext cx="10108" cy="11138"/>
            </a:xfrm>
            <a:custGeom>
              <a:avLst/>
              <a:gdLst>
                <a:gd name="T0" fmla="*/ 0 w 22"/>
                <a:gd name="T1" fmla="*/ 0 h 24"/>
                <a:gd name="T2" fmla="*/ 0 w 22"/>
                <a:gd name="T3" fmla="*/ 0 h 24"/>
                <a:gd name="T4" fmla="*/ 1 w 22"/>
                <a:gd name="T5" fmla="*/ 1 h 24"/>
                <a:gd name="T6" fmla="*/ 0 w 22"/>
                <a:gd name="T7" fmla="*/ 0 h 24"/>
                <a:gd name="T8" fmla="*/ 0 60000 65536"/>
                <a:gd name="T9" fmla="*/ 0 60000 65536"/>
                <a:gd name="T10" fmla="*/ 0 60000 65536"/>
                <a:gd name="T11" fmla="*/ 0 60000 65536"/>
                <a:gd name="T12" fmla="*/ 0 w 22"/>
                <a:gd name="T13" fmla="*/ 0 h 24"/>
                <a:gd name="T14" fmla="*/ 22 w 22"/>
                <a:gd name="T15" fmla="*/ 24 h 24"/>
              </a:gdLst>
              <a:ahLst/>
              <a:cxnLst>
                <a:cxn ang="T8">
                  <a:pos x="T0" y="T1"/>
                </a:cxn>
                <a:cxn ang="T9">
                  <a:pos x="T2" y="T3"/>
                </a:cxn>
                <a:cxn ang="T10">
                  <a:pos x="T4" y="T5"/>
                </a:cxn>
                <a:cxn ang="T11">
                  <a:pos x="T6" y="T7"/>
                </a:cxn>
              </a:cxnLst>
              <a:rect l="T12" t="T13" r="T14" b="T15"/>
              <a:pathLst>
                <a:path w="22" h="24">
                  <a:moveTo>
                    <a:pt x="0" y="18"/>
                  </a:moveTo>
                  <a:lnTo>
                    <a:pt x="14" y="0"/>
                  </a:lnTo>
                  <a:lnTo>
                    <a:pt x="22" y="24"/>
                  </a:lnTo>
                  <a:lnTo>
                    <a:pt x="0" y="1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4" name="Freeform 425"/>
            <p:cNvSpPr/>
            <p:nvPr/>
          </p:nvSpPr>
          <p:spPr bwMode="auto">
            <a:xfrm>
              <a:off x="1139252" y="2612726"/>
              <a:ext cx="143201" cy="237086"/>
            </a:xfrm>
            <a:custGeom>
              <a:avLst/>
              <a:gdLst>
                <a:gd name="T0" fmla="*/ 0 w 297"/>
                <a:gd name="T1" fmla="*/ 3 h 521"/>
                <a:gd name="T2" fmla="*/ 0 w 297"/>
                <a:gd name="T3" fmla="*/ 1 h 521"/>
                <a:gd name="T4" fmla="*/ 1 w 297"/>
                <a:gd name="T5" fmla="*/ 0 h 521"/>
                <a:gd name="T6" fmla="*/ 3 w 297"/>
                <a:gd name="T7" fmla="*/ 0 h 521"/>
                <a:gd name="T8" fmla="*/ 2 w 297"/>
                <a:gd name="T9" fmla="*/ 1 h 521"/>
                <a:gd name="T10" fmla="*/ 4 w 297"/>
                <a:gd name="T11" fmla="*/ 2 h 521"/>
                <a:gd name="T12" fmla="*/ 3 w 297"/>
                <a:gd name="T13" fmla="*/ 4 h 521"/>
                <a:gd name="T14" fmla="*/ 4 w 297"/>
                <a:gd name="T15" fmla="*/ 4 h 521"/>
                <a:gd name="T16" fmla="*/ 5 w 297"/>
                <a:gd name="T17" fmla="*/ 7 h 521"/>
                <a:gd name="T18" fmla="*/ 5 w 297"/>
                <a:gd name="T19" fmla="*/ 7 h 521"/>
                <a:gd name="T20" fmla="*/ 6 w 297"/>
                <a:gd name="T21" fmla="*/ 8 h 521"/>
                <a:gd name="T22" fmla="*/ 5 w 297"/>
                <a:gd name="T23" fmla="*/ 8 h 521"/>
                <a:gd name="T24" fmla="*/ 7 w 297"/>
                <a:gd name="T25" fmla="*/ 9 h 521"/>
                <a:gd name="T26" fmla="*/ 6 w 297"/>
                <a:gd name="T27" fmla="*/ 10 h 521"/>
                <a:gd name="T28" fmla="*/ 7 w 297"/>
                <a:gd name="T29" fmla="*/ 11 h 521"/>
                <a:gd name="T30" fmla="*/ 0 w 297"/>
                <a:gd name="T31" fmla="*/ 12 h 521"/>
                <a:gd name="T32" fmla="*/ 3 w 297"/>
                <a:gd name="T33" fmla="*/ 10 h 521"/>
                <a:gd name="T34" fmla="*/ 2 w 297"/>
                <a:gd name="T35" fmla="*/ 10 h 521"/>
                <a:gd name="T36" fmla="*/ 1 w 297"/>
                <a:gd name="T37" fmla="*/ 9 h 521"/>
                <a:gd name="T38" fmla="*/ 2 w 297"/>
                <a:gd name="T39" fmla="*/ 9 h 521"/>
                <a:gd name="T40" fmla="*/ 1 w 297"/>
                <a:gd name="T41" fmla="*/ 8 h 521"/>
                <a:gd name="T42" fmla="*/ 3 w 297"/>
                <a:gd name="T43" fmla="*/ 7 h 521"/>
                <a:gd name="T44" fmla="*/ 3 w 297"/>
                <a:gd name="T45" fmla="*/ 6 h 521"/>
                <a:gd name="T46" fmla="*/ 2 w 297"/>
                <a:gd name="T47" fmla="*/ 6 h 521"/>
                <a:gd name="T48" fmla="*/ 3 w 297"/>
                <a:gd name="T49" fmla="*/ 5 h 521"/>
                <a:gd name="T50" fmla="*/ 1 w 297"/>
                <a:gd name="T51" fmla="*/ 6 h 521"/>
                <a:gd name="T52" fmla="*/ 1 w 297"/>
                <a:gd name="T53" fmla="*/ 4 h 521"/>
                <a:gd name="T54" fmla="*/ 0 w 297"/>
                <a:gd name="T55" fmla="*/ 5 h 521"/>
                <a:gd name="T56" fmla="*/ 1 w 297"/>
                <a:gd name="T57" fmla="*/ 3 h 521"/>
                <a:gd name="T58" fmla="*/ 0 w 297"/>
                <a:gd name="T59" fmla="*/ 3 h 5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7"/>
                <a:gd name="T91" fmla="*/ 0 h 521"/>
                <a:gd name="T92" fmla="*/ 297 w 297"/>
                <a:gd name="T93" fmla="*/ 521 h 5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7" h="521">
                  <a:moveTo>
                    <a:pt x="0" y="122"/>
                  </a:moveTo>
                  <a:lnTo>
                    <a:pt x="11" y="50"/>
                  </a:lnTo>
                  <a:lnTo>
                    <a:pt x="49" y="0"/>
                  </a:lnTo>
                  <a:lnTo>
                    <a:pt x="113" y="0"/>
                  </a:lnTo>
                  <a:lnTo>
                    <a:pt x="73" y="62"/>
                  </a:lnTo>
                  <a:lnTo>
                    <a:pt x="161" y="74"/>
                  </a:lnTo>
                  <a:lnTo>
                    <a:pt x="106" y="161"/>
                  </a:lnTo>
                  <a:lnTo>
                    <a:pt x="175" y="189"/>
                  </a:lnTo>
                  <a:lnTo>
                    <a:pt x="239" y="296"/>
                  </a:lnTo>
                  <a:lnTo>
                    <a:pt x="220" y="304"/>
                  </a:lnTo>
                  <a:lnTo>
                    <a:pt x="248" y="330"/>
                  </a:lnTo>
                  <a:lnTo>
                    <a:pt x="231" y="359"/>
                  </a:lnTo>
                  <a:lnTo>
                    <a:pt x="297" y="364"/>
                  </a:lnTo>
                  <a:lnTo>
                    <a:pt x="258" y="433"/>
                  </a:lnTo>
                  <a:lnTo>
                    <a:pt x="285" y="455"/>
                  </a:lnTo>
                  <a:lnTo>
                    <a:pt x="18" y="521"/>
                  </a:lnTo>
                  <a:lnTo>
                    <a:pt x="139" y="423"/>
                  </a:lnTo>
                  <a:lnTo>
                    <a:pt x="102" y="438"/>
                  </a:lnTo>
                  <a:lnTo>
                    <a:pt x="34" y="410"/>
                  </a:lnTo>
                  <a:lnTo>
                    <a:pt x="85" y="375"/>
                  </a:lnTo>
                  <a:lnTo>
                    <a:pt x="55" y="359"/>
                  </a:lnTo>
                  <a:lnTo>
                    <a:pt x="123" y="319"/>
                  </a:lnTo>
                  <a:lnTo>
                    <a:pt x="133" y="271"/>
                  </a:lnTo>
                  <a:lnTo>
                    <a:pt x="95" y="256"/>
                  </a:lnTo>
                  <a:lnTo>
                    <a:pt x="113" y="229"/>
                  </a:lnTo>
                  <a:lnTo>
                    <a:pt x="46" y="242"/>
                  </a:lnTo>
                  <a:lnTo>
                    <a:pt x="49" y="169"/>
                  </a:lnTo>
                  <a:lnTo>
                    <a:pt x="11" y="202"/>
                  </a:lnTo>
                  <a:lnTo>
                    <a:pt x="31" y="126"/>
                  </a:lnTo>
                  <a:lnTo>
                    <a:pt x="0" y="122"/>
                  </a:lnTo>
                  <a:close/>
                </a:path>
              </a:pathLst>
            </a:custGeom>
            <a:solidFill>
              <a:srgbClr val="4BACC6"/>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5" name="Freeform 426"/>
            <p:cNvSpPr/>
            <p:nvPr/>
          </p:nvSpPr>
          <p:spPr bwMode="auto">
            <a:xfrm>
              <a:off x="4697388" y="2458382"/>
              <a:ext cx="55596" cy="19094"/>
            </a:xfrm>
            <a:custGeom>
              <a:avLst/>
              <a:gdLst>
                <a:gd name="T0" fmla="*/ 0 w 116"/>
                <a:gd name="T1" fmla="*/ 0 h 42"/>
                <a:gd name="T2" fmla="*/ 2 w 116"/>
                <a:gd name="T3" fmla="*/ 0 h 42"/>
                <a:gd name="T4" fmla="*/ 3 w 116"/>
                <a:gd name="T5" fmla="*/ 1 h 42"/>
                <a:gd name="T6" fmla="*/ 2 w 116"/>
                <a:gd name="T7" fmla="*/ 1 h 42"/>
                <a:gd name="T8" fmla="*/ 0 w 116"/>
                <a:gd name="T9" fmla="*/ 0 h 42"/>
                <a:gd name="T10" fmla="*/ 0 60000 65536"/>
                <a:gd name="T11" fmla="*/ 0 60000 65536"/>
                <a:gd name="T12" fmla="*/ 0 60000 65536"/>
                <a:gd name="T13" fmla="*/ 0 60000 65536"/>
                <a:gd name="T14" fmla="*/ 0 60000 65536"/>
                <a:gd name="T15" fmla="*/ 0 w 116"/>
                <a:gd name="T16" fmla="*/ 0 h 42"/>
                <a:gd name="T17" fmla="*/ 116 w 116"/>
                <a:gd name="T18" fmla="*/ 42 h 42"/>
              </a:gdLst>
              <a:ahLst/>
              <a:cxnLst>
                <a:cxn ang="T10">
                  <a:pos x="T0" y="T1"/>
                </a:cxn>
                <a:cxn ang="T11">
                  <a:pos x="T2" y="T3"/>
                </a:cxn>
                <a:cxn ang="T12">
                  <a:pos x="T4" y="T5"/>
                </a:cxn>
                <a:cxn ang="T13">
                  <a:pos x="T6" y="T7"/>
                </a:cxn>
                <a:cxn ang="T14">
                  <a:pos x="T8" y="T9"/>
                </a:cxn>
              </a:cxnLst>
              <a:rect l="T15" t="T16" r="T17" b="T18"/>
              <a:pathLst>
                <a:path w="116" h="42">
                  <a:moveTo>
                    <a:pt x="0" y="14"/>
                  </a:moveTo>
                  <a:lnTo>
                    <a:pt x="71" y="0"/>
                  </a:lnTo>
                  <a:lnTo>
                    <a:pt x="116" y="21"/>
                  </a:lnTo>
                  <a:lnTo>
                    <a:pt x="92" y="42"/>
                  </a:lnTo>
                  <a:lnTo>
                    <a:pt x="0" y="1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6" name="Freeform 427"/>
            <p:cNvSpPr/>
            <p:nvPr/>
          </p:nvSpPr>
          <p:spPr bwMode="auto">
            <a:xfrm>
              <a:off x="3123857" y="3468780"/>
              <a:ext cx="129724" cy="299141"/>
            </a:xfrm>
            <a:custGeom>
              <a:avLst/>
              <a:gdLst>
                <a:gd name="T0" fmla="*/ 0 w 268"/>
                <a:gd name="T1" fmla="*/ 1 h 659"/>
                <a:gd name="T2" fmla="*/ 1 w 268"/>
                <a:gd name="T3" fmla="*/ 2 h 659"/>
                <a:gd name="T4" fmla="*/ 2 w 268"/>
                <a:gd name="T5" fmla="*/ 3 h 659"/>
                <a:gd name="T6" fmla="*/ 1 w 268"/>
                <a:gd name="T7" fmla="*/ 4 h 659"/>
                <a:gd name="T8" fmla="*/ 4 w 268"/>
                <a:gd name="T9" fmla="*/ 6 h 659"/>
                <a:gd name="T10" fmla="*/ 5 w 268"/>
                <a:gd name="T11" fmla="*/ 9 h 659"/>
                <a:gd name="T12" fmla="*/ 5 w 268"/>
                <a:gd name="T13" fmla="*/ 11 h 659"/>
                <a:gd name="T14" fmla="*/ 2 w 268"/>
                <a:gd name="T15" fmla="*/ 13 h 659"/>
                <a:gd name="T16" fmla="*/ 3 w 268"/>
                <a:gd name="T17" fmla="*/ 15 h 659"/>
                <a:gd name="T18" fmla="*/ 3 w 268"/>
                <a:gd name="T19" fmla="*/ 14 h 659"/>
                <a:gd name="T20" fmla="*/ 4 w 268"/>
                <a:gd name="T21" fmla="*/ 14 h 659"/>
                <a:gd name="T22" fmla="*/ 4 w 268"/>
                <a:gd name="T23" fmla="*/ 13 h 659"/>
                <a:gd name="T24" fmla="*/ 6 w 268"/>
                <a:gd name="T25" fmla="*/ 12 h 659"/>
                <a:gd name="T26" fmla="*/ 6 w 268"/>
                <a:gd name="T27" fmla="*/ 8 h 659"/>
                <a:gd name="T28" fmla="*/ 3 w 268"/>
                <a:gd name="T29" fmla="*/ 5 h 659"/>
                <a:gd name="T30" fmla="*/ 3 w 268"/>
                <a:gd name="T31" fmla="*/ 3 h 659"/>
                <a:gd name="T32" fmla="*/ 5 w 268"/>
                <a:gd name="T33" fmla="*/ 2 h 659"/>
                <a:gd name="T34" fmla="*/ 3 w 268"/>
                <a:gd name="T35" fmla="*/ 0 h 659"/>
                <a:gd name="T36" fmla="*/ 0 w 268"/>
                <a:gd name="T37" fmla="*/ 1 h 6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8"/>
                <a:gd name="T58" fmla="*/ 0 h 659"/>
                <a:gd name="T59" fmla="*/ 268 w 268"/>
                <a:gd name="T60" fmla="*/ 659 h 6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8" h="659">
                  <a:moveTo>
                    <a:pt x="0" y="34"/>
                  </a:moveTo>
                  <a:lnTo>
                    <a:pt x="39" y="101"/>
                  </a:lnTo>
                  <a:lnTo>
                    <a:pt x="92" y="128"/>
                  </a:lnTo>
                  <a:lnTo>
                    <a:pt x="65" y="181"/>
                  </a:lnTo>
                  <a:lnTo>
                    <a:pt x="158" y="268"/>
                  </a:lnTo>
                  <a:lnTo>
                    <a:pt x="201" y="387"/>
                  </a:lnTo>
                  <a:lnTo>
                    <a:pt x="204" y="489"/>
                  </a:lnTo>
                  <a:lnTo>
                    <a:pt x="87" y="577"/>
                  </a:lnTo>
                  <a:lnTo>
                    <a:pt x="110" y="659"/>
                  </a:lnTo>
                  <a:lnTo>
                    <a:pt x="143" y="602"/>
                  </a:lnTo>
                  <a:lnTo>
                    <a:pt x="165" y="615"/>
                  </a:lnTo>
                  <a:lnTo>
                    <a:pt x="175" y="580"/>
                  </a:lnTo>
                  <a:lnTo>
                    <a:pt x="268" y="519"/>
                  </a:lnTo>
                  <a:lnTo>
                    <a:pt x="254" y="354"/>
                  </a:lnTo>
                  <a:lnTo>
                    <a:pt x="129" y="201"/>
                  </a:lnTo>
                  <a:lnTo>
                    <a:pt x="142" y="151"/>
                  </a:lnTo>
                  <a:lnTo>
                    <a:pt x="217" y="76"/>
                  </a:lnTo>
                  <a:lnTo>
                    <a:pt x="115" y="0"/>
                  </a:lnTo>
                  <a:lnTo>
                    <a:pt x="0" y="3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7" name="Freeform 428"/>
            <p:cNvSpPr/>
            <p:nvPr/>
          </p:nvSpPr>
          <p:spPr bwMode="auto">
            <a:xfrm>
              <a:off x="2045634" y="3554704"/>
              <a:ext cx="176896" cy="132068"/>
            </a:xfrm>
            <a:custGeom>
              <a:avLst/>
              <a:gdLst>
                <a:gd name="T0" fmla="*/ 0 w 369"/>
                <a:gd name="T1" fmla="*/ 7 h 289"/>
                <a:gd name="T2" fmla="*/ 2 w 369"/>
                <a:gd name="T3" fmla="*/ 5 h 289"/>
                <a:gd name="T4" fmla="*/ 2 w 369"/>
                <a:gd name="T5" fmla="*/ 5 h 289"/>
                <a:gd name="T6" fmla="*/ 3 w 369"/>
                <a:gd name="T7" fmla="*/ 4 h 289"/>
                <a:gd name="T8" fmla="*/ 5 w 369"/>
                <a:gd name="T9" fmla="*/ 1 h 289"/>
                <a:gd name="T10" fmla="*/ 8 w 369"/>
                <a:gd name="T11" fmla="*/ 0 h 289"/>
                <a:gd name="T12" fmla="*/ 9 w 369"/>
                <a:gd name="T13" fmla="*/ 3 h 289"/>
                <a:gd name="T14" fmla="*/ 8 w 369"/>
                <a:gd name="T15" fmla="*/ 4 h 289"/>
                <a:gd name="T16" fmla="*/ 5 w 369"/>
                <a:gd name="T17" fmla="*/ 5 h 289"/>
                <a:gd name="T18" fmla="*/ 0 w 369"/>
                <a:gd name="T19" fmla="*/ 7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9"/>
                <a:gd name="T31" fmla="*/ 0 h 289"/>
                <a:gd name="T32" fmla="*/ 369 w 369"/>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9" h="289">
                  <a:moveTo>
                    <a:pt x="0" y="289"/>
                  </a:moveTo>
                  <a:lnTo>
                    <a:pt x="96" y="225"/>
                  </a:lnTo>
                  <a:lnTo>
                    <a:pt x="79" y="194"/>
                  </a:lnTo>
                  <a:lnTo>
                    <a:pt x="108" y="157"/>
                  </a:lnTo>
                  <a:lnTo>
                    <a:pt x="207" y="33"/>
                  </a:lnTo>
                  <a:lnTo>
                    <a:pt x="329" y="0"/>
                  </a:lnTo>
                  <a:lnTo>
                    <a:pt x="369" y="113"/>
                  </a:lnTo>
                  <a:lnTo>
                    <a:pt x="336" y="157"/>
                  </a:lnTo>
                  <a:lnTo>
                    <a:pt x="197" y="232"/>
                  </a:lnTo>
                  <a:lnTo>
                    <a:pt x="0" y="28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8" name="Freeform 429"/>
            <p:cNvSpPr/>
            <p:nvPr/>
          </p:nvSpPr>
          <p:spPr bwMode="auto">
            <a:xfrm>
              <a:off x="2032156" y="3589709"/>
              <a:ext cx="65704" cy="97062"/>
            </a:xfrm>
            <a:custGeom>
              <a:avLst/>
              <a:gdLst>
                <a:gd name="T0" fmla="*/ 0 w 137"/>
                <a:gd name="T1" fmla="*/ 1 h 211"/>
                <a:gd name="T2" fmla="*/ 1 w 137"/>
                <a:gd name="T3" fmla="*/ 5 h 211"/>
                <a:gd name="T4" fmla="*/ 3 w 137"/>
                <a:gd name="T5" fmla="*/ 3 h 211"/>
                <a:gd name="T6" fmla="*/ 3 w 137"/>
                <a:gd name="T7" fmla="*/ 3 h 211"/>
                <a:gd name="T8" fmla="*/ 3 w 137"/>
                <a:gd name="T9" fmla="*/ 2 h 211"/>
                <a:gd name="T10" fmla="*/ 3 w 137"/>
                <a:gd name="T11" fmla="*/ 1 h 211"/>
                <a:gd name="T12" fmla="*/ 1 w 137"/>
                <a:gd name="T13" fmla="*/ 0 h 211"/>
                <a:gd name="T14" fmla="*/ 0 w 137"/>
                <a:gd name="T15" fmla="*/ 1 h 211"/>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211"/>
                <a:gd name="T26" fmla="*/ 137 w 137"/>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211">
                  <a:moveTo>
                    <a:pt x="0" y="42"/>
                  </a:moveTo>
                  <a:lnTo>
                    <a:pt x="29" y="211"/>
                  </a:lnTo>
                  <a:lnTo>
                    <a:pt x="125" y="147"/>
                  </a:lnTo>
                  <a:lnTo>
                    <a:pt x="108" y="116"/>
                  </a:lnTo>
                  <a:lnTo>
                    <a:pt x="137" y="79"/>
                  </a:lnTo>
                  <a:lnTo>
                    <a:pt x="137" y="32"/>
                  </a:lnTo>
                  <a:lnTo>
                    <a:pt x="67" y="0"/>
                  </a:lnTo>
                  <a:lnTo>
                    <a:pt x="0" y="4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49" name="Freeform 430"/>
            <p:cNvSpPr/>
            <p:nvPr/>
          </p:nvSpPr>
          <p:spPr bwMode="auto">
            <a:xfrm>
              <a:off x="1501468" y="2927779"/>
              <a:ext cx="171842" cy="146388"/>
            </a:xfrm>
            <a:custGeom>
              <a:avLst/>
              <a:gdLst>
                <a:gd name="T0" fmla="*/ 0 w 356"/>
                <a:gd name="T1" fmla="*/ 2 h 323"/>
                <a:gd name="T2" fmla="*/ 0 w 356"/>
                <a:gd name="T3" fmla="*/ 1 h 323"/>
                <a:gd name="T4" fmla="*/ 2 w 356"/>
                <a:gd name="T5" fmla="*/ 0 h 323"/>
                <a:gd name="T6" fmla="*/ 4 w 356"/>
                <a:gd name="T7" fmla="*/ 1 h 323"/>
                <a:gd name="T8" fmla="*/ 6 w 356"/>
                <a:gd name="T9" fmla="*/ 1 h 323"/>
                <a:gd name="T10" fmla="*/ 8 w 356"/>
                <a:gd name="T11" fmla="*/ 3 h 323"/>
                <a:gd name="T12" fmla="*/ 8 w 356"/>
                <a:gd name="T13" fmla="*/ 6 h 323"/>
                <a:gd name="T14" fmla="*/ 8 w 356"/>
                <a:gd name="T15" fmla="*/ 7 h 323"/>
                <a:gd name="T16" fmla="*/ 7 w 356"/>
                <a:gd name="T17" fmla="*/ 7 h 323"/>
                <a:gd name="T18" fmla="*/ 6 w 356"/>
                <a:gd name="T19" fmla="*/ 5 h 323"/>
                <a:gd name="T20" fmla="*/ 5 w 356"/>
                <a:gd name="T21" fmla="*/ 6 h 323"/>
                <a:gd name="T22" fmla="*/ 2 w 356"/>
                <a:gd name="T23" fmla="*/ 4 h 323"/>
                <a:gd name="T24" fmla="*/ 1 w 356"/>
                <a:gd name="T25" fmla="*/ 2 h 323"/>
                <a:gd name="T26" fmla="*/ 0 w 356"/>
                <a:gd name="T27" fmla="*/ 3 h 323"/>
                <a:gd name="T28" fmla="*/ 0 w 356"/>
                <a:gd name="T29" fmla="*/ 2 h 3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6"/>
                <a:gd name="T46" fmla="*/ 0 h 323"/>
                <a:gd name="T47" fmla="*/ 356 w 356"/>
                <a:gd name="T48" fmla="*/ 323 h 3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6" h="323">
                  <a:moveTo>
                    <a:pt x="0" y="76"/>
                  </a:moveTo>
                  <a:lnTo>
                    <a:pt x="0" y="23"/>
                  </a:lnTo>
                  <a:lnTo>
                    <a:pt x="91" y="0"/>
                  </a:lnTo>
                  <a:lnTo>
                    <a:pt x="164" y="64"/>
                  </a:lnTo>
                  <a:lnTo>
                    <a:pt x="245" y="46"/>
                  </a:lnTo>
                  <a:lnTo>
                    <a:pt x="345" y="146"/>
                  </a:lnTo>
                  <a:lnTo>
                    <a:pt x="332" y="253"/>
                  </a:lnTo>
                  <a:lnTo>
                    <a:pt x="356" y="299"/>
                  </a:lnTo>
                  <a:lnTo>
                    <a:pt x="281" y="323"/>
                  </a:lnTo>
                  <a:lnTo>
                    <a:pt x="243" y="235"/>
                  </a:lnTo>
                  <a:lnTo>
                    <a:pt x="211" y="272"/>
                  </a:lnTo>
                  <a:lnTo>
                    <a:pt x="91" y="183"/>
                  </a:lnTo>
                  <a:lnTo>
                    <a:pt x="33" y="89"/>
                  </a:lnTo>
                  <a:lnTo>
                    <a:pt x="2" y="110"/>
                  </a:lnTo>
                  <a:lnTo>
                    <a:pt x="0" y="7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0" name="Freeform 431"/>
            <p:cNvSpPr/>
            <p:nvPr/>
          </p:nvSpPr>
          <p:spPr bwMode="auto">
            <a:xfrm>
              <a:off x="1461035" y="4054333"/>
              <a:ext cx="234177" cy="249815"/>
            </a:xfrm>
            <a:custGeom>
              <a:avLst/>
              <a:gdLst>
                <a:gd name="T0" fmla="*/ 0 w 485"/>
                <a:gd name="T1" fmla="*/ 12 h 550"/>
                <a:gd name="T2" fmla="*/ 1 w 485"/>
                <a:gd name="T3" fmla="*/ 12 h 550"/>
                <a:gd name="T4" fmla="*/ 9 w 485"/>
                <a:gd name="T5" fmla="*/ 13 h 550"/>
                <a:gd name="T6" fmla="*/ 11 w 485"/>
                <a:gd name="T7" fmla="*/ 12 h 550"/>
                <a:gd name="T8" fmla="*/ 9 w 485"/>
                <a:gd name="T9" fmla="*/ 11 h 550"/>
                <a:gd name="T10" fmla="*/ 9 w 485"/>
                <a:gd name="T11" fmla="*/ 7 h 550"/>
                <a:gd name="T12" fmla="*/ 11 w 485"/>
                <a:gd name="T13" fmla="*/ 7 h 550"/>
                <a:gd name="T14" fmla="*/ 11 w 485"/>
                <a:gd name="T15" fmla="*/ 5 h 550"/>
                <a:gd name="T16" fmla="*/ 9 w 485"/>
                <a:gd name="T17" fmla="*/ 5 h 550"/>
                <a:gd name="T18" fmla="*/ 9 w 485"/>
                <a:gd name="T19" fmla="*/ 2 h 550"/>
                <a:gd name="T20" fmla="*/ 8 w 485"/>
                <a:gd name="T21" fmla="*/ 1 h 550"/>
                <a:gd name="T22" fmla="*/ 7 w 485"/>
                <a:gd name="T23" fmla="*/ 1 h 550"/>
                <a:gd name="T24" fmla="*/ 7 w 485"/>
                <a:gd name="T25" fmla="*/ 2 h 550"/>
                <a:gd name="T26" fmla="*/ 5 w 485"/>
                <a:gd name="T27" fmla="*/ 2 h 550"/>
                <a:gd name="T28" fmla="*/ 4 w 485"/>
                <a:gd name="T29" fmla="*/ 0 h 550"/>
                <a:gd name="T30" fmla="*/ 1 w 485"/>
                <a:gd name="T31" fmla="*/ 1 h 550"/>
                <a:gd name="T32" fmla="*/ 2 w 485"/>
                <a:gd name="T33" fmla="*/ 5 h 550"/>
                <a:gd name="T34" fmla="*/ 0 w 485"/>
                <a:gd name="T35" fmla="*/ 12 h 5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5"/>
                <a:gd name="T55" fmla="*/ 0 h 550"/>
                <a:gd name="T56" fmla="*/ 485 w 485"/>
                <a:gd name="T57" fmla="*/ 550 h 5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5" h="550">
                  <a:moveTo>
                    <a:pt x="0" y="515"/>
                  </a:moveTo>
                  <a:lnTo>
                    <a:pt x="63" y="496"/>
                  </a:lnTo>
                  <a:lnTo>
                    <a:pt x="376" y="550"/>
                  </a:lnTo>
                  <a:lnTo>
                    <a:pt x="446" y="524"/>
                  </a:lnTo>
                  <a:lnTo>
                    <a:pt x="399" y="484"/>
                  </a:lnTo>
                  <a:lnTo>
                    <a:pt x="399" y="317"/>
                  </a:lnTo>
                  <a:lnTo>
                    <a:pt x="485" y="317"/>
                  </a:lnTo>
                  <a:lnTo>
                    <a:pt x="480" y="227"/>
                  </a:lnTo>
                  <a:lnTo>
                    <a:pt x="399" y="236"/>
                  </a:lnTo>
                  <a:lnTo>
                    <a:pt x="391" y="77"/>
                  </a:lnTo>
                  <a:lnTo>
                    <a:pt x="356" y="48"/>
                  </a:lnTo>
                  <a:lnTo>
                    <a:pt x="305" y="52"/>
                  </a:lnTo>
                  <a:lnTo>
                    <a:pt x="294" y="96"/>
                  </a:lnTo>
                  <a:lnTo>
                    <a:pt x="239" y="102"/>
                  </a:lnTo>
                  <a:lnTo>
                    <a:pt x="179" y="0"/>
                  </a:lnTo>
                  <a:lnTo>
                    <a:pt x="34" y="23"/>
                  </a:lnTo>
                  <a:lnTo>
                    <a:pt x="86" y="231"/>
                  </a:lnTo>
                  <a:lnTo>
                    <a:pt x="0" y="51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1" name="Freeform 432"/>
            <p:cNvSpPr/>
            <p:nvPr/>
          </p:nvSpPr>
          <p:spPr bwMode="auto">
            <a:xfrm>
              <a:off x="1467773" y="4033648"/>
              <a:ext cx="18532" cy="20685"/>
            </a:xfrm>
            <a:custGeom>
              <a:avLst/>
              <a:gdLst>
                <a:gd name="T0" fmla="*/ 0 w 40"/>
                <a:gd name="T1" fmla="*/ 0 h 48"/>
                <a:gd name="T2" fmla="*/ 0 w 40"/>
                <a:gd name="T3" fmla="*/ 1 h 48"/>
                <a:gd name="T4" fmla="*/ 1 w 40"/>
                <a:gd name="T5" fmla="*/ 0 h 48"/>
                <a:gd name="T6" fmla="*/ 0 w 40"/>
                <a:gd name="T7" fmla="*/ 0 h 48"/>
                <a:gd name="T8" fmla="*/ 0 60000 65536"/>
                <a:gd name="T9" fmla="*/ 0 60000 65536"/>
                <a:gd name="T10" fmla="*/ 0 60000 65536"/>
                <a:gd name="T11" fmla="*/ 0 60000 65536"/>
                <a:gd name="T12" fmla="*/ 0 w 40"/>
                <a:gd name="T13" fmla="*/ 0 h 48"/>
                <a:gd name="T14" fmla="*/ 40 w 40"/>
                <a:gd name="T15" fmla="*/ 48 h 48"/>
              </a:gdLst>
              <a:ahLst/>
              <a:cxnLst>
                <a:cxn ang="T8">
                  <a:pos x="T0" y="T1"/>
                </a:cxn>
                <a:cxn ang="T9">
                  <a:pos x="T2" y="T3"/>
                </a:cxn>
                <a:cxn ang="T10">
                  <a:pos x="T4" y="T5"/>
                </a:cxn>
                <a:cxn ang="T11">
                  <a:pos x="T6" y="T7"/>
                </a:cxn>
              </a:cxnLst>
              <a:rect l="T12" t="T13" r="T14" b="T15"/>
              <a:pathLst>
                <a:path w="40" h="48">
                  <a:moveTo>
                    <a:pt x="0" y="16"/>
                  </a:moveTo>
                  <a:lnTo>
                    <a:pt x="18" y="48"/>
                  </a:lnTo>
                  <a:lnTo>
                    <a:pt x="40" y="0"/>
                  </a:lnTo>
                  <a:lnTo>
                    <a:pt x="0" y="1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2" name="Freeform 433"/>
            <p:cNvSpPr/>
            <p:nvPr/>
          </p:nvSpPr>
          <p:spPr bwMode="auto">
            <a:xfrm>
              <a:off x="1614344" y="4297784"/>
              <a:ext cx="171842" cy="186168"/>
            </a:xfrm>
            <a:custGeom>
              <a:avLst/>
              <a:gdLst>
                <a:gd name="T0" fmla="*/ 0 w 358"/>
                <a:gd name="T1" fmla="*/ 7 h 410"/>
                <a:gd name="T2" fmla="*/ 0 w 358"/>
                <a:gd name="T3" fmla="*/ 5 h 410"/>
                <a:gd name="T4" fmla="*/ 1 w 358"/>
                <a:gd name="T5" fmla="*/ 4 h 410"/>
                <a:gd name="T6" fmla="*/ 1 w 358"/>
                <a:gd name="T7" fmla="*/ 1 h 410"/>
                <a:gd name="T8" fmla="*/ 3 w 358"/>
                <a:gd name="T9" fmla="*/ 0 h 410"/>
                <a:gd name="T10" fmla="*/ 3 w 358"/>
                <a:gd name="T11" fmla="*/ 1 h 410"/>
                <a:gd name="T12" fmla="*/ 5 w 358"/>
                <a:gd name="T13" fmla="*/ 0 h 410"/>
                <a:gd name="T14" fmla="*/ 7 w 358"/>
                <a:gd name="T15" fmla="*/ 4 h 410"/>
                <a:gd name="T16" fmla="*/ 8 w 358"/>
                <a:gd name="T17" fmla="*/ 5 h 410"/>
                <a:gd name="T18" fmla="*/ 5 w 358"/>
                <a:gd name="T19" fmla="*/ 8 h 410"/>
                <a:gd name="T20" fmla="*/ 3 w 358"/>
                <a:gd name="T21" fmla="*/ 8 h 410"/>
                <a:gd name="T22" fmla="*/ 2 w 358"/>
                <a:gd name="T23" fmla="*/ 9 h 410"/>
                <a:gd name="T24" fmla="*/ 1 w 358"/>
                <a:gd name="T25" fmla="*/ 9 h 410"/>
                <a:gd name="T26" fmla="*/ 1 w 358"/>
                <a:gd name="T27" fmla="*/ 8 h 410"/>
                <a:gd name="T28" fmla="*/ 0 w 358"/>
                <a:gd name="T29" fmla="*/ 7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410"/>
                <a:gd name="T47" fmla="*/ 358 w 358"/>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410">
                  <a:moveTo>
                    <a:pt x="0" y="314"/>
                  </a:moveTo>
                  <a:lnTo>
                    <a:pt x="0" y="191"/>
                  </a:lnTo>
                  <a:lnTo>
                    <a:pt x="40" y="188"/>
                  </a:lnTo>
                  <a:lnTo>
                    <a:pt x="40" y="30"/>
                  </a:lnTo>
                  <a:lnTo>
                    <a:pt x="115" y="12"/>
                  </a:lnTo>
                  <a:lnTo>
                    <a:pt x="138" y="39"/>
                  </a:lnTo>
                  <a:lnTo>
                    <a:pt x="201" y="0"/>
                  </a:lnTo>
                  <a:lnTo>
                    <a:pt x="306" y="169"/>
                  </a:lnTo>
                  <a:lnTo>
                    <a:pt x="358" y="197"/>
                  </a:lnTo>
                  <a:lnTo>
                    <a:pt x="216" y="353"/>
                  </a:lnTo>
                  <a:lnTo>
                    <a:pt x="131" y="353"/>
                  </a:lnTo>
                  <a:lnTo>
                    <a:pt x="86" y="408"/>
                  </a:lnTo>
                  <a:lnTo>
                    <a:pt x="32" y="410"/>
                  </a:lnTo>
                  <a:lnTo>
                    <a:pt x="34" y="360"/>
                  </a:lnTo>
                  <a:lnTo>
                    <a:pt x="0" y="31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3" name="Freeform 434"/>
            <p:cNvSpPr/>
            <p:nvPr/>
          </p:nvSpPr>
          <p:spPr bwMode="auto">
            <a:xfrm>
              <a:off x="1782817" y="3985913"/>
              <a:ext cx="32010" cy="38188"/>
            </a:xfrm>
            <a:custGeom>
              <a:avLst/>
              <a:gdLst>
                <a:gd name="T0" fmla="*/ 0 w 69"/>
                <a:gd name="T1" fmla="*/ 0 h 88"/>
                <a:gd name="T2" fmla="*/ 0 w 69"/>
                <a:gd name="T3" fmla="*/ 1 h 88"/>
                <a:gd name="T4" fmla="*/ 1 w 69"/>
                <a:gd name="T5" fmla="*/ 2 h 88"/>
                <a:gd name="T6" fmla="*/ 1 w 69"/>
                <a:gd name="T7" fmla="*/ 1 h 88"/>
                <a:gd name="T8" fmla="*/ 1 w 69"/>
                <a:gd name="T9" fmla="*/ 0 h 88"/>
                <a:gd name="T10" fmla="*/ 0 w 69"/>
                <a:gd name="T11" fmla="*/ 0 h 88"/>
                <a:gd name="T12" fmla="*/ 0 60000 65536"/>
                <a:gd name="T13" fmla="*/ 0 60000 65536"/>
                <a:gd name="T14" fmla="*/ 0 60000 65536"/>
                <a:gd name="T15" fmla="*/ 0 60000 65536"/>
                <a:gd name="T16" fmla="*/ 0 60000 65536"/>
                <a:gd name="T17" fmla="*/ 0 60000 65536"/>
                <a:gd name="T18" fmla="*/ 0 w 69"/>
                <a:gd name="T19" fmla="*/ 0 h 88"/>
                <a:gd name="T20" fmla="*/ 69 w 69"/>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69" h="88">
                  <a:moveTo>
                    <a:pt x="0" y="15"/>
                  </a:moveTo>
                  <a:lnTo>
                    <a:pt x="8" y="45"/>
                  </a:lnTo>
                  <a:lnTo>
                    <a:pt x="27" y="88"/>
                  </a:lnTo>
                  <a:lnTo>
                    <a:pt x="69" y="35"/>
                  </a:lnTo>
                  <a:lnTo>
                    <a:pt x="66" y="0"/>
                  </a:lnTo>
                  <a:lnTo>
                    <a:pt x="0" y="1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4" name="Freeform 435"/>
            <p:cNvSpPr/>
            <p:nvPr/>
          </p:nvSpPr>
          <p:spPr bwMode="auto">
            <a:xfrm>
              <a:off x="1405439" y="3683589"/>
              <a:ext cx="139832" cy="225947"/>
            </a:xfrm>
            <a:custGeom>
              <a:avLst/>
              <a:gdLst>
                <a:gd name="T0" fmla="*/ 0 w 294"/>
                <a:gd name="T1" fmla="*/ 8 h 498"/>
                <a:gd name="T2" fmla="*/ 1 w 294"/>
                <a:gd name="T3" fmla="*/ 6 h 498"/>
                <a:gd name="T4" fmla="*/ 3 w 294"/>
                <a:gd name="T5" fmla="*/ 6 h 498"/>
                <a:gd name="T6" fmla="*/ 4 w 294"/>
                <a:gd name="T7" fmla="*/ 2 h 498"/>
                <a:gd name="T8" fmla="*/ 5 w 294"/>
                <a:gd name="T9" fmla="*/ 1 h 498"/>
                <a:gd name="T10" fmla="*/ 5 w 294"/>
                <a:gd name="T11" fmla="*/ 0 h 498"/>
                <a:gd name="T12" fmla="*/ 5 w 294"/>
                <a:gd name="T13" fmla="*/ 0 h 498"/>
                <a:gd name="T14" fmla="*/ 6 w 294"/>
                <a:gd name="T15" fmla="*/ 3 h 498"/>
                <a:gd name="T16" fmla="*/ 5 w 294"/>
                <a:gd name="T17" fmla="*/ 3 h 498"/>
                <a:gd name="T18" fmla="*/ 6 w 294"/>
                <a:gd name="T19" fmla="*/ 5 h 498"/>
                <a:gd name="T20" fmla="*/ 5 w 294"/>
                <a:gd name="T21" fmla="*/ 8 h 498"/>
                <a:gd name="T22" fmla="*/ 6 w 294"/>
                <a:gd name="T23" fmla="*/ 10 h 498"/>
                <a:gd name="T24" fmla="*/ 6 w 294"/>
                <a:gd name="T25" fmla="*/ 11 h 498"/>
                <a:gd name="T26" fmla="*/ 4 w 294"/>
                <a:gd name="T27" fmla="*/ 11 h 498"/>
                <a:gd name="T28" fmla="*/ 2 w 294"/>
                <a:gd name="T29" fmla="*/ 11 h 498"/>
                <a:gd name="T30" fmla="*/ 1 w 294"/>
                <a:gd name="T31" fmla="*/ 11 h 498"/>
                <a:gd name="T32" fmla="*/ 1 w 294"/>
                <a:gd name="T33" fmla="*/ 9 h 498"/>
                <a:gd name="T34" fmla="*/ 0 w 294"/>
                <a:gd name="T35" fmla="*/ 8 h 4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4"/>
                <a:gd name="T55" fmla="*/ 0 h 498"/>
                <a:gd name="T56" fmla="*/ 294 w 294"/>
                <a:gd name="T57" fmla="*/ 498 h 4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4" h="498">
                  <a:moveTo>
                    <a:pt x="0" y="355"/>
                  </a:moveTo>
                  <a:lnTo>
                    <a:pt x="38" y="263"/>
                  </a:lnTo>
                  <a:lnTo>
                    <a:pt x="109" y="275"/>
                  </a:lnTo>
                  <a:lnTo>
                    <a:pt x="192" y="81"/>
                  </a:lnTo>
                  <a:lnTo>
                    <a:pt x="231" y="46"/>
                  </a:lnTo>
                  <a:lnTo>
                    <a:pt x="214" y="8"/>
                  </a:lnTo>
                  <a:lnTo>
                    <a:pt x="235" y="0"/>
                  </a:lnTo>
                  <a:lnTo>
                    <a:pt x="260" y="123"/>
                  </a:lnTo>
                  <a:lnTo>
                    <a:pt x="214" y="142"/>
                  </a:lnTo>
                  <a:lnTo>
                    <a:pt x="265" y="238"/>
                  </a:lnTo>
                  <a:lnTo>
                    <a:pt x="235" y="352"/>
                  </a:lnTo>
                  <a:lnTo>
                    <a:pt x="294" y="437"/>
                  </a:lnTo>
                  <a:lnTo>
                    <a:pt x="287" y="498"/>
                  </a:lnTo>
                  <a:lnTo>
                    <a:pt x="185" y="471"/>
                  </a:lnTo>
                  <a:lnTo>
                    <a:pt x="107" y="470"/>
                  </a:lnTo>
                  <a:lnTo>
                    <a:pt x="45" y="471"/>
                  </a:lnTo>
                  <a:lnTo>
                    <a:pt x="44" y="388"/>
                  </a:lnTo>
                  <a:lnTo>
                    <a:pt x="0" y="35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5" name="Freeform 436"/>
            <p:cNvSpPr/>
            <p:nvPr/>
          </p:nvSpPr>
          <p:spPr bwMode="auto">
            <a:xfrm>
              <a:off x="1516630" y="3718595"/>
              <a:ext cx="239231" cy="162300"/>
            </a:xfrm>
            <a:custGeom>
              <a:avLst/>
              <a:gdLst>
                <a:gd name="T0" fmla="*/ 0 w 497"/>
                <a:gd name="T1" fmla="*/ 6 h 357"/>
                <a:gd name="T2" fmla="*/ 1 w 497"/>
                <a:gd name="T3" fmla="*/ 4 h 357"/>
                <a:gd name="T4" fmla="*/ 4 w 497"/>
                <a:gd name="T5" fmla="*/ 3 h 357"/>
                <a:gd name="T6" fmla="*/ 4 w 497"/>
                <a:gd name="T7" fmla="*/ 2 h 357"/>
                <a:gd name="T8" fmla="*/ 5 w 497"/>
                <a:gd name="T9" fmla="*/ 2 h 357"/>
                <a:gd name="T10" fmla="*/ 7 w 497"/>
                <a:gd name="T11" fmla="*/ 0 h 357"/>
                <a:gd name="T12" fmla="*/ 8 w 497"/>
                <a:gd name="T13" fmla="*/ 2 h 357"/>
                <a:gd name="T14" fmla="*/ 9 w 497"/>
                <a:gd name="T15" fmla="*/ 3 h 357"/>
                <a:gd name="T16" fmla="*/ 12 w 497"/>
                <a:gd name="T17" fmla="*/ 6 h 357"/>
                <a:gd name="T18" fmla="*/ 6 w 497"/>
                <a:gd name="T19" fmla="*/ 7 h 357"/>
                <a:gd name="T20" fmla="*/ 4 w 497"/>
                <a:gd name="T21" fmla="*/ 6 h 357"/>
                <a:gd name="T22" fmla="*/ 4 w 497"/>
                <a:gd name="T23" fmla="*/ 7 h 357"/>
                <a:gd name="T24" fmla="*/ 2 w 497"/>
                <a:gd name="T25" fmla="*/ 7 h 357"/>
                <a:gd name="T26" fmla="*/ 1 w 497"/>
                <a:gd name="T27" fmla="*/ 8 h 357"/>
                <a:gd name="T28" fmla="*/ 0 w 497"/>
                <a:gd name="T29" fmla="*/ 6 h 3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7"/>
                <a:gd name="T46" fmla="*/ 0 h 357"/>
                <a:gd name="T47" fmla="*/ 497 w 497"/>
                <a:gd name="T48" fmla="*/ 357 h 3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7" h="357">
                  <a:moveTo>
                    <a:pt x="0" y="272"/>
                  </a:moveTo>
                  <a:lnTo>
                    <a:pt x="30" y="158"/>
                  </a:lnTo>
                  <a:lnTo>
                    <a:pt x="157" y="130"/>
                  </a:lnTo>
                  <a:lnTo>
                    <a:pt x="169" y="93"/>
                  </a:lnTo>
                  <a:lnTo>
                    <a:pt x="226" y="80"/>
                  </a:lnTo>
                  <a:lnTo>
                    <a:pt x="311" y="0"/>
                  </a:lnTo>
                  <a:lnTo>
                    <a:pt x="340" y="95"/>
                  </a:lnTo>
                  <a:lnTo>
                    <a:pt x="405" y="130"/>
                  </a:lnTo>
                  <a:lnTo>
                    <a:pt x="497" y="258"/>
                  </a:lnTo>
                  <a:lnTo>
                    <a:pt x="266" y="295"/>
                  </a:lnTo>
                  <a:lnTo>
                    <a:pt x="188" y="258"/>
                  </a:lnTo>
                  <a:lnTo>
                    <a:pt x="157" y="322"/>
                  </a:lnTo>
                  <a:lnTo>
                    <a:pt x="91" y="322"/>
                  </a:lnTo>
                  <a:lnTo>
                    <a:pt x="59" y="357"/>
                  </a:lnTo>
                  <a:lnTo>
                    <a:pt x="0" y="27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6" name="Freeform 437"/>
            <p:cNvSpPr/>
            <p:nvPr/>
          </p:nvSpPr>
          <p:spPr bwMode="auto">
            <a:xfrm>
              <a:off x="1496414" y="3462415"/>
              <a:ext cx="195428" cy="327783"/>
            </a:xfrm>
            <a:custGeom>
              <a:avLst/>
              <a:gdLst>
                <a:gd name="T0" fmla="*/ 0 w 409"/>
                <a:gd name="T1" fmla="*/ 10 h 725"/>
                <a:gd name="T2" fmla="*/ 1 w 409"/>
                <a:gd name="T3" fmla="*/ 10 h 725"/>
                <a:gd name="T4" fmla="*/ 1 w 409"/>
                <a:gd name="T5" fmla="*/ 11 h 725"/>
                <a:gd name="T6" fmla="*/ 2 w 409"/>
                <a:gd name="T7" fmla="*/ 14 h 725"/>
                <a:gd name="T8" fmla="*/ 1 w 409"/>
                <a:gd name="T9" fmla="*/ 14 h 725"/>
                <a:gd name="T10" fmla="*/ 2 w 409"/>
                <a:gd name="T11" fmla="*/ 17 h 725"/>
                <a:gd name="T12" fmla="*/ 5 w 409"/>
                <a:gd name="T13" fmla="*/ 16 h 725"/>
                <a:gd name="T14" fmla="*/ 5 w 409"/>
                <a:gd name="T15" fmla="*/ 15 h 725"/>
                <a:gd name="T16" fmla="*/ 6 w 409"/>
                <a:gd name="T17" fmla="*/ 15 h 725"/>
                <a:gd name="T18" fmla="*/ 8 w 409"/>
                <a:gd name="T19" fmla="*/ 13 h 725"/>
                <a:gd name="T20" fmla="*/ 7 w 409"/>
                <a:gd name="T21" fmla="*/ 11 h 725"/>
                <a:gd name="T22" fmla="*/ 8 w 409"/>
                <a:gd name="T23" fmla="*/ 8 h 725"/>
                <a:gd name="T24" fmla="*/ 9 w 409"/>
                <a:gd name="T25" fmla="*/ 8 h 725"/>
                <a:gd name="T26" fmla="*/ 9 w 409"/>
                <a:gd name="T27" fmla="*/ 4 h 725"/>
                <a:gd name="T28" fmla="*/ 2 w 409"/>
                <a:gd name="T29" fmla="*/ 0 h 725"/>
                <a:gd name="T30" fmla="*/ 1 w 409"/>
                <a:gd name="T31" fmla="*/ 1 h 725"/>
                <a:gd name="T32" fmla="*/ 1 w 409"/>
                <a:gd name="T33" fmla="*/ 2 h 725"/>
                <a:gd name="T34" fmla="*/ 2 w 409"/>
                <a:gd name="T35" fmla="*/ 3 h 725"/>
                <a:gd name="T36" fmla="*/ 2 w 409"/>
                <a:gd name="T37" fmla="*/ 7 h 725"/>
                <a:gd name="T38" fmla="*/ 0 w 409"/>
                <a:gd name="T39" fmla="*/ 10 h 7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9"/>
                <a:gd name="T61" fmla="*/ 0 h 725"/>
                <a:gd name="T62" fmla="*/ 409 w 409"/>
                <a:gd name="T63" fmla="*/ 725 h 7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9" h="725">
                  <a:moveTo>
                    <a:pt x="0" y="416"/>
                  </a:moveTo>
                  <a:lnTo>
                    <a:pt x="60" y="451"/>
                  </a:lnTo>
                  <a:lnTo>
                    <a:pt x="45" y="487"/>
                  </a:lnTo>
                  <a:lnTo>
                    <a:pt x="70" y="610"/>
                  </a:lnTo>
                  <a:lnTo>
                    <a:pt x="24" y="629"/>
                  </a:lnTo>
                  <a:lnTo>
                    <a:pt x="75" y="725"/>
                  </a:lnTo>
                  <a:lnTo>
                    <a:pt x="202" y="697"/>
                  </a:lnTo>
                  <a:lnTo>
                    <a:pt x="214" y="660"/>
                  </a:lnTo>
                  <a:lnTo>
                    <a:pt x="271" y="647"/>
                  </a:lnTo>
                  <a:lnTo>
                    <a:pt x="356" y="567"/>
                  </a:lnTo>
                  <a:lnTo>
                    <a:pt x="326" y="478"/>
                  </a:lnTo>
                  <a:lnTo>
                    <a:pt x="368" y="361"/>
                  </a:lnTo>
                  <a:lnTo>
                    <a:pt x="408" y="352"/>
                  </a:lnTo>
                  <a:lnTo>
                    <a:pt x="409" y="184"/>
                  </a:lnTo>
                  <a:lnTo>
                    <a:pt x="103" y="0"/>
                  </a:lnTo>
                  <a:lnTo>
                    <a:pt x="64" y="21"/>
                  </a:lnTo>
                  <a:lnTo>
                    <a:pt x="64" y="90"/>
                  </a:lnTo>
                  <a:lnTo>
                    <a:pt x="103" y="140"/>
                  </a:lnTo>
                  <a:lnTo>
                    <a:pt x="75" y="298"/>
                  </a:lnTo>
                  <a:lnTo>
                    <a:pt x="0" y="41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7" name="Freeform 438"/>
            <p:cNvSpPr/>
            <p:nvPr/>
          </p:nvSpPr>
          <p:spPr bwMode="auto">
            <a:xfrm>
              <a:off x="1454296" y="3864983"/>
              <a:ext cx="138147" cy="175030"/>
            </a:xfrm>
            <a:custGeom>
              <a:avLst/>
              <a:gdLst>
                <a:gd name="T0" fmla="*/ 0 w 289"/>
                <a:gd name="T1" fmla="*/ 8 h 385"/>
                <a:gd name="T2" fmla="*/ 1 w 289"/>
                <a:gd name="T3" fmla="*/ 9 h 385"/>
                <a:gd name="T4" fmla="*/ 2 w 289"/>
                <a:gd name="T5" fmla="*/ 9 h 385"/>
                <a:gd name="T6" fmla="*/ 3 w 289"/>
                <a:gd name="T7" fmla="*/ 9 h 385"/>
                <a:gd name="T8" fmla="*/ 4 w 289"/>
                <a:gd name="T9" fmla="*/ 8 h 385"/>
                <a:gd name="T10" fmla="*/ 5 w 289"/>
                <a:gd name="T11" fmla="*/ 6 h 385"/>
                <a:gd name="T12" fmla="*/ 6 w 289"/>
                <a:gd name="T13" fmla="*/ 5 h 385"/>
                <a:gd name="T14" fmla="*/ 7 w 289"/>
                <a:gd name="T15" fmla="*/ 0 h 385"/>
                <a:gd name="T16" fmla="*/ 5 w 289"/>
                <a:gd name="T17" fmla="*/ 0 h 385"/>
                <a:gd name="T18" fmla="*/ 4 w 289"/>
                <a:gd name="T19" fmla="*/ 1 h 385"/>
                <a:gd name="T20" fmla="*/ 4 w 289"/>
                <a:gd name="T21" fmla="*/ 2 h 385"/>
                <a:gd name="T22" fmla="*/ 2 w 289"/>
                <a:gd name="T23" fmla="*/ 2 h 385"/>
                <a:gd name="T24" fmla="*/ 2 w 289"/>
                <a:gd name="T25" fmla="*/ 3 h 385"/>
                <a:gd name="T26" fmla="*/ 3 w 289"/>
                <a:gd name="T27" fmla="*/ 3 h 385"/>
                <a:gd name="T28" fmla="*/ 3 w 289"/>
                <a:gd name="T29" fmla="*/ 6 h 385"/>
                <a:gd name="T30" fmla="*/ 1 w 289"/>
                <a:gd name="T31" fmla="*/ 6 h 385"/>
                <a:gd name="T32" fmla="*/ 0 w 289"/>
                <a:gd name="T33" fmla="*/ 8 h 3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9"/>
                <a:gd name="T52" fmla="*/ 0 h 385"/>
                <a:gd name="T53" fmla="*/ 289 w 289"/>
                <a:gd name="T54" fmla="*/ 385 h 3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9" h="385">
                  <a:moveTo>
                    <a:pt x="0" y="335"/>
                  </a:moveTo>
                  <a:lnTo>
                    <a:pt x="30" y="385"/>
                  </a:lnTo>
                  <a:lnTo>
                    <a:pt x="70" y="369"/>
                  </a:lnTo>
                  <a:lnTo>
                    <a:pt x="130" y="372"/>
                  </a:lnTo>
                  <a:lnTo>
                    <a:pt x="183" y="333"/>
                  </a:lnTo>
                  <a:lnTo>
                    <a:pt x="199" y="257"/>
                  </a:lnTo>
                  <a:lnTo>
                    <a:pt x="251" y="192"/>
                  </a:lnTo>
                  <a:lnTo>
                    <a:pt x="289" y="0"/>
                  </a:lnTo>
                  <a:lnTo>
                    <a:pt x="223" y="0"/>
                  </a:lnTo>
                  <a:lnTo>
                    <a:pt x="191" y="35"/>
                  </a:lnTo>
                  <a:lnTo>
                    <a:pt x="184" y="96"/>
                  </a:lnTo>
                  <a:lnTo>
                    <a:pt x="82" y="69"/>
                  </a:lnTo>
                  <a:lnTo>
                    <a:pt x="78" y="110"/>
                  </a:lnTo>
                  <a:lnTo>
                    <a:pt x="121" y="111"/>
                  </a:lnTo>
                  <a:lnTo>
                    <a:pt x="107" y="264"/>
                  </a:lnTo>
                  <a:lnTo>
                    <a:pt x="59" y="246"/>
                  </a:lnTo>
                  <a:lnTo>
                    <a:pt x="0" y="33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8" name="Freeform 439"/>
            <p:cNvSpPr/>
            <p:nvPr/>
          </p:nvSpPr>
          <p:spPr bwMode="auto">
            <a:xfrm>
              <a:off x="1476197" y="3836342"/>
              <a:ext cx="347053" cy="367562"/>
            </a:xfrm>
            <a:custGeom>
              <a:avLst/>
              <a:gdLst>
                <a:gd name="T0" fmla="*/ 0 w 722"/>
                <a:gd name="T1" fmla="*/ 11 h 811"/>
                <a:gd name="T2" fmla="*/ 0 w 722"/>
                <a:gd name="T3" fmla="*/ 12 h 811"/>
                <a:gd name="T4" fmla="*/ 3 w 722"/>
                <a:gd name="T5" fmla="*/ 11 h 811"/>
                <a:gd name="T6" fmla="*/ 5 w 722"/>
                <a:gd name="T7" fmla="*/ 13 h 811"/>
                <a:gd name="T8" fmla="*/ 6 w 722"/>
                <a:gd name="T9" fmla="*/ 13 h 811"/>
                <a:gd name="T10" fmla="*/ 6 w 722"/>
                <a:gd name="T11" fmla="*/ 12 h 811"/>
                <a:gd name="T12" fmla="*/ 7 w 722"/>
                <a:gd name="T13" fmla="*/ 12 h 811"/>
                <a:gd name="T14" fmla="*/ 8 w 722"/>
                <a:gd name="T15" fmla="*/ 13 h 811"/>
                <a:gd name="T16" fmla="*/ 9 w 722"/>
                <a:gd name="T17" fmla="*/ 17 h 811"/>
                <a:gd name="T18" fmla="*/ 11 w 722"/>
                <a:gd name="T19" fmla="*/ 17 h 811"/>
                <a:gd name="T20" fmla="*/ 15 w 722"/>
                <a:gd name="T21" fmla="*/ 19 h 811"/>
                <a:gd name="T22" fmla="*/ 15 w 722"/>
                <a:gd name="T23" fmla="*/ 18 h 811"/>
                <a:gd name="T24" fmla="*/ 15 w 722"/>
                <a:gd name="T25" fmla="*/ 17 h 811"/>
                <a:gd name="T26" fmla="*/ 15 w 722"/>
                <a:gd name="T27" fmla="*/ 15 h 811"/>
                <a:gd name="T28" fmla="*/ 16 w 722"/>
                <a:gd name="T29" fmla="*/ 14 h 811"/>
                <a:gd name="T30" fmla="*/ 15 w 722"/>
                <a:gd name="T31" fmla="*/ 12 h 811"/>
                <a:gd name="T32" fmla="*/ 15 w 722"/>
                <a:gd name="T33" fmla="*/ 9 h 811"/>
                <a:gd name="T34" fmla="*/ 15 w 722"/>
                <a:gd name="T35" fmla="*/ 8 h 811"/>
                <a:gd name="T36" fmla="*/ 15 w 722"/>
                <a:gd name="T37" fmla="*/ 7 h 811"/>
                <a:gd name="T38" fmla="*/ 16 w 722"/>
                <a:gd name="T39" fmla="*/ 4 h 811"/>
                <a:gd name="T40" fmla="*/ 17 w 722"/>
                <a:gd name="T41" fmla="*/ 3 h 811"/>
                <a:gd name="T42" fmla="*/ 17 w 722"/>
                <a:gd name="T43" fmla="*/ 1 h 811"/>
                <a:gd name="T44" fmla="*/ 13 w 722"/>
                <a:gd name="T45" fmla="*/ 0 h 811"/>
                <a:gd name="T46" fmla="*/ 8 w 722"/>
                <a:gd name="T47" fmla="*/ 1 h 811"/>
                <a:gd name="T48" fmla="*/ 6 w 722"/>
                <a:gd name="T49" fmla="*/ 0 h 811"/>
                <a:gd name="T50" fmla="*/ 6 w 722"/>
                <a:gd name="T51" fmla="*/ 1 h 811"/>
                <a:gd name="T52" fmla="*/ 5 w 722"/>
                <a:gd name="T53" fmla="*/ 6 h 811"/>
                <a:gd name="T54" fmla="*/ 3 w 722"/>
                <a:gd name="T55" fmla="*/ 7 h 811"/>
                <a:gd name="T56" fmla="*/ 3 w 722"/>
                <a:gd name="T57" fmla="*/ 9 h 811"/>
                <a:gd name="T58" fmla="*/ 2 w 722"/>
                <a:gd name="T59" fmla="*/ 10 h 811"/>
                <a:gd name="T60" fmla="*/ 1 w 722"/>
                <a:gd name="T61" fmla="*/ 10 h 811"/>
                <a:gd name="T62" fmla="*/ 0 w 722"/>
                <a:gd name="T63" fmla="*/ 11 h 8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2"/>
                <a:gd name="T97" fmla="*/ 0 h 811"/>
                <a:gd name="T98" fmla="*/ 722 w 722"/>
                <a:gd name="T99" fmla="*/ 811 h 8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2" h="811">
                  <a:moveTo>
                    <a:pt x="0" y="481"/>
                  </a:moveTo>
                  <a:lnTo>
                    <a:pt x="1" y="504"/>
                  </a:lnTo>
                  <a:lnTo>
                    <a:pt x="146" y="481"/>
                  </a:lnTo>
                  <a:lnTo>
                    <a:pt x="206" y="583"/>
                  </a:lnTo>
                  <a:lnTo>
                    <a:pt x="261" y="577"/>
                  </a:lnTo>
                  <a:lnTo>
                    <a:pt x="272" y="533"/>
                  </a:lnTo>
                  <a:lnTo>
                    <a:pt x="323" y="529"/>
                  </a:lnTo>
                  <a:lnTo>
                    <a:pt x="358" y="558"/>
                  </a:lnTo>
                  <a:lnTo>
                    <a:pt x="366" y="717"/>
                  </a:lnTo>
                  <a:lnTo>
                    <a:pt x="447" y="708"/>
                  </a:lnTo>
                  <a:lnTo>
                    <a:pt x="666" y="811"/>
                  </a:lnTo>
                  <a:lnTo>
                    <a:pt x="664" y="763"/>
                  </a:lnTo>
                  <a:lnTo>
                    <a:pt x="620" y="742"/>
                  </a:lnTo>
                  <a:lnTo>
                    <a:pt x="626" y="628"/>
                  </a:lnTo>
                  <a:lnTo>
                    <a:pt x="695" y="586"/>
                  </a:lnTo>
                  <a:lnTo>
                    <a:pt x="655" y="509"/>
                  </a:lnTo>
                  <a:lnTo>
                    <a:pt x="645" y="374"/>
                  </a:lnTo>
                  <a:lnTo>
                    <a:pt x="637" y="344"/>
                  </a:lnTo>
                  <a:lnTo>
                    <a:pt x="666" y="284"/>
                  </a:lnTo>
                  <a:lnTo>
                    <a:pt x="695" y="174"/>
                  </a:lnTo>
                  <a:lnTo>
                    <a:pt x="722" y="132"/>
                  </a:lnTo>
                  <a:lnTo>
                    <a:pt x="709" y="67"/>
                  </a:lnTo>
                  <a:lnTo>
                    <a:pt x="581" y="0"/>
                  </a:lnTo>
                  <a:lnTo>
                    <a:pt x="350" y="37"/>
                  </a:lnTo>
                  <a:lnTo>
                    <a:pt x="272" y="0"/>
                  </a:lnTo>
                  <a:lnTo>
                    <a:pt x="241" y="64"/>
                  </a:lnTo>
                  <a:lnTo>
                    <a:pt x="203" y="256"/>
                  </a:lnTo>
                  <a:lnTo>
                    <a:pt x="151" y="321"/>
                  </a:lnTo>
                  <a:lnTo>
                    <a:pt x="135" y="397"/>
                  </a:lnTo>
                  <a:lnTo>
                    <a:pt x="82" y="436"/>
                  </a:lnTo>
                  <a:lnTo>
                    <a:pt x="22" y="433"/>
                  </a:lnTo>
                  <a:lnTo>
                    <a:pt x="0" y="48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59" name="Freeform 440"/>
            <p:cNvSpPr/>
            <p:nvPr/>
          </p:nvSpPr>
          <p:spPr bwMode="auto">
            <a:xfrm>
              <a:off x="1843467" y="3196688"/>
              <a:ext cx="42118" cy="23868"/>
            </a:xfrm>
            <a:custGeom>
              <a:avLst/>
              <a:gdLst>
                <a:gd name="T0" fmla="*/ 0 w 89"/>
                <a:gd name="T1" fmla="*/ 1 h 54"/>
                <a:gd name="T2" fmla="*/ 1 w 89"/>
                <a:gd name="T3" fmla="*/ 1 h 54"/>
                <a:gd name="T4" fmla="*/ 2 w 89"/>
                <a:gd name="T5" fmla="*/ 0 h 54"/>
                <a:gd name="T6" fmla="*/ 0 w 89"/>
                <a:gd name="T7" fmla="*/ 1 h 54"/>
                <a:gd name="T8" fmla="*/ 0 60000 65536"/>
                <a:gd name="T9" fmla="*/ 0 60000 65536"/>
                <a:gd name="T10" fmla="*/ 0 60000 65536"/>
                <a:gd name="T11" fmla="*/ 0 60000 65536"/>
                <a:gd name="T12" fmla="*/ 0 w 89"/>
                <a:gd name="T13" fmla="*/ 0 h 54"/>
                <a:gd name="T14" fmla="*/ 89 w 89"/>
                <a:gd name="T15" fmla="*/ 54 h 54"/>
              </a:gdLst>
              <a:ahLst/>
              <a:cxnLst>
                <a:cxn ang="T8">
                  <a:pos x="T0" y="T1"/>
                </a:cxn>
                <a:cxn ang="T9">
                  <a:pos x="T2" y="T3"/>
                </a:cxn>
                <a:cxn ang="T10">
                  <a:pos x="T4" y="T5"/>
                </a:cxn>
                <a:cxn ang="T11">
                  <a:pos x="T6" y="T7"/>
                </a:cxn>
              </a:cxnLst>
              <a:rect l="T12" t="T13" r="T14" b="T15"/>
              <a:pathLst>
                <a:path w="89" h="54">
                  <a:moveTo>
                    <a:pt x="0" y="30"/>
                  </a:moveTo>
                  <a:lnTo>
                    <a:pt x="32" y="54"/>
                  </a:lnTo>
                  <a:lnTo>
                    <a:pt x="89" y="0"/>
                  </a:lnTo>
                  <a:lnTo>
                    <a:pt x="0" y="3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0" name="Freeform 441"/>
            <p:cNvSpPr/>
            <p:nvPr/>
          </p:nvSpPr>
          <p:spPr bwMode="auto">
            <a:xfrm>
              <a:off x="1267291" y="3689954"/>
              <a:ext cx="48857" cy="124112"/>
            </a:xfrm>
            <a:custGeom>
              <a:avLst/>
              <a:gdLst>
                <a:gd name="T0" fmla="*/ 0 w 102"/>
                <a:gd name="T1" fmla="*/ 1 h 274"/>
                <a:gd name="T2" fmla="*/ 1 w 102"/>
                <a:gd name="T3" fmla="*/ 6 h 274"/>
                <a:gd name="T4" fmla="*/ 2 w 102"/>
                <a:gd name="T5" fmla="*/ 6 h 274"/>
                <a:gd name="T6" fmla="*/ 2 w 102"/>
                <a:gd name="T7" fmla="*/ 1 h 274"/>
                <a:gd name="T8" fmla="*/ 2 w 102"/>
                <a:gd name="T9" fmla="*/ 0 h 274"/>
                <a:gd name="T10" fmla="*/ 1 w 102"/>
                <a:gd name="T11" fmla="*/ 0 h 274"/>
                <a:gd name="T12" fmla="*/ 0 w 102"/>
                <a:gd name="T13" fmla="*/ 1 h 274"/>
                <a:gd name="T14" fmla="*/ 0 60000 65536"/>
                <a:gd name="T15" fmla="*/ 0 60000 65536"/>
                <a:gd name="T16" fmla="*/ 0 60000 65536"/>
                <a:gd name="T17" fmla="*/ 0 60000 65536"/>
                <a:gd name="T18" fmla="*/ 0 60000 65536"/>
                <a:gd name="T19" fmla="*/ 0 60000 65536"/>
                <a:gd name="T20" fmla="*/ 0 60000 65536"/>
                <a:gd name="T21" fmla="*/ 0 w 102"/>
                <a:gd name="T22" fmla="*/ 0 h 274"/>
                <a:gd name="T23" fmla="*/ 102 w 102"/>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274">
                  <a:moveTo>
                    <a:pt x="0" y="65"/>
                  </a:moveTo>
                  <a:lnTo>
                    <a:pt x="41" y="274"/>
                  </a:lnTo>
                  <a:lnTo>
                    <a:pt x="73" y="270"/>
                  </a:lnTo>
                  <a:lnTo>
                    <a:pt x="102" y="30"/>
                  </a:lnTo>
                  <a:lnTo>
                    <a:pt x="73" y="0"/>
                  </a:lnTo>
                  <a:lnTo>
                    <a:pt x="52" y="19"/>
                  </a:lnTo>
                  <a:lnTo>
                    <a:pt x="0" y="6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1" name="Freeform 442"/>
            <p:cNvSpPr/>
            <p:nvPr/>
          </p:nvSpPr>
          <p:spPr bwMode="auto">
            <a:xfrm>
              <a:off x="1422286" y="3895216"/>
              <a:ext cx="33694" cy="25459"/>
            </a:xfrm>
            <a:custGeom>
              <a:avLst/>
              <a:gdLst>
                <a:gd name="T0" fmla="*/ 0 w 69"/>
                <a:gd name="T1" fmla="*/ 2 h 52"/>
                <a:gd name="T2" fmla="*/ 0 w 69"/>
                <a:gd name="T3" fmla="*/ 0 h 52"/>
                <a:gd name="T4" fmla="*/ 2 w 69"/>
                <a:gd name="T5" fmla="*/ 0 h 52"/>
                <a:gd name="T6" fmla="*/ 2 w 69"/>
                <a:gd name="T7" fmla="*/ 1 h 52"/>
                <a:gd name="T8" fmla="*/ 0 w 69"/>
                <a:gd name="T9" fmla="*/ 2 h 52"/>
                <a:gd name="T10" fmla="*/ 0 60000 65536"/>
                <a:gd name="T11" fmla="*/ 0 60000 65536"/>
                <a:gd name="T12" fmla="*/ 0 60000 65536"/>
                <a:gd name="T13" fmla="*/ 0 60000 65536"/>
                <a:gd name="T14" fmla="*/ 0 60000 65536"/>
                <a:gd name="T15" fmla="*/ 0 w 69"/>
                <a:gd name="T16" fmla="*/ 0 h 52"/>
                <a:gd name="T17" fmla="*/ 69 w 69"/>
                <a:gd name="T18" fmla="*/ 52 h 52"/>
              </a:gdLst>
              <a:ahLst/>
              <a:cxnLst>
                <a:cxn ang="T10">
                  <a:pos x="T0" y="T1"/>
                </a:cxn>
                <a:cxn ang="T11">
                  <a:pos x="T2" y="T3"/>
                </a:cxn>
                <a:cxn ang="T12">
                  <a:pos x="T4" y="T5"/>
                </a:cxn>
                <a:cxn ang="T13">
                  <a:pos x="T6" y="T7"/>
                </a:cxn>
                <a:cxn ang="T14">
                  <a:pos x="T8" y="T9"/>
                </a:cxn>
              </a:cxnLst>
              <a:rect l="T15" t="T16" r="T17" b="T18"/>
              <a:pathLst>
                <a:path w="69" h="52">
                  <a:moveTo>
                    <a:pt x="0" y="52"/>
                  </a:moveTo>
                  <a:lnTo>
                    <a:pt x="7" y="1"/>
                  </a:lnTo>
                  <a:lnTo>
                    <a:pt x="69" y="0"/>
                  </a:lnTo>
                  <a:lnTo>
                    <a:pt x="69" y="46"/>
                  </a:lnTo>
                  <a:lnTo>
                    <a:pt x="0" y="5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2" name="Freeform 443"/>
            <p:cNvSpPr/>
            <p:nvPr/>
          </p:nvSpPr>
          <p:spPr bwMode="auto">
            <a:xfrm>
              <a:off x="1855260" y="3573798"/>
              <a:ext cx="276295" cy="295959"/>
            </a:xfrm>
            <a:custGeom>
              <a:avLst/>
              <a:gdLst>
                <a:gd name="T0" fmla="*/ 0 w 576"/>
                <a:gd name="T1" fmla="*/ 11 h 650"/>
                <a:gd name="T2" fmla="*/ 1 w 576"/>
                <a:gd name="T3" fmla="*/ 10 h 650"/>
                <a:gd name="T4" fmla="*/ 1 w 576"/>
                <a:gd name="T5" fmla="*/ 8 h 650"/>
                <a:gd name="T6" fmla="*/ 3 w 576"/>
                <a:gd name="T7" fmla="*/ 5 h 650"/>
                <a:gd name="T8" fmla="*/ 3 w 576"/>
                <a:gd name="T9" fmla="*/ 1 h 650"/>
                <a:gd name="T10" fmla="*/ 5 w 576"/>
                <a:gd name="T11" fmla="*/ 0 h 650"/>
                <a:gd name="T12" fmla="*/ 6 w 576"/>
                <a:gd name="T13" fmla="*/ 3 h 650"/>
                <a:gd name="T14" fmla="*/ 9 w 576"/>
                <a:gd name="T15" fmla="*/ 6 h 650"/>
                <a:gd name="T16" fmla="*/ 8 w 576"/>
                <a:gd name="T17" fmla="*/ 7 h 650"/>
                <a:gd name="T18" fmla="*/ 9 w 576"/>
                <a:gd name="T19" fmla="*/ 8 h 650"/>
                <a:gd name="T20" fmla="*/ 10 w 576"/>
                <a:gd name="T21" fmla="*/ 9 h 650"/>
                <a:gd name="T22" fmla="*/ 13 w 576"/>
                <a:gd name="T23" fmla="*/ 11 h 650"/>
                <a:gd name="T24" fmla="*/ 11 w 576"/>
                <a:gd name="T25" fmla="*/ 14 h 650"/>
                <a:gd name="T26" fmla="*/ 8 w 576"/>
                <a:gd name="T27" fmla="*/ 15 h 650"/>
                <a:gd name="T28" fmla="*/ 5 w 576"/>
                <a:gd name="T29" fmla="*/ 15 h 650"/>
                <a:gd name="T30" fmla="*/ 3 w 576"/>
                <a:gd name="T31" fmla="*/ 14 h 650"/>
                <a:gd name="T32" fmla="*/ 1 w 576"/>
                <a:gd name="T33" fmla="*/ 12 h 650"/>
                <a:gd name="T34" fmla="*/ 0 w 576"/>
                <a:gd name="T35" fmla="*/ 11 h 6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6"/>
                <a:gd name="T55" fmla="*/ 0 h 650"/>
                <a:gd name="T56" fmla="*/ 576 w 576"/>
                <a:gd name="T57" fmla="*/ 650 h 6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6" h="650">
                  <a:moveTo>
                    <a:pt x="0" y="454"/>
                  </a:moveTo>
                  <a:lnTo>
                    <a:pt x="43" y="422"/>
                  </a:lnTo>
                  <a:lnTo>
                    <a:pt x="51" y="342"/>
                  </a:lnTo>
                  <a:lnTo>
                    <a:pt x="121" y="232"/>
                  </a:lnTo>
                  <a:lnTo>
                    <a:pt x="152" y="43"/>
                  </a:lnTo>
                  <a:lnTo>
                    <a:pt x="211" y="0"/>
                  </a:lnTo>
                  <a:lnTo>
                    <a:pt x="255" y="131"/>
                  </a:lnTo>
                  <a:lnTo>
                    <a:pt x="380" y="241"/>
                  </a:lnTo>
                  <a:lnTo>
                    <a:pt x="336" y="308"/>
                  </a:lnTo>
                  <a:lnTo>
                    <a:pt x="379" y="324"/>
                  </a:lnTo>
                  <a:lnTo>
                    <a:pt x="423" y="404"/>
                  </a:lnTo>
                  <a:lnTo>
                    <a:pt x="576" y="449"/>
                  </a:lnTo>
                  <a:lnTo>
                    <a:pt x="459" y="581"/>
                  </a:lnTo>
                  <a:lnTo>
                    <a:pt x="340" y="630"/>
                  </a:lnTo>
                  <a:lnTo>
                    <a:pt x="229" y="650"/>
                  </a:lnTo>
                  <a:lnTo>
                    <a:pt x="109" y="602"/>
                  </a:lnTo>
                  <a:lnTo>
                    <a:pt x="65" y="510"/>
                  </a:lnTo>
                  <a:lnTo>
                    <a:pt x="0" y="45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3" name="Freeform 444"/>
            <p:cNvSpPr/>
            <p:nvPr/>
          </p:nvSpPr>
          <p:spPr bwMode="auto">
            <a:xfrm>
              <a:off x="2016993" y="3683589"/>
              <a:ext cx="28640" cy="38188"/>
            </a:xfrm>
            <a:custGeom>
              <a:avLst/>
              <a:gdLst>
                <a:gd name="T0" fmla="*/ 0 w 60"/>
                <a:gd name="T1" fmla="*/ 1 h 83"/>
                <a:gd name="T2" fmla="*/ 1 w 60"/>
                <a:gd name="T3" fmla="*/ 2 h 83"/>
                <a:gd name="T4" fmla="*/ 1 w 60"/>
                <a:gd name="T5" fmla="*/ 1 h 83"/>
                <a:gd name="T6" fmla="*/ 1 w 60"/>
                <a:gd name="T7" fmla="*/ 1 h 83"/>
                <a:gd name="T8" fmla="*/ 1 w 60"/>
                <a:gd name="T9" fmla="*/ 1 h 83"/>
                <a:gd name="T10" fmla="*/ 1 w 60"/>
                <a:gd name="T11" fmla="*/ 0 h 83"/>
                <a:gd name="T12" fmla="*/ 0 w 60"/>
                <a:gd name="T13" fmla="*/ 1 h 83"/>
                <a:gd name="T14" fmla="*/ 0 60000 65536"/>
                <a:gd name="T15" fmla="*/ 0 60000 65536"/>
                <a:gd name="T16" fmla="*/ 0 60000 65536"/>
                <a:gd name="T17" fmla="*/ 0 60000 65536"/>
                <a:gd name="T18" fmla="*/ 0 60000 65536"/>
                <a:gd name="T19" fmla="*/ 0 60000 65536"/>
                <a:gd name="T20" fmla="*/ 0 60000 65536"/>
                <a:gd name="T21" fmla="*/ 0 w 60"/>
                <a:gd name="T22" fmla="*/ 0 h 83"/>
                <a:gd name="T23" fmla="*/ 60 w 60"/>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83">
                  <a:moveTo>
                    <a:pt x="0" y="67"/>
                  </a:moveTo>
                  <a:lnTo>
                    <a:pt x="43" y="83"/>
                  </a:lnTo>
                  <a:lnTo>
                    <a:pt x="56" y="58"/>
                  </a:lnTo>
                  <a:lnTo>
                    <a:pt x="30" y="52"/>
                  </a:lnTo>
                  <a:lnTo>
                    <a:pt x="60" y="32"/>
                  </a:lnTo>
                  <a:lnTo>
                    <a:pt x="44" y="0"/>
                  </a:lnTo>
                  <a:lnTo>
                    <a:pt x="0" y="6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4" name="Freeform 445"/>
            <p:cNvSpPr/>
            <p:nvPr/>
          </p:nvSpPr>
          <p:spPr bwMode="auto">
            <a:xfrm>
              <a:off x="1408808" y="3895216"/>
              <a:ext cx="102768" cy="120930"/>
            </a:xfrm>
            <a:custGeom>
              <a:avLst/>
              <a:gdLst>
                <a:gd name="T0" fmla="*/ 0 w 214"/>
                <a:gd name="T1" fmla="*/ 3 h 267"/>
                <a:gd name="T2" fmla="*/ 1 w 214"/>
                <a:gd name="T3" fmla="*/ 2 h 267"/>
                <a:gd name="T4" fmla="*/ 1 w 214"/>
                <a:gd name="T5" fmla="*/ 2 h 267"/>
                <a:gd name="T6" fmla="*/ 1 w 214"/>
                <a:gd name="T7" fmla="*/ 1 h 267"/>
                <a:gd name="T8" fmla="*/ 2 w 214"/>
                <a:gd name="T9" fmla="*/ 1 h 267"/>
                <a:gd name="T10" fmla="*/ 2 w 214"/>
                <a:gd name="T11" fmla="*/ 0 h 267"/>
                <a:gd name="T12" fmla="*/ 4 w 214"/>
                <a:gd name="T13" fmla="*/ 0 h 267"/>
                <a:gd name="T14" fmla="*/ 4 w 214"/>
                <a:gd name="T15" fmla="*/ 1 h 267"/>
                <a:gd name="T16" fmla="*/ 5 w 214"/>
                <a:gd name="T17" fmla="*/ 1 h 267"/>
                <a:gd name="T18" fmla="*/ 5 w 214"/>
                <a:gd name="T19" fmla="*/ 5 h 267"/>
                <a:gd name="T20" fmla="*/ 3 w 214"/>
                <a:gd name="T21" fmla="*/ 4 h 267"/>
                <a:gd name="T22" fmla="*/ 2 w 214"/>
                <a:gd name="T23" fmla="*/ 6 h 267"/>
                <a:gd name="T24" fmla="*/ 0 w 214"/>
                <a:gd name="T25" fmla="*/ 3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267"/>
                <a:gd name="T41" fmla="*/ 214 w 214"/>
                <a:gd name="T42" fmla="*/ 267 h 2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267">
                  <a:moveTo>
                    <a:pt x="0" y="125"/>
                  </a:moveTo>
                  <a:lnTo>
                    <a:pt x="25" y="83"/>
                  </a:lnTo>
                  <a:lnTo>
                    <a:pt x="41" y="88"/>
                  </a:lnTo>
                  <a:lnTo>
                    <a:pt x="28" y="52"/>
                  </a:lnTo>
                  <a:lnTo>
                    <a:pt x="97" y="46"/>
                  </a:lnTo>
                  <a:lnTo>
                    <a:pt x="97" y="0"/>
                  </a:lnTo>
                  <a:lnTo>
                    <a:pt x="175" y="1"/>
                  </a:lnTo>
                  <a:lnTo>
                    <a:pt x="171" y="42"/>
                  </a:lnTo>
                  <a:lnTo>
                    <a:pt x="214" y="43"/>
                  </a:lnTo>
                  <a:lnTo>
                    <a:pt x="200" y="196"/>
                  </a:lnTo>
                  <a:lnTo>
                    <a:pt x="152" y="178"/>
                  </a:lnTo>
                  <a:lnTo>
                    <a:pt x="93" y="267"/>
                  </a:lnTo>
                  <a:lnTo>
                    <a:pt x="0" y="12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5" name="Freeform 446"/>
            <p:cNvSpPr/>
            <p:nvPr/>
          </p:nvSpPr>
          <p:spPr bwMode="auto">
            <a:xfrm>
              <a:off x="942140" y="3666086"/>
              <a:ext cx="55596" cy="11138"/>
            </a:xfrm>
            <a:custGeom>
              <a:avLst/>
              <a:gdLst>
                <a:gd name="T0" fmla="*/ 0 w 114"/>
                <a:gd name="T1" fmla="*/ 1 h 26"/>
                <a:gd name="T2" fmla="*/ 0 w 114"/>
                <a:gd name="T3" fmla="*/ 0 h 26"/>
                <a:gd name="T4" fmla="*/ 3 w 114"/>
                <a:gd name="T5" fmla="*/ 0 h 26"/>
                <a:gd name="T6" fmla="*/ 0 w 114"/>
                <a:gd name="T7" fmla="*/ 1 h 26"/>
                <a:gd name="T8" fmla="*/ 0 60000 65536"/>
                <a:gd name="T9" fmla="*/ 0 60000 65536"/>
                <a:gd name="T10" fmla="*/ 0 60000 65536"/>
                <a:gd name="T11" fmla="*/ 0 60000 65536"/>
                <a:gd name="T12" fmla="*/ 0 w 114"/>
                <a:gd name="T13" fmla="*/ 0 h 26"/>
                <a:gd name="T14" fmla="*/ 114 w 114"/>
                <a:gd name="T15" fmla="*/ 26 h 26"/>
              </a:gdLst>
              <a:ahLst/>
              <a:cxnLst>
                <a:cxn ang="T8">
                  <a:pos x="T0" y="T1"/>
                </a:cxn>
                <a:cxn ang="T9">
                  <a:pos x="T2" y="T3"/>
                </a:cxn>
                <a:cxn ang="T10">
                  <a:pos x="T4" y="T5"/>
                </a:cxn>
                <a:cxn ang="T11">
                  <a:pos x="T6" y="T7"/>
                </a:cxn>
              </a:cxnLst>
              <a:rect l="T12" t="T13" r="T14" b="T15"/>
              <a:pathLst>
                <a:path w="114" h="26">
                  <a:moveTo>
                    <a:pt x="0" y="26"/>
                  </a:moveTo>
                  <a:lnTo>
                    <a:pt x="7" y="0"/>
                  </a:lnTo>
                  <a:lnTo>
                    <a:pt x="114" y="9"/>
                  </a:lnTo>
                  <a:lnTo>
                    <a:pt x="0" y="2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6" name="Freeform 447"/>
            <p:cNvSpPr/>
            <p:nvPr/>
          </p:nvSpPr>
          <p:spPr bwMode="auto">
            <a:xfrm>
              <a:off x="1194848" y="3715413"/>
              <a:ext cx="77497" cy="128885"/>
            </a:xfrm>
            <a:custGeom>
              <a:avLst/>
              <a:gdLst>
                <a:gd name="T0" fmla="*/ 0 w 163"/>
                <a:gd name="T1" fmla="*/ 6 h 285"/>
                <a:gd name="T2" fmla="*/ 1 w 163"/>
                <a:gd name="T3" fmla="*/ 2 h 285"/>
                <a:gd name="T4" fmla="*/ 0 w 163"/>
                <a:gd name="T5" fmla="*/ 0 h 285"/>
                <a:gd name="T6" fmla="*/ 3 w 163"/>
                <a:gd name="T7" fmla="*/ 0 h 285"/>
                <a:gd name="T8" fmla="*/ 4 w 163"/>
                <a:gd name="T9" fmla="*/ 5 h 285"/>
                <a:gd name="T10" fmla="*/ 1 w 163"/>
                <a:gd name="T11" fmla="*/ 7 h 285"/>
                <a:gd name="T12" fmla="*/ 0 w 163"/>
                <a:gd name="T13" fmla="*/ 6 h 285"/>
                <a:gd name="T14" fmla="*/ 0 60000 65536"/>
                <a:gd name="T15" fmla="*/ 0 60000 65536"/>
                <a:gd name="T16" fmla="*/ 0 60000 65536"/>
                <a:gd name="T17" fmla="*/ 0 60000 65536"/>
                <a:gd name="T18" fmla="*/ 0 60000 65536"/>
                <a:gd name="T19" fmla="*/ 0 60000 65536"/>
                <a:gd name="T20" fmla="*/ 0 60000 65536"/>
                <a:gd name="T21" fmla="*/ 0 w 163"/>
                <a:gd name="T22" fmla="*/ 0 h 285"/>
                <a:gd name="T23" fmla="*/ 163 w 163"/>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285">
                  <a:moveTo>
                    <a:pt x="0" y="269"/>
                  </a:moveTo>
                  <a:lnTo>
                    <a:pt x="20" y="71"/>
                  </a:lnTo>
                  <a:lnTo>
                    <a:pt x="10" y="10"/>
                  </a:lnTo>
                  <a:lnTo>
                    <a:pt x="110" y="0"/>
                  </a:lnTo>
                  <a:lnTo>
                    <a:pt x="163" y="227"/>
                  </a:lnTo>
                  <a:lnTo>
                    <a:pt x="40" y="285"/>
                  </a:lnTo>
                  <a:lnTo>
                    <a:pt x="0" y="26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7" name="Freeform 448"/>
            <p:cNvSpPr/>
            <p:nvPr/>
          </p:nvSpPr>
          <p:spPr bwMode="auto">
            <a:xfrm>
              <a:off x="974150" y="3683589"/>
              <a:ext cx="134778" cy="108200"/>
            </a:xfrm>
            <a:custGeom>
              <a:avLst/>
              <a:gdLst>
                <a:gd name="T0" fmla="*/ 0 w 281"/>
                <a:gd name="T1" fmla="*/ 2 h 238"/>
                <a:gd name="T2" fmla="*/ 1 w 281"/>
                <a:gd name="T3" fmla="*/ 1 h 238"/>
                <a:gd name="T4" fmla="*/ 1 w 281"/>
                <a:gd name="T5" fmla="*/ 0 h 238"/>
                <a:gd name="T6" fmla="*/ 3 w 281"/>
                <a:gd name="T7" fmla="*/ 0 h 238"/>
                <a:gd name="T8" fmla="*/ 4 w 281"/>
                <a:gd name="T9" fmla="*/ 1 h 238"/>
                <a:gd name="T10" fmla="*/ 5 w 281"/>
                <a:gd name="T11" fmla="*/ 0 h 238"/>
                <a:gd name="T12" fmla="*/ 6 w 281"/>
                <a:gd name="T13" fmla="*/ 3 h 238"/>
                <a:gd name="T14" fmla="*/ 7 w 281"/>
                <a:gd name="T15" fmla="*/ 5 h 238"/>
                <a:gd name="T16" fmla="*/ 6 w 281"/>
                <a:gd name="T17" fmla="*/ 4 h 238"/>
                <a:gd name="T18" fmla="*/ 6 w 281"/>
                <a:gd name="T19" fmla="*/ 5 h 238"/>
                <a:gd name="T20" fmla="*/ 5 w 281"/>
                <a:gd name="T21" fmla="*/ 5 h 238"/>
                <a:gd name="T22" fmla="*/ 5 w 281"/>
                <a:gd name="T23" fmla="*/ 5 h 238"/>
                <a:gd name="T24" fmla="*/ 4 w 281"/>
                <a:gd name="T25" fmla="*/ 4 h 238"/>
                <a:gd name="T26" fmla="*/ 3 w 281"/>
                <a:gd name="T27" fmla="*/ 3 h 238"/>
                <a:gd name="T28" fmla="*/ 2 w 281"/>
                <a:gd name="T29" fmla="*/ 4 h 238"/>
                <a:gd name="T30" fmla="*/ 0 w 281"/>
                <a:gd name="T31" fmla="*/ 2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1"/>
                <a:gd name="T49" fmla="*/ 0 h 238"/>
                <a:gd name="T50" fmla="*/ 281 w 281"/>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1" h="238">
                  <a:moveTo>
                    <a:pt x="0" y="79"/>
                  </a:moveTo>
                  <a:lnTo>
                    <a:pt x="46" y="44"/>
                  </a:lnTo>
                  <a:lnTo>
                    <a:pt x="49" y="0"/>
                  </a:lnTo>
                  <a:lnTo>
                    <a:pt x="140" y="9"/>
                  </a:lnTo>
                  <a:lnTo>
                    <a:pt x="167" y="32"/>
                  </a:lnTo>
                  <a:lnTo>
                    <a:pt x="231" y="6"/>
                  </a:lnTo>
                  <a:lnTo>
                    <a:pt x="269" y="113"/>
                  </a:lnTo>
                  <a:lnTo>
                    <a:pt x="281" y="193"/>
                  </a:lnTo>
                  <a:lnTo>
                    <a:pt x="258" y="186"/>
                  </a:lnTo>
                  <a:lnTo>
                    <a:pt x="252" y="231"/>
                  </a:lnTo>
                  <a:lnTo>
                    <a:pt x="211" y="238"/>
                  </a:lnTo>
                  <a:lnTo>
                    <a:pt x="208" y="193"/>
                  </a:lnTo>
                  <a:lnTo>
                    <a:pt x="187" y="190"/>
                  </a:lnTo>
                  <a:lnTo>
                    <a:pt x="147" y="124"/>
                  </a:lnTo>
                  <a:lnTo>
                    <a:pt x="71" y="161"/>
                  </a:lnTo>
                  <a:lnTo>
                    <a:pt x="0" y="7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8" name="Freeform 449"/>
            <p:cNvSpPr/>
            <p:nvPr/>
          </p:nvSpPr>
          <p:spPr bwMode="auto">
            <a:xfrm>
              <a:off x="2072589" y="3339895"/>
              <a:ext cx="30325" cy="9547"/>
            </a:xfrm>
            <a:custGeom>
              <a:avLst/>
              <a:gdLst>
                <a:gd name="T0" fmla="*/ 0 w 66"/>
                <a:gd name="T1" fmla="*/ 0 h 22"/>
                <a:gd name="T2" fmla="*/ 1 w 66"/>
                <a:gd name="T3" fmla="*/ 1 h 22"/>
                <a:gd name="T4" fmla="*/ 1 w 66"/>
                <a:gd name="T5" fmla="*/ 0 h 22"/>
                <a:gd name="T6" fmla="*/ 0 w 66"/>
                <a:gd name="T7" fmla="*/ 0 h 22"/>
                <a:gd name="T8" fmla="*/ 0 60000 65536"/>
                <a:gd name="T9" fmla="*/ 0 60000 65536"/>
                <a:gd name="T10" fmla="*/ 0 60000 65536"/>
                <a:gd name="T11" fmla="*/ 0 60000 65536"/>
                <a:gd name="T12" fmla="*/ 0 w 66"/>
                <a:gd name="T13" fmla="*/ 0 h 22"/>
                <a:gd name="T14" fmla="*/ 66 w 66"/>
                <a:gd name="T15" fmla="*/ 22 h 22"/>
              </a:gdLst>
              <a:ahLst/>
              <a:cxnLst>
                <a:cxn ang="T8">
                  <a:pos x="T0" y="T1"/>
                </a:cxn>
                <a:cxn ang="T9">
                  <a:pos x="T2" y="T3"/>
                </a:cxn>
                <a:cxn ang="T10">
                  <a:pos x="T4" y="T5"/>
                </a:cxn>
                <a:cxn ang="T11">
                  <a:pos x="T6" y="T7"/>
                </a:cxn>
              </a:cxnLst>
              <a:rect l="T12" t="T13" r="T14" b="T15"/>
              <a:pathLst>
                <a:path w="66" h="22">
                  <a:moveTo>
                    <a:pt x="0" y="0"/>
                  </a:moveTo>
                  <a:lnTo>
                    <a:pt x="32" y="22"/>
                  </a:lnTo>
                  <a:lnTo>
                    <a:pt x="66" y="6"/>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69" name="Freeform 450"/>
            <p:cNvSpPr/>
            <p:nvPr/>
          </p:nvSpPr>
          <p:spPr bwMode="auto">
            <a:xfrm>
              <a:off x="1873792" y="3250789"/>
              <a:ext cx="28640" cy="85924"/>
            </a:xfrm>
            <a:custGeom>
              <a:avLst/>
              <a:gdLst>
                <a:gd name="T0" fmla="*/ 0 w 61"/>
                <a:gd name="T1" fmla="*/ 2 h 188"/>
                <a:gd name="T2" fmla="*/ 1 w 61"/>
                <a:gd name="T3" fmla="*/ 5 h 188"/>
                <a:gd name="T4" fmla="*/ 1 w 61"/>
                <a:gd name="T5" fmla="*/ 4 h 188"/>
                <a:gd name="T6" fmla="*/ 1 w 61"/>
                <a:gd name="T7" fmla="*/ 2 h 188"/>
                <a:gd name="T8" fmla="*/ 1 w 61"/>
                <a:gd name="T9" fmla="*/ 2 h 188"/>
                <a:gd name="T10" fmla="*/ 1 w 61"/>
                <a:gd name="T11" fmla="*/ 1 h 188"/>
                <a:gd name="T12" fmla="*/ 1 w 61"/>
                <a:gd name="T13" fmla="*/ 1 h 188"/>
                <a:gd name="T14" fmla="*/ 1 w 61"/>
                <a:gd name="T15" fmla="*/ 0 h 188"/>
                <a:gd name="T16" fmla="*/ 1 w 61"/>
                <a:gd name="T17" fmla="*/ 0 h 188"/>
                <a:gd name="T18" fmla="*/ 0 w 61"/>
                <a:gd name="T19" fmla="*/ 2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88"/>
                <a:gd name="T32" fmla="*/ 61 w 61"/>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88">
                  <a:moveTo>
                    <a:pt x="0" y="95"/>
                  </a:moveTo>
                  <a:lnTo>
                    <a:pt x="31" y="188"/>
                  </a:lnTo>
                  <a:lnTo>
                    <a:pt x="37" y="185"/>
                  </a:lnTo>
                  <a:lnTo>
                    <a:pt x="55" y="85"/>
                  </a:lnTo>
                  <a:lnTo>
                    <a:pt x="30" y="92"/>
                  </a:lnTo>
                  <a:lnTo>
                    <a:pt x="37" y="47"/>
                  </a:lnTo>
                  <a:lnTo>
                    <a:pt x="56" y="26"/>
                  </a:lnTo>
                  <a:lnTo>
                    <a:pt x="61" y="0"/>
                  </a:lnTo>
                  <a:lnTo>
                    <a:pt x="38" y="3"/>
                  </a:lnTo>
                  <a:lnTo>
                    <a:pt x="0" y="9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0" name="Freeform 451"/>
            <p:cNvSpPr/>
            <p:nvPr/>
          </p:nvSpPr>
          <p:spPr bwMode="auto">
            <a:xfrm>
              <a:off x="1093765" y="3724960"/>
              <a:ext cx="109507" cy="125703"/>
            </a:xfrm>
            <a:custGeom>
              <a:avLst/>
              <a:gdLst>
                <a:gd name="T0" fmla="*/ 0 w 229"/>
                <a:gd name="T1" fmla="*/ 4 h 278"/>
                <a:gd name="T2" fmla="*/ 0 w 229"/>
                <a:gd name="T3" fmla="*/ 3 h 278"/>
                <a:gd name="T4" fmla="*/ 0 w 229"/>
                <a:gd name="T5" fmla="*/ 2 h 278"/>
                <a:gd name="T6" fmla="*/ 1 w 229"/>
                <a:gd name="T7" fmla="*/ 3 h 278"/>
                <a:gd name="T8" fmla="*/ 1 w 229"/>
                <a:gd name="T9" fmla="*/ 1 h 278"/>
                <a:gd name="T10" fmla="*/ 2 w 229"/>
                <a:gd name="T11" fmla="*/ 0 h 278"/>
                <a:gd name="T12" fmla="*/ 3 w 229"/>
                <a:gd name="T13" fmla="*/ 0 h 278"/>
                <a:gd name="T14" fmla="*/ 3 w 229"/>
                <a:gd name="T15" fmla="*/ 1 h 278"/>
                <a:gd name="T16" fmla="*/ 5 w 229"/>
                <a:gd name="T17" fmla="*/ 1 h 278"/>
                <a:gd name="T18" fmla="*/ 5 w 229"/>
                <a:gd name="T19" fmla="*/ 6 h 278"/>
                <a:gd name="T20" fmla="*/ 1 w 229"/>
                <a:gd name="T21" fmla="*/ 6 h 278"/>
                <a:gd name="T22" fmla="*/ 1 w 229"/>
                <a:gd name="T23" fmla="*/ 5 h 278"/>
                <a:gd name="T24" fmla="*/ 0 w 229"/>
                <a:gd name="T25" fmla="*/ 4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
                <a:gd name="T40" fmla="*/ 0 h 278"/>
                <a:gd name="T41" fmla="*/ 229 w 229"/>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 h="278">
                  <a:moveTo>
                    <a:pt x="0" y="184"/>
                  </a:moveTo>
                  <a:lnTo>
                    <a:pt x="4" y="142"/>
                  </a:lnTo>
                  <a:lnTo>
                    <a:pt x="10" y="97"/>
                  </a:lnTo>
                  <a:lnTo>
                    <a:pt x="33" y="104"/>
                  </a:lnTo>
                  <a:lnTo>
                    <a:pt x="21" y="24"/>
                  </a:lnTo>
                  <a:lnTo>
                    <a:pt x="89" y="0"/>
                  </a:lnTo>
                  <a:lnTo>
                    <a:pt x="127" y="16"/>
                  </a:lnTo>
                  <a:lnTo>
                    <a:pt x="150" y="42"/>
                  </a:lnTo>
                  <a:lnTo>
                    <a:pt x="229" y="51"/>
                  </a:lnTo>
                  <a:lnTo>
                    <a:pt x="209" y="249"/>
                  </a:lnTo>
                  <a:lnTo>
                    <a:pt x="35" y="278"/>
                  </a:lnTo>
                  <a:lnTo>
                    <a:pt x="38" y="216"/>
                  </a:lnTo>
                  <a:lnTo>
                    <a:pt x="0" y="18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1" name="Freeform 452"/>
            <p:cNvSpPr/>
            <p:nvPr/>
          </p:nvSpPr>
          <p:spPr bwMode="auto">
            <a:xfrm>
              <a:off x="1887270" y="3247606"/>
              <a:ext cx="79182" cy="93880"/>
            </a:xfrm>
            <a:custGeom>
              <a:avLst/>
              <a:gdLst>
                <a:gd name="T0" fmla="*/ 0 w 166"/>
                <a:gd name="T1" fmla="*/ 2 h 207"/>
                <a:gd name="T2" fmla="*/ 0 w 166"/>
                <a:gd name="T3" fmla="*/ 1 h 207"/>
                <a:gd name="T4" fmla="*/ 1 w 166"/>
                <a:gd name="T5" fmla="*/ 1 h 207"/>
                <a:gd name="T6" fmla="*/ 1 w 166"/>
                <a:gd name="T7" fmla="*/ 1 h 207"/>
                <a:gd name="T8" fmla="*/ 3 w 166"/>
                <a:gd name="T9" fmla="*/ 0 h 207"/>
                <a:gd name="T10" fmla="*/ 4 w 166"/>
                <a:gd name="T11" fmla="*/ 1 h 207"/>
                <a:gd name="T12" fmla="*/ 2 w 166"/>
                <a:gd name="T13" fmla="*/ 2 h 207"/>
                <a:gd name="T14" fmla="*/ 3 w 166"/>
                <a:gd name="T15" fmla="*/ 3 h 207"/>
                <a:gd name="T16" fmla="*/ 2 w 166"/>
                <a:gd name="T17" fmla="*/ 4 h 207"/>
                <a:gd name="T18" fmla="*/ 1 w 166"/>
                <a:gd name="T19" fmla="*/ 5 h 207"/>
                <a:gd name="T20" fmla="*/ 0 w 166"/>
                <a:gd name="T21" fmla="*/ 5 h 207"/>
                <a:gd name="T22" fmla="*/ 1 w 166"/>
                <a:gd name="T23" fmla="*/ 2 h 207"/>
                <a:gd name="T24" fmla="*/ 0 w 166"/>
                <a:gd name="T25" fmla="*/ 2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207"/>
                <a:gd name="T41" fmla="*/ 166 w 16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207">
                  <a:moveTo>
                    <a:pt x="0" y="100"/>
                  </a:moveTo>
                  <a:lnTo>
                    <a:pt x="7" y="55"/>
                  </a:lnTo>
                  <a:lnTo>
                    <a:pt x="26" y="34"/>
                  </a:lnTo>
                  <a:lnTo>
                    <a:pt x="64" y="53"/>
                  </a:lnTo>
                  <a:lnTo>
                    <a:pt x="148" y="0"/>
                  </a:lnTo>
                  <a:lnTo>
                    <a:pt x="166" y="58"/>
                  </a:lnTo>
                  <a:lnTo>
                    <a:pt x="80" y="90"/>
                  </a:lnTo>
                  <a:lnTo>
                    <a:pt x="125" y="136"/>
                  </a:lnTo>
                  <a:lnTo>
                    <a:pt x="102" y="165"/>
                  </a:lnTo>
                  <a:lnTo>
                    <a:pt x="49" y="207"/>
                  </a:lnTo>
                  <a:lnTo>
                    <a:pt x="7" y="193"/>
                  </a:lnTo>
                  <a:lnTo>
                    <a:pt x="25" y="93"/>
                  </a:lnTo>
                  <a:lnTo>
                    <a:pt x="0" y="10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2" name="Freeform 453"/>
            <p:cNvSpPr/>
            <p:nvPr/>
          </p:nvSpPr>
          <p:spPr bwMode="auto">
            <a:xfrm>
              <a:off x="1873792" y="3847480"/>
              <a:ext cx="144886" cy="184577"/>
            </a:xfrm>
            <a:custGeom>
              <a:avLst/>
              <a:gdLst>
                <a:gd name="T0" fmla="*/ 0 w 303"/>
                <a:gd name="T1" fmla="*/ 1 h 407"/>
                <a:gd name="T2" fmla="*/ 1 w 303"/>
                <a:gd name="T3" fmla="*/ 3 h 407"/>
                <a:gd name="T4" fmla="*/ 0 w 303"/>
                <a:gd name="T5" fmla="*/ 4 h 407"/>
                <a:gd name="T6" fmla="*/ 1 w 303"/>
                <a:gd name="T7" fmla="*/ 5 h 407"/>
                <a:gd name="T8" fmla="*/ 0 w 303"/>
                <a:gd name="T9" fmla="*/ 6 h 407"/>
                <a:gd name="T10" fmla="*/ 5 w 303"/>
                <a:gd name="T11" fmla="*/ 9 h 407"/>
                <a:gd name="T12" fmla="*/ 7 w 303"/>
                <a:gd name="T13" fmla="*/ 7 h 407"/>
                <a:gd name="T14" fmla="*/ 6 w 303"/>
                <a:gd name="T15" fmla="*/ 5 h 407"/>
                <a:gd name="T16" fmla="*/ 6 w 303"/>
                <a:gd name="T17" fmla="*/ 2 h 407"/>
                <a:gd name="T18" fmla="*/ 7 w 303"/>
                <a:gd name="T19" fmla="*/ 1 h 407"/>
                <a:gd name="T20" fmla="*/ 4 w 303"/>
                <a:gd name="T21" fmla="*/ 1 h 407"/>
                <a:gd name="T22" fmla="*/ 2 w 303"/>
                <a:gd name="T23" fmla="*/ 0 h 407"/>
                <a:gd name="T24" fmla="*/ 0 w 303"/>
                <a:gd name="T25" fmla="*/ 1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07"/>
                <a:gd name="T41" fmla="*/ 303 w 303"/>
                <a:gd name="T42" fmla="*/ 407 h 4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07">
                  <a:moveTo>
                    <a:pt x="0" y="25"/>
                  </a:moveTo>
                  <a:lnTo>
                    <a:pt x="39" y="112"/>
                  </a:lnTo>
                  <a:lnTo>
                    <a:pt x="0" y="190"/>
                  </a:lnTo>
                  <a:lnTo>
                    <a:pt x="31" y="213"/>
                  </a:lnTo>
                  <a:lnTo>
                    <a:pt x="14" y="242"/>
                  </a:lnTo>
                  <a:lnTo>
                    <a:pt x="206" y="407"/>
                  </a:lnTo>
                  <a:lnTo>
                    <a:pt x="291" y="276"/>
                  </a:lnTo>
                  <a:lnTo>
                    <a:pt x="271" y="239"/>
                  </a:lnTo>
                  <a:lnTo>
                    <a:pt x="271" y="77"/>
                  </a:lnTo>
                  <a:lnTo>
                    <a:pt x="303" y="28"/>
                  </a:lnTo>
                  <a:lnTo>
                    <a:pt x="192" y="48"/>
                  </a:lnTo>
                  <a:lnTo>
                    <a:pt x="72" y="0"/>
                  </a:lnTo>
                  <a:lnTo>
                    <a:pt x="0" y="2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3" name="Freeform 454"/>
            <p:cNvSpPr/>
            <p:nvPr/>
          </p:nvSpPr>
          <p:spPr bwMode="auto">
            <a:xfrm>
              <a:off x="2102914" y="3322392"/>
              <a:ext cx="33694" cy="30232"/>
            </a:xfrm>
            <a:custGeom>
              <a:avLst/>
              <a:gdLst>
                <a:gd name="T0" fmla="*/ 0 w 70"/>
                <a:gd name="T1" fmla="*/ 1 h 67"/>
                <a:gd name="T2" fmla="*/ 1 w 70"/>
                <a:gd name="T3" fmla="*/ 0 h 67"/>
                <a:gd name="T4" fmla="*/ 2 w 70"/>
                <a:gd name="T5" fmla="*/ 1 h 67"/>
                <a:gd name="T6" fmla="*/ 0 w 70"/>
                <a:gd name="T7" fmla="*/ 1 h 67"/>
                <a:gd name="T8" fmla="*/ 0 60000 65536"/>
                <a:gd name="T9" fmla="*/ 0 60000 65536"/>
                <a:gd name="T10" fmla="*/ 0 60000 65536"/>
                <a:gd name="T11" fmla="*/ 0 60000 65536"/>
                <a:gd name="T12" fmla="*/ 0 w 70"/>
                <a:gd name="T13" fmla="*/ 0 h 67"/>
                <a:gd name="T14" fmla="*/ 70 w 70"/>
                <a:gd name="T15" fmla="*/ 67 h 67"/>
              </a:gdLst>
              <a:ahLst/>
              <a:cxnLst>
                <a:cxn ang="T8">
                  <a:pos x="T0" y="T1"/>
                </a:cxn>
                <a:cxn ang="T9">
                  <a:pos x="T2" y="T3"/>
                </a:cxn>
                <a:cxn ang="T10">
                  <a:pos x="T4" y="T5"/>
                </a:cxn>
                <a:cxn ang="T11">
                  <a:pos x="T6" y="T7"/>
                </a:cxn>
              </a:cxnLst>
              <a:rect l="T12" t="T13" r="T14" b="T15"/>
              <a:pathLst>
                <a:path w="70" h="67">
                  <a:moveTo>
                    <a:pt x="0" y="42"/>
                  </a:moveTo>
                  <a:lnTo>
                    <a:pt x="59" y="0"/>
                  </a:lnTo>
                  <a:lnTo>
                    <a:pt x="70" y="67"/>
                  </a:lnTo>
                  <a:lnTo>
                    <a:pt x="0" y="4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4" name="Freeform 455"/>
            <p:cNvSpPr/>
            <p:nvPr/>
          </p:nvSpPr>
          <p:spPr bwMode="auto">
            <a:xfrm>
              <a:off x="1892324" y="3217374"/>
              <a:ext cx="28640" cy="35006"/>
            </a:xfrm>
            <a:custGeom>
              <a:avLst/>
              <a:gdLst>
                <a:gd name="T0" fmla="*/ 0 w 61"/>
                <a:gd name="T1" fmla="*/ 2 h 76"/>
                <a:gd name="T2" fmla="*/ 1 w 61"/>
                <a:gd name="T3" fmla="*/ 2 h 76"/>
                <a:gd name="T4" fmla="*/ 1 w 61"/>
                <a:gd name="T5" fmla="*/ 1 h 76"/>
                <a:gd name="T6" fmla="*/ 1 w 61"/>
                <a:gd name="T7" fmla="*/ 0 h 76"/>
                <a:gd name="T8" fmla="*/ 0 w 61"/>
                <a:gd name="T9" fmla="*/ 2 h 76"/>
                <a:gd name="T10" fmla="*/ 0 60000 65536"/>
                <a:gd name="T11" fmla="*/ 0 60000 65536"/>
                <a:gd name="T12" fmla="*/ 0 60000 65536"/>
                <a:gd name="T13" fmla="*/ 0 60000 65536"/>
                <a:gd name="T14" fmla="*/ 0 60000 65536"/>
                <a:gd name="T15" fmla="*/ 0 w 61"/>
                <a:gd name="T16" fmla="*/ 0 h 76"/>
                <a:gd name="T17" fmla="*/ 61 w 61"/>
                <a:gd name="T18" fmla="*/ 76 h 76"/>
              </a:gdLst>
              <a:ahLst/>
              <a:cxnLst>
                <a:cxn ang="T10">
                  <a:pos x="T0" y="T1"/>
                </a:cxn>
                <a:cxn ang="T11">
                  <a:pos x="T2" y="T3"/>
                </a:cxn>
                <a:cxn ang="T12">
                  <a:pos x="T4" y="T5"/>
                </a:cxn>
                <a:cxn ang="T13">
                  <a:pos x="T6" y="T7"/>
                </a:cxn>
                <a:cxn ang="T14">
                  <a:pos x="T8" y="T9"/>
                </a:cxn>
              </a:cxnLst>
              <a:rect l="T15" t="T16" r="T17" b="T18"/>
              <a:pathLst>
                <a:path w="61" h="76">
                  <a:moveTo>
                    <a:pt x="0" y="76"/>
                  </a:moveTo>
                  <a:lnTo>
                    <a:pt x="23" y="73"/>
                  </a:lnTo>
                  <a:lnTo>
                    <a:pt x="61" y="21"/>
                  </a:lnTo>
                  <a:lnTo>
                    <a:pt x="40" y="0"/>
                  </a:lnTo>
                  <a:lnTo>
                    <a:pt x="0" y="7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5" name="Freeform 456"/>
            <p:cNvSpPr/>
            <p:nvPr/>
          </p:nvSpPr>
          <p:spPr bwMode="auto">
            <a:xfrm>
              <a:off x="1039854" y="3771104"/>
              <a:ext cx="72443" cy="79559"/>
            </a:xfrm>
            <a:custGeom>
              <a:avLst/>
              <a:gdLst>
                <a:gd name="T0" fmla="*/ 0 w 148"/>
                <a:gd name="T1" fmla="*/ 1 h 177"/>
                <a:gd name="T2" fmla="*/ 1 w 148"/>
                <a:gd name="T3" fmla="*/ 0 h 177"/>
                <a:gd name="T4" fmla="*/ 2 w 148"/>
                <a:gd name="T5" fmla="*/ 0 h 177"/>
                <a:gd name="T6" fmla="*/ 2 w 148"/>
                <a:gd name="T7" fmla="*/ 1 h 177"/>
                <a:gd name="T8" fmla="*/ 3 w 148"/>
                <a:gd name="T9" fmla="*/ 1 h 177"/>
                <a:gd name="T10" fmla="*/ 3 w 148"/>
                <a:gd name="T11" fmla="*/ 2 h 177"/>
                <a:gd name="T12" fmla="*/ 3 w 148"/>
                <a:gd name="T13" fmla="*/ 3 h 177"/>
                <a:gd name="T14" fmla="*/ 3 w 148"/>
                <a:gd name="T15" fmla="*/ 4 h 177"/>
                <a:gd name="T16" fmla="*/ 0 w 148"/>
                <a:gd name="T17" fmla="*/ 1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77"/>
                <a:gd name="T29" fmla="*/ 148 w 148"/>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77">
                  <a:moveTo>
                    <a:pt x="0" y="67"/>
                  </a:moveTo>
                  <a:lnTo>
                    <a:pt x="49" y="0"/>
                  </a:lnTo>
                  <a:lnTo>
                    <a:pt x="70" y="3"/>
                  </a:lnTo>
                  <a:lnTo>
                    <a:pt x="73" y="48"/>
                  </a:lnTo>
                  <a:lnTo>
                    <a:pt x="114" y="41"/>
                  </a:lnTo>
                  <a:lnTo>
                    <a:pt x="110" y="83"/>
                  </a:lnTo>
                  <a:lnTo>
                    <a:pt x="148" y="115"/>
                  </a:lnTo>
                  <a:lnTo>
                    <a:pt x="145" y="177"/>
                  </a:lnTo>
                  <a:lnTo>
                    <a:pt x="0" y="6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6" name="Freeform 457"/>
            <p:cNvSpPr/>
            <p:nvPr/>
          </p:nvSpPr>
          <p:spPr bwMode="auto">
            <a:xfrm>
              <a:off x="1420601" y="3252380"/>
              <a:ext cx="286403" cy="294368"/>
            </a:xfrm>
            <a:custGeom>
              <a:avLst/>
              <a:gdLst>
                <a:gd name="T0" fmla="*/ 0 w 597"/>
                <a:gd name="T1" fmla="*/ 8 h 646"/>
                <a:gd name="T2" fmla="*/ 0 w 597"/>
                <a:gd name="T3" fmla="*/ 3 h 646"/>
                <a:gd name="T4" fmla="*/ 2 w 597"/>
                <a:gd name="T5" fmla="*/ 0 h 646"/>
                <a:gd name="T6" fmla="*/ 5 w 597"/>
                <a:gd name="T7" fmla="*/ 1 h 646"/>
                <a:gd name="T8" fmla="*/ 6 w 597"/>
                <a:gd name="T9" fmla="*/ 2 h 646"/>
                <a:gd name="T10" fmla="*/ 8 w 597"/>
                <a:gd name="T11" fmla="*/ 3 h 646"/>
                <a:gd name="T12" fmla="*/ 9 w 597"/>
                <a:gd name="T13" fmla="*/ 3 h 646"/>
                <a:gd name="T14" fmla="*/ 9 w 597"/>
                <a:gd name="T15" fmla="*/ 1 h 646"/>
                <a:gd name="T16" fmla="*/ 10 w 597"/>
                <a:gd name="T17" fmla="*/ 0 h 646"/>
                <a:gd name="T18" fmla="*/ 14 w 597"/>
                <a:gd name="T19" fmla="*/ 2 h 646"/>
                <a:gd name="T20" fmla="*/ 13 w 597"/>
                <a:gd name="T21" fmla="*/ 3 h 646"/>
                <a:gd name="T22" fmla="*/ 14 w 597"/>
                <a:gd name="T23" fmla="*/ 12 h 646"/>
                <a:gd name="T24" fmla="*/ 14 w 597"/>
                <a:gd name="T25" fmla="*/ 15 h 646"/>
                <a:gd name="T26" fmla="*/ 13 w 597"/>
                <a:gd name="T27" fmla="*/ 15 h 646"/>
                <a:gd name="T28" fmla="*/ 13 w 597"/>
                <a:gd name="T29" fmla="*/ 15 h 646"/>
                <a:gd name="T30" fmla="*/ 6 w 597"/>
                <a:gd name="T31" fmla="*/ 11 h 646"/>
                <a:gd name="T32" fmla="*/ 5 w 597"/>
                <a:gd name="T33" fmla="*/ 11 h 646"/>
                <a:gd name="T34" fmla="*/ 2 w 597"/>
                <a:gd name="T35" fmla="*/ 11 h 646"/>
                <a:gd name="T36" fmla="*/ 0 w 597"/>
                <a:gd name="T37" fmla="*/ 8 h 6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7"/>
                <a:gd name="T58" fmla="*/ 0 h 646"/>
                <a:gd name="T59" fmla="*/ 597 w 597"/>
                <a:gd name="T60" fmla="*/ 646 h 6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7" h="646">
                  <a:moveTo>
                    <a:pt x="0" y="336"/>
                  </a:moveTo>
                  <a:lnTo>
                    <a:pt x="1" y="139"/>
                  </a:lnTo>
                  <a:lnTo>
                    <a:pt x="74" y="0"/>
                  </a:lnTo>
                  <a:lnTo>
                    <a:pt x="219" y="42"/>
                  </a:lnTo>
                  <a:lnTo>
                    <a:pt x="246" y="89"/>
                  </a:lnTo>
                  <a:lnTo>
                    <a:pt x="363" y="139"/>
                  </a:lnTo>
                  <a:lnTo>
                    <a:pt x="398" y="123"/>
                  </a:lnTo>
                  <a:lnTo>
                    <a:pt x="402" y="52"/>
                  </a:lnTo>
                  <a:lnTo>
                    <a:pt x="440" y="19"/>
                  </a:lnTo>
                  <a:lnTo>
                    <a:pt x="597" y="75"/>
                  </a:lnTo>
                  <a:lnTo>
                    <a:pt x="580" y="150"/>
                  </a:lnTo>
                  <a:lnTo>
                    <a:pt x="597" y="529"/>
                  </a:lnTo>
                  <a:lnTo>
                    <a:pt x="597" y="618"/>
                  </a:lnTo>
                  <a:lnTo>
                    <a:pt x="564" y="619"/>
                  </a:lnTo>
                  <a:lnTo>
                    <a:pt x="564" y="646"/>
                  </a:lnTo>
                  <a:lnTo>
                    <a:pt x="258" y="462"/>
                  </a:lnTo>
                  <a:lnTo>
                    <a:pt x="219" y="483"/>
                  </a:lnTo>
                  <a:lnTo>
                    <a:pt x="89" y="460"/>
                  </a:lnTo>
                  <a:lnTo>
                    <a:pt x="0" y="33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7" name="Freeform 458"/>
            <p:cNvSpPr/>
            <p:nvPr/>
          </p:nvSpPr>
          <p:spPr bwMode="auto">
            <a:xfrm>
              <a:off x="2038895" y="4183219"/>
              <a:ext cx="129724" cy="278456"/>
            </a:xfrm>
            <a:custGeom>
              <a:avLst/>
              <a:gdLst>
                <a:gd name="T0" fmla="*/ 0 w 270"/>
                <a:gd name="T1" fmla="*/ 10 h 616"/>
                <a:gd name="T2" fmla="*/ 1 w 270"/>
                <a:gd name="T3" fmla="*/ 13 h 616"/>
                <a:gd name="T4" fmla="*/ 2 w 270"/>
                <a:gd name="T5" fmla="*/ 14 h 616"/>
                <a:gd name="T6" fmla="*/ 4 w 270"/>
                <a:gd name="T7" fmla="*/ 13 h 616"/>
                <a:gd name="T8" fmla="*/ 6 w 270"/>
                <a:gd name="T9" fmla="*/ 3 h 616"/>
                <a:gd name="T10" fmla="*/ 6 w 270"/>
                <a:gd name="T11" fmla="*/ 4 h 616"/>
                <a:gd name="T12" fmla="*/ 5 w 270"/>
                <a:gd name="T13" fmla="*/ 0 h 616"/>
                <a:gd name="T14" fmla="*/ 4 w 270"/>
                <a:gd name="T15" fmla="*/ 1 h 616"/>
                <a:gd name="T16" fmla="*/ 4 w 270"/>
                <a:gd name="T17" fmla="*/ 3 h 616"/>
                <a:gd name="T18" fmla="*/ 3 w 270"/>
                <a:gd name="T19" fmla="*/ 4 h 616"/>
                <a:gd name="T20" fmla="*/ 1 w 270"/>
                <a:gd name="T21" fmla="*/ 4 h 616"/>
                <a:gd name="T22" fmla="*/ 1 w 270"/>
                <a:gd name="T23" fmla="*/ 5 h 616"/>
                <a:gd name="T24" fmla="*/ 1 w 270"/>
                <a:gd name="T25" fmla="*/ 8 h 616"/>
                <a:gd name="T26" fmla="*/ 0 w 270"/>
                <a:gd name="T27" fmla="*/ 10 h 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
                <a:gd name="T43" fmla="*/ 0 h 616"/>
                <a:gd name="T44" fmla="*/ 270 w 270"/>
                <a:gd name="T45" fmla="*/ 616 h 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 h="616">
                  <a:moveTo>
                    <a:pt x="0" y="441"/>
                  </a:moveTo>
                  <a:lnTo>
                    <a:pt x="26" y="567"/>
                  </a:lnTo>
                  <a:lnTo>
                    <a:pt x="76" y="616"/>
                  </a:lnTo>
                  <a:lnTo>
                    <a:pt x="161" y="567"/>
                  </a:lnTo>
                  <a:lnTo>
                    <a:pt x="254" y="144"/>
                  </a:lnTo>
                  <a:lnTo>
                    <a:pt x="270" y="161"/>
                  </a:lnTo>
                  <a:lnTo>
                    <a:pt x="232" y="0"/>
                  </a:lnTo>
                  <a:lnTo>
                    <a:pt x="182" y="68"/>
                  </a:lnTo>
                  <a:lnTo>
                    <a:pt x="182" y="115"/>
                  </a:lnTo>
                  <a:lnTo>
                    <a:pt x="122" y="165"/>
                  </a:lnTo>
                  <a:lnTo>
                    <a:pt x="47" y="186"/>
                  </a:lnTo>
                  <a:lnTo>
                    <a:pt x="29" y="240"/>
                  </a:lnTo>
                  <a:lnTo>
                    <a:pt x="47" y="348"/>
                  </a:lnTo>
                  <a:lnTo>
                    <a:pt x="0" y="44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8" name="Freeform 459"/>
            <p:cNvSpPr/>
            <p:nvPr/>
          </p:nvSpPr>
          <p:spPr bwMode="auto">
            <a:xfrm>
              <a:off x="1850206" y="4127528"/>
              <a:ext cx="60650" cy="157527"/>
            </a:xfrm>
            <a:custGeom>
              <a:avLst/>
              <a:gdLst>
                <a:gd name="T0" fmla="*/ 0 w 124"/>
                <a:gd name="T1" fmla="*/ 4 h 346"/>
                <a:gd name="T2" fmla="*/ 0 w 124"/>
                <a:gd name="T3" fmla="*/ 5 h 346"/>
                <a:gd name="T4" fmla="*/ 2 w 124"/>
                <a:gd name="T5" fmla="*/ 5 h 346"/>
                <a:gd name="T6" fmla="*/ 1 w 124"/>
                <a:gd name="T7" fmla="*/ 7 h 346"/>
                <a:gd name="T8" fmla="*/ 2 w 124"/>
                <a:gd name="T9" fmla="*/ 8 h 346"/>
                <a:gd name="T10" fmla="*/ 3 w 124"/>
                <a:gd name="T11" fmla="*/ 6 h 346"/>
                <a:gd name="T12" fmla="*/ 2 w 124"/>
                <a:gd name="T13" fmla="*/ 4 h 346"/>
                <a:gd name="T14" fmla="*/ 2 w 124"/>
                <a:gd name="T15" fmla="*/ 5 h 346"/>
                <a:gd name="T16" fmla="*/ 2 w 124"/>
                <a:gd name="T17" fmla="*/ 5 h 346"/>
                <a:gd name="T18" fmla="*/ 1 w 124"/>
                <a:gd name="T19" fmla="*/ 3 h 346"/>
                <a:gd name="T20" fmla="*/ 1 w 124"/>
                <a:gd name="T21" fmla="*/ 0 h 346"/>
                <a:gd name="T22" fmla="*/ 0 w 124"/>
                <a:gd name="T23" fmla="*/ 0 h 346"/>
                <a:gd name="T24" fmla="*/ 1 w 124"/>
                <a:gd name="T25" fmla="*/ 1 h 346"/>
                <a:gd name="T26" fmla="*/ 0 w 124"/>
                <a:gd name="T27" fmla="*/ 4 h 3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346"/>
                <a:gd name="T44" fmla="*/ 124 w 124"/>
                <a:gd name="T45" fmla="*/ 346 h 3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346">
                  <a:moveTo>
                    <a:pt x="0" y="189"/>
                  </a:moveTo>
                  <a:lnTo>
                    <a:pt x="16" y="209"/>
                  </a:lnTo>
                  <a:lnTo>
                    <a:pt x="64" y="228"/>
                  </a:lnTo>
                  <a:lnTo>
                    <a:pt x="61" y="292"/>
                  </a:lnTo>
                  <a:lnTo>
                    <a:pt x="100" y="346"/>
                  </a:lnTo>
                  <a:lnTo>
                    <a:pt x="124" y="248"/>
                  </a:lnTo>
                  <a:lnTo>
                    <a:pt x="84" y="182"/>
                  </a:lnTo>
                  <a:lnTo>
                    <a:pt x="95" y="219"/>
                  </a:lnTo>
                  <a:lnTo>
                    <a:pt x="72" y="217"/>
                  </a:lnTo>
                  <a:lnTo>
                    <a:pt x="47" y="128"/>
                  </a:lnTo>
                  <a:lnTo>
                    <a:pt x="46" y="9"/>
                  </a:lnTo>
                  <a:lnTo>
                    <a:pt x="10" y="0"/>
                  </a:lnTo>
                  <a:lnTo>
                    <a:pt x="38" y="58"/>
                  </a:lnTo>
                  <a:lnTo>
                    <a:pt x="0" y="18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79" name="Freeform 460"/>
            <p:cNvSpPr/>
            <p:nvPr/>
          </p:nvSpPr>
          <p:spPr bwMode="auto">
            <a:xfrm>
              <a:off x="1028061" y="3430592"/>
              <a:ext cx="298196" cy="303915"/>
            </a:xfrm>
            <a:custGeom>
              <a:avLst/>
              <a:gdLst>
                <a:gd name="T0" fmla="*/ 0 w 618"/>
                <a:gd name="T1" fmla="*/ 11 h 673"/>
                <a:gd name="T2" fmla="*/ 1 w 618"/>
                <a:gd name="T3" fmla="*/ 10 h 673"/>
                <a:gd name="T4" fmla="*/ 1 w 618"/>
                <a:gd name="T5" fmla="*/ 10 h 673"/>
                <a:gd name="T6" fmla="*/ 6 w 618"/>
                <a:gd name="T7" fmla="*/ 10 h 673"/>
                <a:gd name="T8" fmla="*/ 5 w 618"/>
                <a:gd name="T9" fmla="*/ 0 h 673"/>
                <a:gd name="T10" fmla="*/ 7 w 618"/>
                <a:gd name="T11" fmla="*/ 0 h 673"/>
                <a:gd name="T12" fmla="*/ 14 w 618"/>
                <a:gd name="T13" fmla="*/ 5 h 673"/>
                <a:gd name="T14" fmla="*/ 14 w 618"/>
                <a:gd name="T15" fmla="*/ 6 h 673"/>
                <a:gd name="T16" fmla="*/ 15 w 618"/>
                <a:gd name="T17" fmla="*/ 6 h 673"/>
                <a:gd name="T18" fmla="*/ 15 w 618"/>
                <a:gd name="T19" fmla="*/ 9 h 673"/>
                <a:gd name="T20" fmla="*/ 14 w 618"/>
                <a:gd name="T21" fmla="*/ 10 h 673"/>
                <a:gd name="T22" fmla="*/ 11 w 618"/>
                <a:gd name="T23" fmla="*/ 11 h 673"/>
                <a:gd name="T24" fmla="*/ 7 w 618"/>
                <a:gd name="T25" fmla="*/ 12 h 673"/>
                <a:gd name="T26" fmla="*/ 6 w 618"/>
                <a:gd name="T27" fmla="*/ 15 h 673"/>
                <a:gd name="T28" fmla="*/ 5 w 618"/>
                <a:gd name="T29" fmla="*/ 15 h 673"/>
                <a:gd name="T30" fmla="*/ 4 w 618"/>
                <a:gd name="T31" fmla="*/ 15 h 673"/>
                <a:gd name="T32" fmla="*/ 3 w 618"/>
                <a:gd name="T33" fmla="*/ 13 h 673"/>
                <a:gd name="T34" fmla="*/ 1 w 618"/>
                <a:gd name="T35" fmla="*/ 14 h 673"/>
                <a:gd name="T36" fmla="*/ 1 w 618"/>
                <a:gd name="T37" fmla="*/ 13 h 673"/>
                <a:gd name="T38" fmla="*/ 0 w 618"/>
                <a:gd name="T39" fmla="*/ 11 h 6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8"/>
                <a:gd name="T61" fmla="*/ 0 h 673"/>
                <a:gd name="T62" fmla="*/ 618 w 618"/>
                <a:gd name="T63" fmla="*/ 673 h 6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8" h="673">
                  <a:moveTo>
                    <a:pt x="0" y="468"/>
                  </a:moveTo>
                  <a:lnTo>
                    <a:pt x="26" y="418"/>
                  </a:lnTo>
                  <a:lnTo>
                    <a:pt x="56" y="450"/>
                  </a:lnTo>
                  <a:lnTo>
                    <a:pt x="248" y="435"/>
                  </a:lnTo>
                  <a:lnTo>
                    <a:pt x="208" y="0"/>
                  </a:lnTo>
                  <a:lnTo>
                    <a:pt x="279" y="0"/>
                  </a:lnTo>
                  <a:lnTo>
                    <a:pt x="583" y="236"/>
                  </a:lnTo>
                  <a:lnTo>
                    <a:pt x="585" y="275"/>
                  </a:lnTo>
                  <a:lnTo>
                    <a:pt x="617" y="271"/>
                  </a:lnTo>
                  <a:lnTo>
                    <a:pt x="618" y="409"/>
                  </a:lnTo>
                  <a:lnTo>
                    <a:pt x="591" y="439"/>
                  </a:lnTo>
                  <a:lnTo>
                    <a:pt x="467" y="458"/>
                  </a:lnTo>
                  <a:lnTo>
                    <a:pt x="310" y="537"/>
                  </a:lnTo>
                  <a:lnTo>
                    <a:pt x="261" y="665"/>
                  </a:lnTo>
                  <a:lnTo>
                    <a:pt x="223" y="649"/>
                  </a:lnTo>
                  <a:lnTo>
                    <a:pt x="155" y="673"/>
                  </a:lnTo>
                  <a:lnTo>
                    <a:pt x="117" y="566"/>
                  </a:lnTo>
                  <a:lnTo>
                    <a:pt x="53" y="592"/>
                  </a:lnTo>
                  <a:lnTo>
                    <a:pt x="26" y="569"/>
                  </a:lnTo>
                  <a:lnTo>
                    <a:pt x="0" y="46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0" name="Freeform 461"/>
            <p:cNvSpPr/>
            <p:nvPr/>
          </p:nvSpPr>
          <p:spPr bwMode="auto">
            <a:xfrm>
              <a:off x="938770" y="3381265"/>
              <a:ext cx="224068" cy="260953"/>
            </a:xfrm>
            <a:custGeom>
              <a:avLst/>
              <a:gdLst>
                <a:gd name="T0" fmla="*/ 0 w 467"/>
                <a:gd name="T1" fmla="*/ 7 h 575"/>
                <a:gd name="T2" fmla="*/ 1 w 467"/>
                <a:gd name="T3" fmla="*/ 7 h 575"/>
                <a:gd name="T4" fmla="*/ 1 w 467"/>
                <a:gd name="T5" fmla="*/ 9 h 575"/>
                <a:gd name="T6" fmla="*/ 0 w 467"/>
                <a:gd name="T7" fmla="*/ 12 h 575"/>
                <a:gd name="T8" fmla="*/ 2 w 467"/>
                <a:gd name="T9" fmla="*/ 11 h 575"/>
                <a:gd name="T10" fmla="*/ 4 w 467"/>
                <a:gd name="T11" fmla="*/ 13 h 575"/>
                <a:gd name="T12" fmla="*/ 5 w 467"/>
                <a:gd name="T13" fmla="*/ 12 h 575"/>
                <a:gd name="T14" fmla="*/ 6 w 467"/>
                <a:gd name="T15" fmla="*/ 13 h 575"/>
                <a:gd name="T16" fmla="*/ 10 w 467"/>
                <a:gd name="T17" fmla="*/ 13 h 575"/>
                <a:gd name="T18" fmla="*/ 9 w 467"/>
                <a:gd name="T19" fmla="*/ 3 h 575"/>
                <a:gd name="T20" fmla="*/ 11 w 467"/>
                <a:gd name="T21" fmla="*/ 3 h 575"/>
                <a:gd name="T22" fmla="*/ 7 w 467"/>
                <a:gd name="T23" fmla="*/ 0 h 575"/>
                <a:gd name="T24" fmla="*/ 7 w 467"/>
                <a:gd name="T25" fmla="*/ 1 h 575"/>
                <a:gd name="T26" fmla="*/ 5 w 467"/>
                <a:gd name="T27" fmla="*/ 1 h 575"/>
                <a:gd name="T28" fmla="*/ 5 w 467"/>
                <a:gd name="T29" fmla="*/ 4 h 575"/>
                <a:gd name="T30" fmla="*/ 3 w 467"/>
                <a:gd name="T31" fmla="*/ 5 h 575"/>
                <a:gd name="T32" fmla="*/ 4 w 467"/>
                <a:gd name="T33" fmla="*/ 6 h 575"/>
                <a:gd name="T34" fmla="*/ 0 w 467"/>
                <a:gd name="T35" fmla="*/ 7 h 5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7"/>
                <a:gd name="T55" fmla="*/ 0 h 575"/>
                <a:gd name="T56" fmla="*/ 467 w 467"/>
                <a:gd name="T57" fmla="*/ 575 h 5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7" h="575">
                  <a:moveTo>
                    <a:pt x="0" y="288"/>
                  </a:moveTo>
                  <a:lnTo>
                    <a:pt x="30" y="320"/>
                  </a:lnTo>
                  <a:lnTo>
                    <a:pt x="36" y="408"/>
                  </a:lnTo>
                  <a:lnTo>
                    <a:pt x="13" y="515"/>
                  </a:lnTo>
                  <a:lnTo>
                    <a:pt x="101" y="492"/>
                  </a:lnTo>
                  <a:lnTo>
                    <a:pt x="188" y="575"/>
                  </a:lnTo>
                  <a:lnTo>
                    <a:pt x="214" y="525"/>
                  </a:lnTo>
                  <a:lnTo>
                    <a:pt x="244" y="557"/>
                  </a:lnTo>
                  <a:lnTo>
                    <a:pt x="436" y="542"/>
                  </a:lnTo>
                  <a:lnTo>
                    <a:pt x="396" y="107"/>
                  </a:lnTo>
                  <a:lnTo>
                    <a:pt x="467" y="107"/>
                  </a:lnTo>
                  <a:lnTo>
                    <a:pt x="322" y="0"/>
                  </a:lnTo>
                  <a:lnTo>
                    <a:pt x="317" y="58"/>
                  </a:lnTo>
                  <a:lnTo>
                    <a:pt x="197" y="54"/>
                  </a:lnTo>
                  <a:lnTo>
                    <a:pt x="196" y="176"/>
                  </a:lnTo>
                  <a:lnTo>
                    <a:pt x="152" y="199"/>
                  </a:lnTo>
                  <a:lnTo>
                    <a:pt x="156" y="270"/>
                  </a:lnTo>
                  <a:lnTo>
                    <a:pt x="0" y="28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1" name="Freeform 462"/>
            <p:cNvSpPr/>
            <p:nvPr/>
          </p:nvSpPr>
          <p:spPr bwMode="auto">
            <a:xfrm>
              <a:off x="1012898" y="3196688"/>
              <a:ext cx="213960" cy="176621"/>
            </a:xfrm>
            <a:custGeom>
              <a:avLst/>
              <a:gdLst>
                <a:gd name="T0" fmla="*/ 0 w 447"/>
                <a:gd name="T1" fmla="*/ 9 h 392"/>
                <a:gd name="T2" fmla="*/ 3 w 447"/>
                <a:gd name="T3" fmla="*/ 7 h 392"/>
                <a:gd name="T4" fmla="*/ 3 w 447"/>
                <a:gd name="T5" fmla="*/ 3 h 392"/>
                <a:gd name="T6" fmla="*/ 6 w 447"/>
                <a:gd name="T7" fmla="*/ 2 h 392"/>
                <a:gd name="T8" fmla="*/ 6 w 447"/>
                <a:gd name="T9" fmla="*/ 0 h 392"/>
                <a:gd name="T10" fmla="*/ 9 w 447"/>
                <a:gd name="T11" fmla="*/ 1 h 392"/>
                <a:gd name="T12" fmla="*/ 10 w 447"/>
                <a:gd name="T13" fmla="*/ 4 h 392"/>
                <a:gd name="T14" fmla="*/ 9 w 447"/>
                <a:gd name="T15" fmla="*/ 4 h 392"/>
                <a:gd name="T16" fmla="*/ 8 w 447"/>
                <a:gd name="T17" fmla="*/ 4 h 392"/>
                <a:gd name="T18" fmla="*/ 8 w 447"/>
                <a:gd name="T19" fmla="*/ 5 h 392"/>
                <a:gd name="T20" fmla="*/ 4 w 447"/>
                <a:gd name="T21" fmla="*/ 7 h 392"/>
                <a:gd name="T22" fmla="*/ 4 w 447"/>
                <a:gd name="T23" fmla="*/ 9 h 392"/>
                <a:gd name="T24" fmla="*/ 0 w 447"/>
                <a:gd name="T25" fmla="*/ 9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7"/>
                <a:gd name="T40" fmla="*/ 0 h 392"/>
                <a:gd name="T41" fmla="*/ 447 w 447"/>
                <a:gd name="T42" fmla="*/ 392 h 3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7" h="392">
                  <a:moveTo>
                    <a:pt x="0" y="387"/>
                  </a:moveTo>
                  <a:lnTo>
                    <a:pt x="109" y="311"/>
                  </a:lnTo>
                  <a:lnTo>
                    <a:pt x="149" y="157"/>
                  </a:lnTo>
                  <a:lnTo>
                    <a:pt x="242" y="77"/>
                  </a:lnTo>
                  <a:lnTo>
                    <a:pt x="273" y="0"/>
                  </a:lnTo>
                  <a:lnTo>
                    <a:pt x="409" y="26"/>
                  </a:lnTo>
                  <a:lnTo>
                    <a:pt x="447" y="172"/>
                  </a:lnTo>
                  <a:lnTo>
                    <a:pt x="387" y="175"/>
                  </a:lnTo>
                  <a:lnTo>
                    <a:pt x="352" y="192"/>
                  </a:lnTo>
                  <a:lnTo>
                    <a:pt x="359" y="230"/>
                  </a:lnTo>
                  <a:lnTo>
                    <a:pt x="184" y="317"/>
                  </a:lnTo>
                  <a:lnTo>
                    <a:pt x="163" y="392"/>
                  </a:lnTo>
                  <a:lnTo>
                    <a:pt x="0" y="38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2" name="Freeform 463"/>
            <p:cNvSpPr/>
            <p:nvPr/>
          </p:nvSpPr>
          <p:spPr bwMode="auto">
            <a:xfrm>
              <a:off x="1801349" y="4148213"/>
              <a:ext cx="192058" cy="335739"/>
            </a:xfrm>
            <a:custGeom>
              <a:avLst/>
              <a:gdLst>
                <a:gd name="T0" fmla="*/ 0 w 398"/>
                <a:gd name="T1" fmla="*/ 5 h 739"/>
                <a:gd name="T2" fmla="*/ 0 w 398"/>
                <a:gd name="T3" fmla="*/ 5 h 739"/>
                <a:gd name="T4" fmla="*/ 2 w 398"/>
                <a:gd name="T5" fmla="*/ 6 h 739"/>
                <a:gd name="T6" fmla="*/ 3 w 398"/>
                <a:gd name="T7" fmla="*/ 7 h 739"/>
                <a:gd name="T8" fmla="*/ 3 w 398"/>
                <a:gd name="T9" fmla="*/ 10 h 739"/>
                <a:gd name="T10" fmla="*/ 1 w 398"/>
                <a:gd name="T11" fmla="*/ 13 h 739"/>
                <a:gd name="T12" fmla="*/ 2 w 398"/>
                <a:gd name="T13" fmla="*/ 16 h 739"/>
                <a:gd name="T14" fmla="*/ 2 w 398"/>
                <a:gd name="T15" fmla="*/ 17 h 739"/>
                <a:gd name="T16" fmla="*/ 3 w 398"/>
                <a:gd name="T17" fmla="*/ 17 h 739"/>
                <a:gd name="T18" fmla="*/ 3 w 398"/>
                <a:gd name="T19" fmla="*/ 16 h 739"/>
                <a:gd name="T20" fmla="*/ 5 w 398"/>
                <a:gd name="T21" fmla="*/ 15 h 739"/>
                <a:gd name="T22" fmla="*/ 4 w 398"/>
                <a:gd name="T23" fmla="*/ 10 h 739"/>
                <a:gd name="T24" fmla="*/ 9 w 398"/>
                <a:gd name="T25" fmla="*/ 5 h 739"/>
                <a:gd name="T26" fmla="*/ 9 w 398"/>
                <a:gd name="T27" fmla="*/ 0 h 739"/>
                <a:gd name="T28" fmla="*/ 8 w 398"/>
                <a:gd name="T29" fmla="*/ 1 h 739"/>
                <a:gd name="T30" fmla="*/ 4 w 398"/>
                <a:gd name="T31" fmla="*/ 1 h 739"/>
                <a:gd name="T32" fmla="*/ 4 w 398"/>
                <a:gd name="T33" fmla="*/ 3 h 739"/>
                <a:gd name="T34" fmla="*/ 5 w 398"/>
                <a:gd name="T35" fmla="*/ 5 h 739"/>
                <a:gd name="T36" fmla="*/ 5 w 398"/>
                <a:gd name="T37" fmla="*/ 7 h 739"/>
                <a:gd name="T38" fmla="*/ 4 w 398"/>
                <a:gd name="T39" fmla="*/ 6 h 739"/>
                <a:gd name="T40" fmla="*/ 4 w 398"/>
                <a:gd name="T41" fmla="*/ 4 h 739"/>
                <a:gd name="T42" fmla="*/ 3 w 398"/>
                <a:gd name="T43" fmla="*/ 4 h 739"/>
                <a:gd name="T44" fmla="*/ 0 w 398"/>
                <a:gd name="T45" fmla="*/ 5 h 7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8"/>
                <a:gd name="T70" fmla="*/ 0 h 739"/>
                <a:gd name="T71" fmla="*/ 398 w 398"/>
                <a:gd name="T72" fmla="*/ 739 h 7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8" h="739">
                  <a:moveTo>
                    <a:pt x="0" y="206"/>
                  </a:moveTo>
                  <a:lnTo>
                    <a:pt x="8" y="230"/>
                  </a:lnTo>
                  <a:lnTo>
                    <a:pt x="102" y="263"/>
                  </a:lnTo>
                  <a:lnTo>
                    <a:pt x="113" y="310"/>
                  </a:lnTo>
                  <a:lnTo>
                    <a:pt x="105" y="428"/>
                  </a:lnTo>
                  <a:lnTo>
                    <a:pt x="57" y="549"/>
                  </a:lnTo>
                  <a:lnTo>
                    <a:pt x="73" y="693"/>
                  </a:lnTo>
                  <a:lnTo>
                    <a:pt x="77" y="739"/>
                  </a:lnTo>
                  <a:lnTo>
                    <a:pt x="104" y="739"/>
                  </a:lnTo>
                  <a:lnTo>
                    <a:pt x="104" y="689"/>
                  </a:lnTo>
                  <a:lnTo>
                    <a:pt x="205" y="622"/>
                  </a:lnTo>
                  <a:lnTo>
                    <a:pt x="175" y="428"/>
                  </a:lnTo>
                  <a:lnTo>
                    <a:pt x="396" y="229"/>
                  </a:lnTo>
                  <a:lnTo>
                    <a:pt x="398" y="0"/>
                  </a:lnTo>
                  <a:lnTo>
                    <a:pt x="342" y="39"/>
                  </a:lnTo>
                  <a:lnTo>
                    <a:pt x="188" y="52"/>
                  </a:lnTo>
                  <a:lnTo>
                    <a:pt x="187" y="134"/>
                  </a:lnTo>
                  <a:lnTo>
                    <a:pt x="227" y="200"/>
                  </a:lnTo>
                  <a:lnTo>
                    <a:pt x="203" y="298"/>
                  </a:lnTo>
                  <a:lnTo>
                    <a:pt x="164" y="244"/>
                  </a:lnTo>
                  <a:lnTo>
                    <a:pt x="167" y="180"/>
                  </a:lnTo>
                  <a:lnTo>
                    <a:pt x="119" y="161"/>
                  </a:lnTo>
                  <a:lnTo>
                    <a:pt x="0" y="20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3" name="Freeform 464"/>
            <p:cNvSpPr/>
            <p:nvPr/>
          </p:nvSpPr>
          <p:spPr bwMode="auto">
            <a:xfrm>
              <a:off x="1253814" y="3462415"/>
              <a:ext cx="291457" cy="241859"/>
            </a:xfrm>
            <a:custGeom>
              <a:avLst/>
              <a:gdLst>
                <a:gd name="T0" fmla="*/ 0 w 607"/>
                <a:gd name="T1" fmla="*/ 9 h 535"/>
                <a:gd name="T2" fmla="*/ 0 w 607"/>
                <a:gd name="T3" fmla="*/ 10 h 535"/>
                <a:gd name="T4" fmla="*/ 2 w 607"/>
                <a:gd name="T5" fmla="*/ 12 h 535"/>
                <a:gd name="T6" fmla="*/ 2 w 607"/>
                <a:gd name="T7" fmla="*/ 12 h 535"/>
                <a:gd name="T8" fmla="*/ 3 w 607"/>
                <a:gd name="T9" fmla="*/ 12 h 535"/>
                <a:gd name="T10" fmla="*/ 4 w 607"/>
                <a:gd name="T11" fmla="*/ 10 h 535"/>
                <a:gd name="T12" fmla="*/ 8 w 607"/>
                <a:gd name="T13" fmla="*/ 11 h 535"/>
                <a:gd name="T14" fmla="*/ 11 w 607"/>
                <a:gd name="T15" fmla="*/ 10 h 535"/>
                <a:gd name="T16" fmla="*/ 12 w 607"/>
                <a:gd name="T17" fmla="*/ 10 h 535"/>
                <a:gd name="T18" fmla="*/ 13 w 607"/>
                <a:gd name="T19" fmla="*/ 7 h 535"/>
                <a:gd name="T20" fmla="*/ 14 w 607"/>
                <a:gd name="T21" fmla="*/ 3 h 535"/>
                <a:gd name="T22" fmla="*/ 13 w 607"/>
                <a:gd name="T23" fmla="*/ 2 h 535"/>
                <a:gd name="T24" fmla="*/ 13 w 607"/>
                <a:gd name="T25" fmla="*/ 1 h 535"/>
                <a:gd name="T26" fmla="*/ 10 w 607"/>
                <a:gd name="T27" fmla="*/ 0 h 535"/>
                <a:gd name="T28" fmla="*/ 5 w 607"/>
                <a:gd name="T29" fmla="*/ 4 h 535"/>
                <a:gd name="T30" fmla="*/ 3 w 607"/>
                <a:gd name="T31" fmla="*/ 5 h 535"/>
                <a:gd name="T32" fmla="*/ 3 w 607"/>
                <a:gd name="T33" fmla="*/ 8 h 535"/>
                <a:gd name="T34" fmla="*/ 3 w 607"/>
                <a:gd name="T35" fmla="*/ 9 h 535"/>
                <a:gd name="T36" fmla="*/ 0 w 607"/>
                <a:gd name="T37" fmla="*/ 9 h 5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535"/>
                <a:gd name="T59" fmla="*/ 607 w 607"/>
                <a:gd name="T60" fmla="*/ 535 h 5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535">
                  <a:moveTo>
                    <a:pt x="0" y="389"/>
                  </a:moveTo>
                  <a:lnTo>
                    <a:pt x="8" y="431"/>
                  </a:lnTo>
                  <a:lnTo>
                    <a:pt x="79" y="524"/>
                  </a:lnTo>
                  <a:lnTo>
                    <a:pt x="100" y="505"/>
                  </a:lnTo>
                  <a:lnTo>
                    <a:pt x="129" y="535"/>
                  </a:lnTo>
                  <a:lnTo>
                    <a:pt x="178" y="442"/>
                  </a:lnTo>
                  <a:lnTo>
                    <a:pt x="349" y="489"/>
                  </a:lnTo>
                  <a:lnTo>
                    <a:pt x="498" y="440"/>
                  </a:lnTo>
                  <a:lnTo>
                    <a:pt x="504" y="418"/>
                  </a:lnTo>
                  <a:lnTo>
                    <a:pt x="579" y="300"/>
                  </a:lnTo>
                  <a:lnTo>
                    <a:pt x="607" y="142"/>
                  </a:lnTo>
                  <a:lnTo>
                    <a:pt x="568" y="92"/>
                  </a:lnTo>
                  <a:lnTo>
                    <a:pt x="568" y="23"/>
                  </a:lnTo>
                  <a:lnTo>
                    <a:pt x="438" y="0"/>
                  </a:lnTo>
                  <a:lnTo>
                    <a:pt x="209" y="185"/>
                  </a:lnTo>
                  <a:lnTo>
                    <a:pt x="150" y="202"/>
                  </a:lnTo>
                  <a:lnTo>
                    <a:pt x="151" y="340"/>
                  </a:lnTo>
                  <a:lnTo>
                    <a:pt x="124" y="370"/>
                  </a:lnTo>
                  <a:lnTo>
                    <a:pt x="0" y="38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4" name="Freeform 465"/>
            <p:cNvSpPr/>
            <p:nvPr/>
          </p:nvSpPr>
          <p:spPr bwMode="auto">
            <a:xfrm>
              <a:off x="1300986" y="3659721"/>
              <a:ext cx="213960" cy="195715"/>
            </a:xfrm>
            <a:custGeom>
              <a:avLst/>
              <a:gdLst>
                <a:gd name="T0" fmla="*/ 0 w 445"/>
                <a:gd name="T1" fmla="*/ 8 h 429"/>
                <a:gd name="T2" fmla="*/ 1 w 445"/>
                <a:gd name="T3" fmla="*/ 2 h 429"/>
                <a:gd name="T4" fmla="*/ 2 w 445"/>
                <a:gd name="T5" fmla="*/ 0 h 429"/>
                <a:gd name="T6" fmla="*/ 6 w 445"/>
                <a:gd name="T7" fmla="*/ 1 h 429"/>
                <a:gd name="T8" fmla="*/ 9 w 445"/>
                <a:gd name="T9" fmla="*/ 0 h 429"/>
                <a:gd name="T10" fmla="*/ 10 w 445"/>
                <a:gd name="T11" fmla="*/ 1 h 429"/>
                <a:gd name="T12" fmla="*/ 10 w 445"/>
                <a:gd name="T13" fmla="*/ 2 h 429"/>
                <a:gd name="T14" fmla="*/ 9 w 445"/>
                <a:gd name="T15" fmla="*/ 3 h 429"/>
                <a:gd name="T16" fmla="*/ 7 w 445"/>
                <a:gd name="T17" fmla="*/ 8 h 429"/>
                <a:gd name="T18" fmla="*/ 6 w 445"/>
                <a:gd name="T19" fmla="*/ 7 h 429"/>
                <a:gd name="T20" fmla="*/ 5 w 445"/>
                <a:gd name="T21" fmla="*/ 9 h 429"/>
                <a:gd name="T22" fmla="*/ 3 w 445"/>
                <a:gd name="T23" fmla="*/ 10 h 429"/>
                <a:gd name="T24" fmla="*/ 2 w 445"/>
                <a:gd name="T25" fmla="*/ 8 h 429"/>
                <a:gd name="T26" fmla="*/ 0 w 445"/>
                <a:gd name="T27" fmla="*/ 8 h 4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5"/>
                <a:gd name="T43" fmla="*/ 0 h 429"/>
                <a:gd name="T44" fmla="*/ 445 w 445"/>
                <a:gd name="T45" fmla="*/ 429 h 4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5" h="429">
                  <a:moveTo>
                    <a:pt x="0" y="335"/>
                  </a:moveTo>
                  <a:lnTo>
                    <a:pt x="29" y="95"/>
                  </a:lnTo>
                  <a:lnTo>
                    <a:pt x="78" y="2"/>
                  </a:lnTo>
                  <a:lnTo>
                    <a:pt x="249" y="49"/>
                  </a:lnTo>
                  <a:lnTo>
                    <a:pt x="398" y="0"/>
                  </a:lnTo>
                  <a:lnTo>
                    <a:pt x="428" y="57"/>
                  </a:lnTo>
                  <a:lnTo>
                    <a:pt x="445" y="95"/>
                  </a:lnTo>
                  <a:lnTo>
                    <a:pt x="406" y="130"/>
                  </a:lnTo>
                  <a:lnTo>
                    <a:pt x="323" y="324"/>
                  </a:lnTo>
                  <a:lnTo>
                    <a:pt x="252" y="312"/>
                  </a:lnTo>
                  <a:lnTo>
                    <a:pt x="214" y="404"/>
                  </a:lnTo>
                  <a:lnTo>
                    <a:pt x="128" y="429"/>
                  </a:lnTo>
                  <a:lnTo>
                    <a:pt x="78" y="347"/>
                  </a:lnTo>
                  <a:lnTo>
                    <a:pt x="0" y="33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5" name="Freeform 466"/>
            <p:cNvSpPr/>
            <p:nvPr/>
          </p:nvSpPr>
          <p:spPr bwMode="auto">
            <a:xfrm>
              <a:off x="942140" y="3683589"/>
              <a:ext cx="55596" cy="36597"/>
            </a:xfrm>
            <a:custGeom>
              <a:avLst/>
              <a:gdLst>
                <a:gd name="T0" fmla="*/ 0 w 117"/>
                <a:gd name="T1" fmla="*/ 0 h 79"/>
                <a:gd name="T2" fmla="*/ 1 w 117"/>
                <a:gd name="T3" fmla="*/ 1 h 79"/>
                <a:gd name="T4" fmla="*/ 2 w 117"/>
                <a:gd name="T5" fmla="*/ 1 h 79"/>
                <a:gd name="T6" fmla="*/ 1 w 117"/>
                <a:gd name="T7" fmla="*/ 1 h 79"/>
                <a:gd name="T8" fmla="*/ 1 w 117"/>
                <a:gd name="T9" fmla="*/ 2 h 79"/>
                <a:gd name="T10" fmla="*/ 3 w 117"/>
                <a:gd name="T11" fmla="*/ 1 h 79"/>
                <a:gd name="T12" fmla="*/ 3 w 117"/>
                <a:gd name="T13" fmla="*/ 0 h 79"/>
                <a:gd name="T14" fmla="*/ 0 w 117"/>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79"/>
                <a:gd name="T26" fmla="*/ 117 w 117"/>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79">
                  <a:moveTo>
                    <a:pt x="0" y="9"/>
                  </a:moveTo>
                  <a:lnTo>
                    <a:pt x="38" y="44"/>
                  </a:lnTo>
                  <a:lnTo>
                    <a:pt x="72" y="33"/>
                  </a:lnTo>
                  <a:lnTo>
                    <a:pt x="54" y="44"/>
                  </a:lnTo>
                  <a:lnTo>
                    <a:pt x="68" y="79"/>
                  </a:lnTo>
                  <a:lnTo>
                    <a:pt x="114" y="44"/>
                  </a:lnTo>
                  <a:lnTo>
                    <a:pt x="117" y="0"/>
                  </a:lnTo>
                  <a:lnTo>
                    <a:pt x="0" y="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6" name="Freeform 467"/>
            <p:cNvSpPr/>
            <p:nvPr/>
          </p:nvSpPr>
          <p:spPr bwMode="auto">
            <a:xfrm>
              <a:off x="2182096" y="3405133"/>
              <a:ext cx="10108" cy="35006"/>
            </a:xfrm>
            <a:custGeom>
              <a:avLst/>
              <a:gdLst>
                <a:gd name="T0" fmla="*/ 0 w 22"/>
                <a:gd name="T1" fmla="*/ 1 h 74"/>
                <a:gd name="T2" fmla="*/ 0 w 22"/>
                <a:gd name="T3" fmla="*/ 2 h 74"/>
                <a:gd name="T4" fmla="*/ 1 w 22"/>
                <a:gd name="T5" fmla="*/ 2 h 74"/>
                <a:gd name="T6" fmla="*/ 0 w 22"/>
                <a:gd name="T7" fmla="*/ 0 h 74"/>
                <a:gd name="T8" fmla="*/ 0 w 22"/>
                <a:gd name="T9" fmla="*/ 1 h 74"/>
                <a:gd name="T10" fmla="*/ 0 60000 65536"/>
                <a:gd name="T11" fmla="*/ 0 60000 65536"/>
                <a:gd name="T12" fmla="*/ 0 60000 65536"/>
                <a:gd name="T13" fmla="*/ 0 60000 65536"/>
                <a:gd name="T14" fmla="*/ 0 60000 65536"/>
                <a:gd name="T15" fmla="*/ 0 w 22"/>
                <a:gd name="T16" fmla="*/ 0 h 74"/>
                <a:gd name="T17" fmla="*/ 22 w 22"/>
                <a:gd name="T18" fmla="*/ 74 h 74"/>
              </a:gdLst>
              <a:ahLst/>
              <a:cxnLst>
                <a:cxn ang="T10">
                  <a:pos x="T0" y="T1"/>
                </a:cxn>
                <a:cxn ang="T11">
                  <a:pos x="T2" y="T3"/>
                </a:cxn>
                <a:cxn ang="T12">
                  <a:pos x="T4" y="T5"/>
                </a:cxn>
                <a:cxn ang="T13">
                  <a:pos x="T6" y="T7"/>
                </a:cxn>
                <a:cxn ang="T14">
                  <a:pos x="T8" y="T9"/>
                </a:cxn>
              </a:cxnLst>
              <a:rect l="T15" t="T16" r="T17" b="T18"/>
              <a:pathLst>
                <a:path w="22" h="74">
                  <a:moveTo>
                    <a:pt x="0" y="61"/>
                  </a:moveTo>
                  <a:lnTo>
                    <a:pt x="10" y="74"/>
                  </a:lnTo>
                  <a:lnTo>
                    <a:pt x="22" y="70"/>
                  </a:lnTo>
                  <a:lnTo>
                    <a:pt x="12" y="0"/>
                  </a:lnTo>
                  <a:lnTo>
                    <a:pt x="0" y="61"/>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7" name="Freeform 468"/>
            <p:cNvSpPr/>
            <p:nvPr/>
          </p:nvSpPr>
          <p:spPr bwMode="auto">
            <a:xfrm>
              <a:off x="1782817" y="3958863"/>
              <a:ext cx="32010" cy="33415"/>
            </a:xfrm>
            <a:custGeom>
              <a:avLst/>
              <a:gdLst>
                <a:gd name="T0" fmla="*/ 0 w 66"/>
                <a:gd name="T1" fmla="*/ 2 h 72"/>
                <a:gd name="T2" fmla="*/ 1 w 66"/>
                <a:gd name="T3" fmla="*/ 0 h 72"/>
                <a:gd name="T4" fmla="*/ 1 w 66"/>
                <a:gd name="T5" fmla="*/ 0 h 72"/>
                <a:gd name="T6" fmla="*/ 1 w 66"/>
                <a:gd name="T7" fmla="*/ 1 h 72"/>
                <a:gd name="T8" fmla="*/ 0 w 66"/>
                <a:gd name="T9" fmla="*/ 2 h 72"/>
                <a:gd name="T10" fmla="*/ 0 60000 65536"/>
                <a:gd name="T11" fmla="*/ 0 60000 65536"/>
                <a:gd name="T12" fmla="*/ 0 60000 65536"/>
                <a:gd name="T13" fmla="*/ 0 60000 65536"/>
                <a:gd name="T14" fmla="*/ 0 60000 65536"/>
                <a:gd name="T15" fmla="*/ 0 w 66"/>
                <a:gd name="T16" fmla="*/ 0 h 72"/>
                <a:gd name="T17" fmla="*/ 66 w 66"/>
                <a:gd name="T18" fmla="*/ 72 h 72"/>
              </a:gdLst>
              <a:ahLst/>
              <a:cxnLst>
                <a:cxn ang="T10">
                  <a:pos x="T0" y="T1"/>
                </a:cxn>
                <a:cxn ang="T11">
                  <a:pos x="T2" y="T3"/>
                </a:cxn>
                <a:cxn ang="T12">
                  <a:pos x="T4" y="T5"/>
                </a:cxn>
                <a:cxn ang="T13">
                  <a:pos x="T6" y="T7"/>
                </a:cxn>
                <a:cxn ang="T14">
                  <a:pos x="T8" y="T9"/>
                </a:cxn>
              </a:cxnLst>
              <a:rect l="T15" t="T16" r="T17" b="T18"/>
              <a:pathLst>
                <a:path w="66" h="72">
                  <a:moveTo>
                    <a:pt x="0" y="72"/>
                  </a:moveTo>
                  <a:lnTo>
                    <a:pt x="29" y="12"/>
                  </a:lnTo>
                  <a:lnTo>
                    <a:pt x="56" y="0"/>
                  </a:lnTo>
                  <a:lnTo>
                    <a:pt x="66" y="57"/>
                  </a:lnTo>
                  <a:lnTo>
                    <a:pt x="0" y="7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8" name="Freeform 469"/>
            <p:cNvSpPr/>
            <p:nvPr/>
          </p:nvSpPr>
          <p:spPr bwMode="auto">
            <a:xfrm>
              <a:off x="928662" y="3604030"/>
              <a:ext cx="112876" cy="82741"/>
            </a:xfrm>
            <a:custGeom>
              <a:avLst/>
              <a:gdLst>
                <a:gd name="T0" fmla="*/ 0 w 233"/>
                <a:gd name="T1" fmla="*/ 2 h 184"/>
                <a:gd name="T2" fmla="*/ 1 w 233"/>
                <a:gd name="T3" fmla="*/ 3 h 184"/>
                <a:gd name="T4" fmla="*/ 3 w 233"/>
                <a:gd name="T5" fmla="*/ 3 h 184"/>
                <a:gd name="T6" fmla="*/ 1 w 233"/>
                <a:gd name="T7" fmla="*/ 4 h 184"/>
                <a:gd name="T8" fmla="*/ 1 w 233"/>
                <a:gd name="T9" fmla="*/ 4 h 184"/>
                <a:gd name="T10" fmla="*/ 3 w 233"/>
                <a:gd name="T11" fmla="*/ 4 h 184"/>
                <a:gd name="T12" fmla="*/ 5 w 233"/>
                <a:gd name="T13" fmla="*/ 4 h 184"/>
                <a:gd name="T14" fmla="*/ 5 w 233"/>
                <a:gd name="T15" fmla="*/ 2 h 184"/>
                <a:gd name="T16" fmla="*/ 3 w 233"/>
                <a:gd name="T17" fmla="*/ 0 h 184"/>
                <a:gd name="T18" fmla="*/ 1 w 233"/>
                <a:gd name="T19" fmla="*/ 1 h 184"/>
                <a:gd name="T20" fmla="*/ 0 w 233"/>
                <a:gd name="T21" fmla="*/ 2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184"/>
                <a:gd name="T35" fmla="*/ 233 w 233"/>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184">
                  <a:moveTo>
                    <a:pt x="0" y="83"/>
                  </a:moveTo>
                  <a:lnTo>
                    <a:pt x="32" y="134"/>
                  </a:lnTo>
                  <a:lnTo>
                    <a:pt x="139" y="143"/>
                  </a:lnTo>
                  <a:lnTo>
                    <a:pt x="25" y="160"/>
                  </a:lnTo>
                  <a:lnTo>
                    <a:pt x="25" y="184"/>
                  </a:lnTo>
                  <a:lnTo>
                    <a:pt x="142" y="175"/>
                  </a:lnTo>
                  <a:lnTo>
                    <a:pt x="233" y="184"/>
                  </a:lnTo>
                  <a:lnTo>
                    <a:pt x="207" y="83"/>
                  </a:lnTo>
                  <a:lnTo>
                    <a:pt x="120" y="0"/>
                  </a:lnTo>
                  <a:lnTo>
                    <a:pt x="32" y="23"/>
                  </a:lnTo>
                  <a:lnTo>
                    <a:pt x="0" y="8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89" name="Freeform 470"/>
            <p:cNvSpPr/>
            <p:nvPr/>
          </p:nvSpPr>
          <p:spPr bwMode="auto">
            <a:xfrm>
              <a:off x="1007844" y="3740871"/>
              <a:ext cx="57281" cy="58874"/>
            </a:xfrm>
            <a:custGeom>
              <a:avLst/>
              <a:gdLst>
                <a:gd name="T0" fmla="*/ 0 w 116"/>
                <a:gd name="T1" fmla="*/ 1 h 133"/>
                <a:gd name="T2" fmla="*/ 0 w 116"/>
                <a:gd name="T3" fmla="*/ 2 h 133"/>
                <a:gd name="T4" fmla="*/ 2 w 116"/>
                <a:gd name="T5" fmla="*/ 3 h 133"/>
                <a:gd name="T6" fmla="*/ 3 w 116"/>
                <a:gd name="T7" fmla="*/ 1 h 133"/>
                <a:gd name="T8" fmla="*/ 2 w 116"/>
                <a:gd name="T9" fmla="*/ 0 h 133"/>
                <a:gd name="T10" fmla="*/ 0 w 116"/>
                <a:gd name="T11" fmla="*/ 1 h 133"/>
                <a:gd name="T12" fmla="*/ 0 60000 65536"/>
                <a:gd name="T13" fmla="*/ 0 60000 65536"/>
                <a:gd name="T14" fmla="*/ 0 60000 65536"/>
                <a:gd name="T15" fmla="*/ 0 60000 65536"/>
                <a:gd name="T16" fmla="*/ 0 60000 65536"/>
                <a:gd name="T17" fmla="*/ 0 60000 65536"/>
                <a:gd name="T18" fmla="*/ 0 w 116"/>
                <a:gd name="T19" fmla="*/ 0 h 133"/>
                <a:gd name="T20" fmla="*/ 116 w 116"/>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16" h="133">
                  <a:moveTo>
                    <a:pt x="0" y="37"/>
                  </a:moveTo>
                  <a:lnTo>
                    <a:pt x="11" y="89"/>
                  </a:lnTo>
                  <a:lnTo>
                    <a:pt x="67" y="133"/>
                  </a:lnTo>
                  <a:lnTo>
                    <a:pt x="116" y="66"/>
                  </a:lnTo>
                  <a:lnTo>
                    <a:pt x="76" y="0"/>
                  </a:lnTo>
                  <a:lnTo>
                    <a:pt x="0" y="3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0" name="Freeform 471"/>
            <p:cNvSpPr/>
            <p:nvPr/>
          </p:nvSpPr>
          <p:spPr bwMode="auto">
            <a:xfrm>
              <a:off x="2003515" y="3699501"/>
              <a:ext cx="187004" cy="273683"/>
            </a:xfrm>
            <a:custGeom>
              <a:avLst/>
              <a:gdLst>
                <a:gd name="T0" fmla="*/ 0 w 390"/>
                <a:gd name="T1" fmla="*/ 13 h 602"/>
                <a:gd name="T2" fmla="*/ 0 w 390"/>
                <a:gd name="T3" fmla="*/ 9 h 602"/>
                <a:gd name="T4" fmla="*/ 1 w 390"/>
                <a:gd name="T5" fmla="*/ 8 h 602"/>
                <a:gd name="T6" fmla="*/ 3 w 390"/>
                <a:gd name="T7" fmla="*/ 7 h 602"/>
                <a:gd name="T8" fmla="*/ 6 w 390"/>
                <a:gd name="T9" fmla="*/ 4 h 602"/>
                <a:gd name="T10" fmla="*/ 3 w 390"/>
                <a:gd name="T11" fmla="*/ 3 h 602"/>
                <a:gd name="T12" fmla="*/ 2 w 390"/>
                <a:gd name="T13" fmla="*/ 1 h 602"/>
                <a:gd name="T14" fmla="*/ 2 w 390"/>
                <a:gd name="T15" fmla="*/ 1 h 602"/>
                <a:gd name="T16" fmla="*/ 3 w 390"/>
                <a:gd name="T17" fmla="*/ 2 h 602"/>
                <a:gd name="T18" fmla="*/ 9 w 390"/>
                <a:gd name="T19" fmla="*/ 0 h 602"/>
                <a:gd name="T20" fmla="*/ 9 w 390"/>
                <a:gd name="T21" fmla="*/ 2 h 602"/>
                <a:gd name="T22" fmla="*/ 6 w 390"/>
                <a:gd name="T23" fmla="*/ 8 h 602"/>
                <a:gd name="T24" fmla="*/ 1 w 390"/>
                <a:gd name="T25" fmla="*/ 14 h 602"/>
                <a:gd name="T26" fmla="*/ 0 w 390"/>
                <a:gd name="T27" fmla="*/ 13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0"/>
                <a:gd name="T43" fmla="*/ 0 h 602"/>
                <a:gd name="T44" fmla="*/ 390 w 390"/>
                <a:gd name="T45" fmla="*/ 602 h 6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0" h="602">
                  <a:moveTo>
                    <a:pt x="0" y="565"/>
                  </a:moveTo>
                  <a:lnTo>
                    <a:pt x="0" y="403"/>
                  </a:lnTo>
                  <a:lnTo>
                    <a:pt x="32" y="354"/>
                  </a:lnTo>
                  <a:lnTo>
                    <a:pt x="151" y="305"/>
                  </a:lnTo>
                  <a:lnTo>
                    <a:pt x="268" y="173"/>
                  </a:lnTo>
                  <a:lnTo>
                    <a:pt x="115" y="128"/>
                  </a:lnTo>
                  <a:lnTo>
                    <a:pt x="71" y="48"/>
                  </a:lnTo>
                  <a:lnTo>
                    <a:pt x="84" y="23"/>
                  </a:lnTo>
                  <a:lnTo>
                    <a:pt x="145" y="70"/>
                  </a:lnTo>
                  <a:lnTo>
                    <a:pt x="373" y="0"/>
                  </a:lnTo>
                  <a:lnTo>
                    <a:pt x="390" y="70"/>
                  </a:lnTo>
                  <a:lnTo>
                    <a:pt x="255" y="351"/>
                  </a:lnTo>
                  <a:lnTo>
                    <a:pt x="20" y="602"/>
                  </a:lnTo>
                  <a:lnTo>
                    <a:pt x="0" y="56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1" name="Freeform 472"/>
            <p:cNvSpPr/>
            <p:nvPr/>
          </p:nvSpPr>
          <p:spPr bwMode="auto">
            <a:xfrm>
              <a:off x="1710374" y="4253231"/>
              <a:ext cx="144886" cy="144797"/>
            </a:xfrm>
            <a:custGeom>
              <a:avLst/>
              <a:gdLst>
                <a:gd name="T0" fmla="*/ 0 w 301"/>
                <a:gd name="T1" fmla="*/ 2 h 319"/>
                <a:gd name="T2" fmla="*/ 1 w 301"/>
                <a:gd name="T3" fmla="*/ 2 h 319"/>
                <a:gd name="T4" fmla="*/ 3 w 301"/>
                <a:gd name="T5" fmla="*/ 1 h 319"/>
                <a:gd name="T6" fmla="*/ 3 w 301"/>
                <a:gd name="T7" fmla="*/ 0 h 319"/>
                <a:gd name="T8" fmla="*/ 5 w 301"/>
                <a:gd name="T9" fmla="*/ 0 h 319"/>
                <a:gd name="T10" fmla="*/ 7 w 301"/>
                <a:gd name="T11" fmla="*/ 1 h 319"/>
                <a:gd name="T12" fmla="*/ 7 w 301"/>
                <a:gd name="T13" fmla="*/ 2 h 319"/>
                <a:gd name="T14" fmla="*/ 7 w 301"/>
                <a:gd name="T15" fmla="*/ 5 h 319"/>
                <a:gd name="T16" fmla="*/ 6 w 301"/>
                <a:gd name="T17" fmla="*/ 7 h 319"/>
                <a:gd name="T18" fmla="*/ 4 w 301"/>
                <a:gd name="T19" fmla="*/ 7 h 319"/>
                <a:gd name="T20" fmla="*/ 3 w 301"/>
                <a:gd name="T21" fmla="*/ 6 h 319"/>
                <a:gd name="T22" fmla="*/ 0 w 301"/>
                <a:gd name="T23" fmla="*/ 2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1"/>
                <a:gd name="T37" fmla="*/ 0 h 319"/>
                <a:gd name="T38" fmla="*/ 301 w 301"/>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1" h="319">
                  <a:moveTo>
                    <a:pt x="0" y="99"/>
                  </a:moveTo>
                  <a:lnTo>
                    <a:pt x="66" y="100"/>
                  </a:lnTo>
                  <a:lnTo>
                    <a:pt x="133" y="41"/>
                  </a:lnTo>
                  <a:lnTo>
                    <a:pt x="135" y="14"/>
                  </a:lnTo>
                  <a:lnTo>
                    <a:pt x="196" y="0"/>
                  </a:lnTo>
                  <a:lnTo>
                    <a:pt x="290" y="33"/>
                  </a:lnTo>
                  <a:lnTo>
                    <a:pt x="301" y="80"/>
                  </a:lnTo>
                  <a:lnTo>
                    <a:pt x="293" y="198"/>
                  </a:lnTo>
                  <a:lnTo>
                    <a:pt x="245" y="319"/>
                  </a:lnTo>
                  <a:lnTo>
                    <a:pt x="157" y="296"/>
                  </a:lnTo>
                  <a:lnTo>
                    <a:pt x="105" y="268"/>
                  </a:lnTo>
                  <a:lnTo>
                    <a:pt x="0" y="9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2" name="Freeform 473"/>
            <p:cNvSpPr/>
            <p:nvPr/>
          </p:nvSpPr>
          <p:spPr bwMode="auto">
            <a:xfrm>
              <a:off x="1461035" y="4278690"/>
              <a:ext cx="249339" cy="256180"/>
            </a:xfrm>
            <a:custGeom>
              <a:avLst/>
              <a:gdLst>
                <a:gd name="T0" fmla="*/ 0 w 520"/>
                <a:gd name="T1" fmla="*/ 0 h 565"/>
                <a:gd name="T2" fmla="*/ 1 w 520"/>
                <a:gd name="T3" fmla="*/ 0 h 565"/>
                <a:gd name="T4" fmla="*/ 9 w 520"/>
                <a:gd name="T5" fmla="*/ 1 h 565"/>
                <a:gd name="T6" fmla="*/ 10 w 520"/>
                <a:gd name="T7" fmla="*/ 1 h 565"/>
                <a:gd name="T8" fmla="*/ 12 w 520"/>
                <a:gd name="T9" fmla="*/ 1 h 565"/>
                <a:gd name="T10" fmla="*/ 11 w 520"/>
                <a:gd name="T11" fmla="*/ 2 h 565"/>
                <a:gd name="T12" fmla="*/ 10 w 520"/>
                <a:gd name="T13" fmla="*/ 1 h 565"/>
                <a:gd name="T14" fmla="*/ 8 w 520"/>
                <a:gd name="T15" fmla="*/ 2 h 565"/>
                <a:gd name="T16" fmla="*/ 8 w 520"/>
                <a:gd name="T17" fmla="*/ 5 h 565"/>
                <a:gd name="T18" fmla="*/ 7 w 520"/>
                <a:gd name="T19" fmla="*/ 5 h 565"/>
                <a:gd name="T20" fmla="*/ 7 w 520"/>
                <a:gd name="T21" fmla="*/ 8 h 565"/>
                <a:gd name="T22" fmla="*/ 7 w 520"/>
                <a:gd name="T23" fmla="*/ 13 h 565"/>
                <a:gd name="T24" fmla="*/ 7 w 520"/>
                <a:gd name="T25" fmla="*/ 13 h 565"/>
                <a:gd name="T26" fmla="*/ 5 w 520"/>
                <a:gd name="T27" fmla="*/ 13 h 565"/>
                <a:gd name="T28" fmla="*/ 5 w 520"/>
                <a:gd name="T29" fmla="*/ 12 h 565"/>
                <a:gd name="T30" fmla="*/ 4 w 520"/>
                <a:gd name="T31" fmla="*/ 13 h 565"/>
                <a:gd name="T32" fmla="*/ 3 w 520"/>
                <a:gd name="T33" fmla="*/ 11 h 565"/>
                <a:gd name="T34" fmla="*/ 3 w 520"/>
                <a:gd name="T35" fmla="*/ 7 h 565"/>
                <a:gd name="T36" fmla="*/ 3 w 520"/>
                <a:gd name="T37" fmla="*/ 6 h 565"/>
                <a:gd name="T38" fmla="*/ 0 w 520"/>
                <a:gd name="T39" fmla="*/ 0 h 5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0"/>
                <a:gd name="T61" fmla="*/ 0 h 565"/>
                <a:gd name="T62" fmla="*/ 520 w 520"/>
                <a:gd name="T63" fmla="*/ 565 h 5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0" h="565">
                  <a:moveTo>
                    <a:pt x="0" y="19"/>
                  </a:moveTo>
                  <a:lnTo>
                    <a:pt x="63" y="0"/>
                  </a:lnTo>
                  <a:lnTo>
                    <a:pt x="376" y="54"/>
                  </a:lnTo>
                  <a:lnTo>
                    <a:pt x="446" y="28"/>
                  </a:lnTo>
                  <a:lnTo>
                    <a:pt x="520" y="42"/>
                  </a:lnTo>
                  <a:lnTo>
                    <a:pt x="457" y="81"/>
                  </a:lnTo>
                  <a:lnTo>
                    <a:pt x="434" y="54"/>
                  </a:lnTo>
                  <a:lnTo>
                    <a:pt x="359" y="72"/>
                  </a:lnTo>
                  <a:lnTo>
                    <a:pt x="359" y="230"/>
                  </a:lnTo>
                  <a:lnTo>
                    <a:pt x="319" y="233"/>
                  </a:lnTo>
                  <a:lnTo>
                    <a:pt x="319" y="356"/>
                  </a:lnTo>
                  <a:lnTo>
                    <a:pt x="319" y="537"/>
                  </a:lnTo>
                  <a:lnTo>
                    <a:pt x="286" y="565"/>
                  </a:lnTo>
                  <a:lnTo>
                    <a:pt x="236" y="565"/>
                  </a:lnTo>
                  <a:lnTo>
                    <a:pt x="210" y="525"/>
                  </a:lnTo>
                  <a:lnTo>
                    <a:pt x="188" y="547"/>
                  </a:lnTo>
                  <a:lnTo>
                    <a:pt x="137" y="486"/>
                  </a:lnTo>
                  <a:lnTo>
                    <a:pt x="113" y="288"/>
                  </a:lnTo>
                  <a:lnTo>
                    <a:pt x="113" y="264"/>
                  </a:lnTo>
                  <a:lnTo>
                    <a:pt x="0" y="19"/>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3" name="Freeform 474"/>
            <p:cNvSpPr/>
            <p:nvPr/>
          </p:nvSpPr>
          <p:spPr bwMode="auto">
            <a:xfrm>
              <a:off x="938770" y="3371718"/>
              <a:ext cx="154995" cy="140024"/>
            </a:xfrm>
            <a:custGeom>
              <a:avLst/>
              <a:gdLst>
                <a:gd name="T0" fmla="*/ 0 w 322"/>
                <a:gd name="T1" fmla="*/ 7 h 310"/>
                <a:gd name="T2" fmla="*/ 4 w 322"/>
                <a:gd name="T3" fmla="*/ 0 h 310"/>
                <a:gd name="T4" fmla="*/ 7 w 322"/>
                <a:gd name="T5" fmla="*/ 0 h 310"/>
                <a:gd name="T6" fmla="*/ 7 w 322"/>
                <a:gd name="T7" fmla="*/ 1 h 310"/>
                <a:gd name="T8" fmla="*/ 7 w 322"/>
                <a:gd name="T9" fmla="*/ 2 h 310"/>
                <a:gd name="T10" fmla="*/ 5 w 322"/>
                <a:gd name="T11" fmla="*/ 2 h 310"/>
                <a:gd name="T12" fmla="*/ 5 w 322"/>
                <a:gd name="T13" fmla="*/ 5 h 310"/>
                <a:gd name="T14" fmla="*/ 3 w 322"/>
                <a:gd name="T15" fmla="*/ 5 h 310"/>
                <a:gd name="T16" fmla="*/ 4 w 322"/>
                <a:gd name="T17" fmla="*/ 7 h 310"/>
                <a:gd name="T18" fmla="*/ 0 w 322"/>
                <a:gd name="T19" fmla="*/ 7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310"/>
                <a:gd name="T32" fmla="*/ 322 w 322"/>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310">
                  <a:moveTo>
                    <a:pt x="0" y="310"/>
                  </a:moveTo>
                  <a:lnTo>
                    <a:pt x="154" y="0"/>
                  </a:lnTo>
                  <a:lnTo>
                    <a:pt x="317" y="5"/>
                  </a:lnTo>
                  <a:lnTo>
                    <a:pt x="322" y="22"/>
                  </a:lnTo>
                  <a:lnTo>
                    <a:pt x="317" y="80"/>
                  </a:lnTo>
                  <a:lnTo>
                    <a:pt x="197" y="76"/>
                  </a:lnTo>
                  <a:lnTo>
                    <a:pt x="196" y="198"/>
                  </a:lnTo>
                  <a:lnTo>
                    <a:pt x="152" y="221"/>
                  </a:lnTo>
                  <a:lnTo>
                    <a:pt x="156" y="292"/>
                  </a:lnTo>
                  <a:lnTo>
                    <a:pt x="0" y="31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4" name="Freeform 475"/>
            <p:cNvSpPr/>
            <p:nvPr/>
          </p:nvSpPr>
          <p:spPr bwMode="auto">
            <a:xfrm>
              <a:off x="1653093" y="3470371"/>
              <a:ext cx="303250" cy="396203"/>
            </a:xfrm>
            <a:custGeom>
              <a:avLst/>
              <a:gdLst>
                <a:gd name="T0" fmla="*/ 0 w 634"/>
                <a:gd name="T1" fmla="*/ 11 h 874"/>
                <a:gd name="T2" fmla="*/ 1 w 634"/>
                <a:gd name="T3" fmla="*/ 13 h 874"/>
                <a:gd name="T4" fmla="*/ 1 w 634"/>
                <a:gd name="T5" fmla="*/ 15 h 874"/>
                <a:gd name="T6" fmla="*/ 3 w 634"/>
                <a:gd name="T7" fmla="*/ 16 h 874"/>
                <a:gd name="T8" fmla="*/ 5 w 634"/>
                <a:gd name="T9" fmla="*/ 19 h 874"/>
                <a:gd name="T10" fmla="*/ 8 w 634"/>
                <a:gd name="T11" fmla="*/ 20 h 874"/>
                <a:gd name="T12" fmla="*/ 11 w 634"/>
                <a:gd name="T13" fmla="*/ 20 h 874"/>
                <a:gd name="T14" fmla="*/ 12 w 634"/>
                <a:gd name="T15" fmla="*/ 19 h 874"/>
                <a:gd name="T16" fmla="*/ 11 w 634"/>
                <a:gd name="T17" fmla="*/ 17 h 874"/>
                <a:gd name="T18" fmla="*/ 10 w 634"/>
                <a:gd name="T19" fmla="*/ 16 h 874"/>
                <a:gd name="T20" fmla="*/ 11 w 634"/>
                <a:gd name="T21" fmla="*/ 15 h 874"/>
                <a:gd name="T22" fmla="*/ 11 w 634"/>
                <a:gd name="T23" fmla="*/ 13 h 874"/>
                <a:gd name="T24" fmla="*/ 12 w 634"/>
                <a:gd name="T25" fmla="*/ 11 h 874"/>
                <a:gd name="T26" fmla="*/ 13 w 634"/>
                <a:gd name="T27" fmla="*/ 6 h 874"/>
                <a:gd name="T28" fmla="*/ 14 w 634"/>
                <a:gd name="T29" fmla="*/ 5 h 874"/>
                <a:gd name="T30" fmla="*/ 13 w 634"/>
                <a:gd name="T31" fmla="*/ 5 h 874"/>
                <a:gd name="T32" fmla="*/ 13 w 634"/>
                <a:gd name="T33" fmla="*/ 1 h 874"/>
                <a:gd name="T34" fmla="*/ 12 w 634"/>
                <a:gd name="T35" fmla="*/ 0 h 874"/>
                <a:gd name="T36" fmla="*/ 11 w 634"/>
                <a:gd name="T37" fmla="*/ 1 h 874"/>
                <a:gd name="T38" fmla="*/ 3 w 634"/>
                <a:gd name="T39" fmla="*/ 1 h 874"/>
                <a:gd name="T40" fmla="*/ 3 w 634"/>
                <a:gd name="T41" fmla="*/ 3 h 874"/>
                <a:gd name="T42" fmla="*/ 2 w 634"/>
                <a:gd name="T43" fmla="*/ 3 h 874"/>
                <a:gd name="T44" fmla="*/ 2 w 634"/>
                <a:gd name="T45" fmla="*/ 4 h 874"/>
                <a:gd name="T46" fmla="*/ 2 w 634"/>
                <a:gd name="T47" fmla="*/ 8 h 874"/>
                <a:gd name="T48" fmla="*/ 1 w 634"/>
                <a:gd name="T49" fmla="*/ 8 h 874"/>
                <a:gd name="T50" fmla="*/ 0 w 634"/>
                <a:gd name="T51" fmla="*/ 11 h 8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4"/>
                <a:gd name="T79" fmla="*/ 0 h 874"/>
                <a:gd name="T80" fmla="*/ 634 w 634"/>
                <a:gd name="T81" fmla="*/ 874 h 8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4" h="874">
                  <a:moveTo>
                    <a:pt x="0" y="460"/>
                  </a:moveTo>
                  <a:lnTo>
                    <a:pt x="30" y="549"/>
                  </a:lnTo>
                  <a:lnTo>
                    <a:pt x="59" y="644"/>
                  </a:lnTo>
                  <a:lnTo>
                    <a:pt x="124" y="679"/>
                  </a:lnTo>
                  <a:lnTo>
                    <a:pt x="216" y="807"/>
                  </a:lnTo>
                  <a:lnTo>
                    <a:pt x="344" y="874"/>
                  </a:lnTo>
                  <a:lnTo>
                    <a:pt x="460" y="857"/>
                  </a:lnTo>
                  <a:lnTo>
                    <a:pt x="532" y="832"/>
                  </a:lnTo>
                  <a:lnTo>
                    <a:pt x="488" y="740"/>
                  </a:lnTo>
                  <a:lnTo>
                    <a:pt x="423" y="684"/>
                  </a:lnTo>
                  <a:lnTo>
                    <a:pt x="466" y="652"/>
                  </a:lnTo>
                  <a:lnTo>
                    <a:pt x="474" y="572"/>
                  </a:lnTo>
                  <a:lnTo>
                    <a:pt x="544" y="462"/>
                  </a:lnTo>
                  <a:lnTo>
                    <a:pt x="575" y="273"/>
                  </a:lnTo>
                  <a:lnTo>
                    <a:pt x="634" y="230"/>
                  </a:lnTo>
                  <a:lnTo>
                    <a:pt x="587" y="192"/>
                  </a:lnTo>
                  <a:lnTo>
                    <a:pt x="570" y="50"/>
                  </a:lnTo>
                  <a:lnTo>
                    <a:pt x="521" y="0"/>
                  </a:lnTo>
                  <a:lnTo>
                    <a:pt x="460" y="59"/>
                  </a:lnTo>
                  <a:lnTo>
                    <a:pt x="116" y="49"/>
                  </a:lnTo>
                  <a:lnTo>
                    <a:pt x="116" y="138"/>
                  </a:lnTo>
                  <a:lnTo>
                    <a:pt x="83" y="139"/>
                  </a:lnTo>
                  <a:lnTo>
                    <a:pt x="83" y="166"/>
                  </a:lnTo>
                  <a:lnTo>
                    <a:pt x="82" y="334"/>
                  </a:lnTo>
                  <a:lnTo>
                    <a:pt x="42" y="343"/>
                  </a:lnTo>
                  <a:lnTo>
                    <a:pt x="0" y="46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5" name="Freeform 476"/>
            <p:cNvSpPr/>
            <p:nvPr/>
          </p:nvSpPr>
          <p:spPr bwMode="auto">
            <a:xfrm>
              <a:off x="1814826" y="4463266"/>
              <a:ext cx="23586" cy="31824"/>
            </a:xfrm>
            <a:custGeom>
              <a:avLst/>
              <a:gdLst>
                <a:gd name="T0" fmla="*/ 0 w 46"/>
                <a:gd name="T1" fmla="*/ 1 h 72"/>
                <a:gd name="T2" fmla="*/ 1 w 46"/>
                <a:gd name="T3" fmla="*/ 2 h 72"/>
                <a:gd name="T4" fmla="*/ 1 w 46"/>
                <a:gd name="T5" fmla="*/ 1 h 72"/>
                <a:gd name="T6" fmla="*/ 1 w 46"/>
                <a:gd name="T7" fmla="*/ 0 h 72"/>
                <a:gd name="T8" fmla="*/ 0 w 46"/>
                <a:gd name="T9" fmla="*/ 1 h 72"/>
                <a:gd name="T10" fmla="*/ 0 60000 65536"/>
                <a:gd name="T11" fmla="*/ 0 60000 65536"/>
                <a:gd name="T12" fmla="*/ 0 60000 65536"/>
                <a:gd name="T13" fmla="*/ 0 60000 65536"/>
                <a:gd name="T14" fmla="*/ 0 60000 65536"/>
                <a:gd name="T15" fmla="*/ 0 w 46"/>
                <a:gd name="T16" fmla="*/ 0 h 72"/>
                <a:gd name="T17" fmla="*/ 46 w 46"/>
                <a:gd name="T18" fmla="*/ 72 h 72"/>
              </a:gdLst>
              <a:ahLst/>
              <a:cxnLst>
                <a:cxn ang="T10">
                  <a:pos x="T0" y="T1"/>
                </a:cxn>
                <a:cxn ang="T11">
                  <a:pos x="T2" y="T3"/>
                </a:cxn>
                <a:cxn ang="T12">
                  <a:pos x="T4" y="T5"/>
                </a:cxn>
                <a:cxn ang="T13">
                  <a:pos x="T6" y="T7"/>
                </a:cxn>
                <a:cxn ang="T14">
                  <a:pos x="T8" y="T9"/>
                </a:cxn>
              </a:cxnLst>
              <a:rect l="T15" t="T16" r="T17" b="T18"/>
              <a:pathLst>
                <a:path w="46" h="72">
                  <a:moveTo>
                    <a:pt x="0" y="40"/>
                  </a:moveTo>
                  <a:lnTo>
                    <a:pt x="25" y="72"/>
                  </a:lnTo>
                  <a:lnTo>
                    <a:pt x="46" y="46"/>
                  </a:lnTo>
                  <a:lnTo>
                    <a:pt x="42" y="0"/>
                  </a:lnTo>
                  <a:lnTo>
                    <a:pt x="0" y="4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6" name="Freeform 477"/>
            <p:cNvSpPr/>
            <p:nvPr/>
          </p:nvSpPr>
          <p:spPr bwMode="auto">
            <a:xfrm>
              <a:off x="1794610" y="3957272"/>
              <a:ext cx="198797" cy="216400"/>
            </a:xfrm>
            <a:custGeom>
              <a:avLst/>
              <a:gdLst>
                <a:gd name="T0" fmla="*/ 0 w 409"/>
                <a:gd name="T1" fmla="*/ 3 h 475"/>
                <a:gd name="T2" fmla="*/ 0 w 409"/>
                <a:gd name="T3" fmla="*/ 6 h 475"/>
                <a:gd name="T4" fmla="*/ 1 w 409"/>
                <a:gd name="T5" fmla="*/ 8 h 475"/>
                <a:gd name="T6" fmla="*/ 3 w 409"/>
                <a:gd name="T7" fmla="*/ 9 h 475"/>
                <a:gd name="T8" fmla="*/ 4 w 409"/>
                <a:gd name="T9" fmla="*/ 9 h 475"/>
                <a:gd name="T10" fmla="*/ 5 w 409"/>
                <a:gd name="T11" fmla="*/ 11 h 475"/>
                <a:gd name="T12" fmla="*/ 8 w 409"/>
                <a:gd name="T13" fmla="*/ 11 h 475"/>
                <a:gd name="T14" fmla="*/ 10 w 409"/>
                <a:gd name="T15" fmla="*/ 10 h 475"/>
                <a:gd name="T16" fmla="*/ 8 w 409"/>
                <a:gd name="T17" fmla="*/ 5 h 475"/>
                <a:gd name="T18" fmla="*/ 9 w 409"/>
                <a:gd name="T19" fmla="*/ 4 h 475"/>
                <a:gd name="T20" fmla="*/ 4 w 409"/>
                <a:gd name="T21" fmla="*/ 0 h 475"/>
                <a:gd name="T22" fmla="*/ 3 w 409"/>
                <a:gd name="T23" fmla="*/ 2 h 475"/>
                <a:gd name="T24" fmla="*/ 2 w 409"/>
                <a:gd name="T25" fmla="*/ 1 h 475"/>
                <a:gd name="T26" fmla="*/ 2 w 409"/>
                <a:gd name="T27" fmla="*/ 2 h 475"/>
                <a:gd name="T28" fmla="*/ 2 w 409"/>
                <a:gd name="T29" fmla="*/ 0 h 475"/>
                <a:gd name="T30" fmla="*/ 1 w 409"/>
                <a:gd name="T31" fmla="*/ 0 h 475"/>
                <a:gd name="T32" fmla="*/ 1 w 409"/>
                <a:gd name="T33" fmla="*/ 1 h 475"/>
                <a:gd name="T34" fmla="*/ 1 w 409"/>
                <a:gd name="T35" fmla="*/ 2 h 475"/>
                <a:gd name="T36" fmla="*/ 0 w 409"/>
                <a:gd name="T37" fmla="*/ 3 h 4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9"/>
                <a:gd name="T58" fmla="*/ 0 h 475"/>
                <a:gd name="T59" fmla="*/ 409 w 409"/>
                <a:gd name="T60" fmla="*/ 475 h 4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9" h="475">
                  <a:moveTo>
                    <a:pt x="0" y="150"/>
                  </a:moveTo>
                  <a:lnTo>
                    <a:pt x="3" y="242"/>
                  </a:lnTo>
                  <a:lnTo>
                    <a:pt x="52" y="334"/>
                  </a:lnTo>
                  <a:lnTo>
                    <a:pt x="124" y="375"/>
                  </a:lnTo>
                  <a:lnTo>
                    <a:pt x="160" y="384"/>
                  </a:lnTo>
                  <a:lnTo>
                    <a:pt x="199" y="475"/>
                  </a:lnTo>
                  <a:lnTo>
                    <a:pt x="353" y="462"/>
                  </a:lnTo>
                  <a:lnTo>
                    <a:pt x="409" y="423"/>
                  </a:lnTo>
                  <a:lnTo>
                    <a:pt x="351" y="237"/>
                  </a:lnTo>
                  <a:lnTo>
                    <a:pt x="367" y="165"/>
                  </a:lnTo>
                  <a:lnTo>
                    <a:pt x="175" y="0"/>
                  </a:lnTo>
                  <a:lnTo>
                    <a:pt x="118" y="84"/>
                  </a:lnTo>
                  <a:lnTo>
                    <a:pt x="98" y="61"/>
                  </a:lnTo>
                  <a:lnTo>
                    <a:pt x="84" y="80"/>
                  </a:lnTo>
                  <a:lnTo>
                    <a:pt x="82" y="0"/>
                  </a:lnTo>
                  <a:lnTo>
                    <a:pt x="29" y="5"/>
                  </a:lnTo>
                  <a:lnTo>
                    <a:pt x="39" y="62"/>
                  </a:lnTo>
                  <a:lnTo>
                    <a:pt x="42" y="97"/>
                  </a:lnTo>
                  <a:lnTo>
                    <a:pt x="0" y="15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7" name="Freeform 478"/>
            <p:cNvSpPr/>
            <p:nvPr/>
          </p:nvSpPr>
          <p:spPr bwMode="auto">
            <a:xfrm>
              <a:off x="1247075" y="3715413"/>
              <a:ext cx="40433" cy="103427"/>
            </a:xfrm>
            <a:custGeom>
              <a:avLst/>
              <a:gdLst>
                <a:gd name="T0" fmla="*/ 0 w 82"/>
                <a:gd name="T1" fmla="*/ 0 h 227"/>
                <a:gd name="T2" fmla="*/ 1 w 82"/>
                <a:gd name="T3" fmla="*/ 0 h 227"/>
                <a:gd name="T4" fmla="*/ 2 w 82"/>
                <a:gd name="T5" fmla="*/ 5 h 227"/>
                <a:gd name="T6" fmla="*/ 1 w 82"/>
                <a:gd name="T7" fmla="*/ 5 h 227"/>
                <a:gd name="T8" fmla="*/ 0 w 82"/>
                <a:gd name="T9" fmla="*/ 0 h 227"/>
                <a:gd name="T10" fmla="*/ 0 60000 65536"/>
                <a:gd name="T11" fmla="*/ 0 60000 65536"/>
                <a:gd name="T12" fmla="*/ 0 60000 65536"/>
                <a:gd name="T13" fmla="*/ 0 60000 65536"/>
                <a:gd name="T14" fmla="*/ 0 60000 65536"/>
                <a:gd name="T15" fmla="*/ 0 w 82"/>
                <a:gd name="T16" fmla="*/ 0 h 227"/>
                <a:gd name="T17" fmla="*/ 82 w 82"/>
                <a:gd name="T18" fmla="*/ 227 h 227"/>
              </a:gdLst>
              <a:ahLst/>
              <a:cxnLst>
                <a:cxn ang="T10">
                  <a:pos x="T0" y="T1"/>
                </a:cxn>
                <a:cxn ang="T11">
                  <a:pos x="T2" y="T3"/>
                </a:cxn>
                <a:cxn ang="T12">
                  <a:pos x="T4" y="T5"/>
                </a:cxn>
                <a:cxn ang="T13">
                  <a:pos x="T6" y="T7"/>
                </a:cxn>
                <a:cxn ang="T14">
                  <a:pos x="T8" y="T9"/>
                </a:cxn>
              </a:cxnLst>
              <a:rect l="T15" t="T16" r="T17" b="T18"/>
              <a:pathLst>
                <a:path w="82" h="227">
                  <a:moveTo>
                    <a:pt x="0" y="0"/>
                  </a:moveTo>
                  <a:lnTo>
                    <a:pt x="41" y="10"/>
                  </a:lnTo>
                  <a:lnTo>
                    <a:pt x="82" y="219"/>
                  </a:lnTo>
                  <a:lnTo>
                    <a:pt x="53" y="227"/>
                  </a:lnTo>
                  <a:lnTo>
                    <a:pt x="0"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8" name="Freeform 479"/>
            <p:cNvSpPr/>
            <p:nvPr/>
          </p:nvSpPr>
          <p:spPr bwMode="auto">
            <a:xfrm>
              <a:off x="1796295" y="3858619"/>
              <a:ext cx="96029" cy="106609"/>
            </a:xfrm>
            <a:custGeom>
              <a:avLst/>
              <a:gdLst>
                <a:gd name="T0" fmla="*/ 0 w 198"/>
                <a:gd name="T1" fmla="*/ 5 h 234"/>
                <a:gd name="T2" fmla="*/ 1 w 198"/>
                <a:gd name="T3" fmla="*/ 5 h 234"/>
                <a:gd name="T4" fmla="*/ 2 w 198"/>
                <a:gd name="T5" fmla="*/ 5 h 234"/>
                <a:gd name="T6" fmla="*/ 2 w 198"/>
                <a:gd name="T7" fmla="*/ 4 h 234"/>
                <a:gd name="T8" fmla="*/ 4 w 198"/>
                <a:gd name="T9" fmla="*/ 4 h 234"/>
                <a:gd name="T10" fmla="*/ 5 w 198"/>
                <a:gd name="T11" fmla="*/ 2 h 234"/>
                <a:gd name="T12" fmla="*/ 4 w 198"/>
                <a:gd name="T13" fmla="*/ 0 h 234"/>
                <a:gd name="T14" fmla="*/ 1 w 198"/>
                <a:gd name="T15" fmla="*/ 0 h 234"/>
                <a:gd name="T16" fmla="*/ 1 w 198"/>
                <a:gd name="T17" fmla="*/ 2 h 234"/>
                <a:gd name="T18" fmla="*/ 1 w 198"/>
                <a:gd name="T19" fmla="*/ 3 h 234"/>
                <a:gd name="T20" fmla="*/ 0 w 198"/>
                <a:gd name="T21" fmla="*/ 5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234"/>
                <a:gd name="T35" fmla="*/ 198 w 198"/>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234">
                  <a:moveTo>
                    <a:pt x="0" y="234"/>
                  </a:moveTo>
                  <a:lnTo>
                    <a:pt x="27" y="222"/>
                  </a:lnTo>
                  <a:lnTo>
                    <a:pt x="80" y="217"/>
                  </a:lnTo>
                  <a:lnTo>
                    <a:pt x="82" y="186"/>
                  </a:lnTo>
                  <a:lnTo>
                    <a:pt x="159" y="165"/>
                  </a:lnTo>
                  <a:lnTo>
                    <a:pt x="198" y="87"/>
                  </a:lnTo>
                  <a:lnTo>
                    <a:pt x="159" y="0"/>
                  </a:lnTo>
                  <a:lnTo>
                    <a:pt x="43" y="17"/>
                  </a:lnTo>
                  <a:lnTo>
                    <a:pt x="56" y="82"/>
                  </a:lnTo>
                  <a:lnTo>
                    <a:pt x="29" y="124"/>
                  </a:lnTo>
                  <a:lnTo>
                    <a:pt x="0" y="234"/>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299" name="Freeform 480"/>
            <p:cNvSpPr/>
            <p:nvPr/>
          </p:nvSpPr>
          <p:spPr bwMode="auto">
            <a:xfrm>
              <a:off x="1700265" y="3285794"/>
              <a:ext cx="205536" cy="211627"/>
            </a:xfrm>
            <a:custGeom>
              <a:avLst/>
              <a:gdLst>
                <a:gd name="T0" fmla="*/ 0 w 429"/>
                <a:gd name="T1" fmla="*/ 2 h 464"/>
                <a:gd name="T2" fmla="*/ 0 w 429"/>
                <a:gd name="T3" fmla="*/ 11 h 464"/>
                <a:gd name="T4" fmla="*/ 8 w 429"/>
                <a:gd name="T5" fmla="*/ 11 h 464"/>
                <a:gd name="T6" fmla="*/ 10 w 429"/>
                <a:gd name="T7" fmla="*/ 9 h 464"/>
                <a:gd name="T8" fmla="*/ 10 w 429"/>
                <a:gd name="T9" fmla="*/ 9 h 464"/>
                <a:gd name="T10" fmla="*/ 7 w 429"/>
                <a:gd name="T11" fmla="*/ 2 h 464"/>
                <a:gd name="T12" fmla="*/ 8 w 429"/>
                <a:gd name="T13" fmla="*/ 4 h 464"/>
                <a:gd name="T14" fmla="*/ 9 w 429"/>
                <a:gd name="T15" fmla="*/ 3 h 464"/>
                <a:gd name="T16" fmla="*/ 8 w 429"/>
                <a:gd name="T17" fmla="*/ 0 h 464"/>
                <a:gd name="T18" fmla="*/ 7 w 429"/>
                <a:gd name="T19" fmla="*/ 1 h 464"/>
                <a:gd name="T20" fmla="*/ 7 w 429"/>
                <a:gd name="T21" fmla="*/ 0 h 464"/>
                <a:gd name="T22" fmla="*/ 5 w 429"/>
                <a:gd name="T23" fmla="*/ 0 h 464"/>
                <a:gd name="T24" fmla="*/ 4 w 429"/>
                <a:gd name="T25" fmla="*/ 1 h 464"/>
                <a:gd name="T26" fmla="*/ 0 w 429"/>
                <a:gd name="T27" fmla="*/ 0 h 464"/>
                <a:gd name="T28" fmla="*/ 0 w 429"/>
                <a:gd name="T29" fmla="*/ 2 h 4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9"/>
                <a:gd name="T46" fmla="*/ 0 h 464"/>
                <a:gd name="T47" fmla="*/ 429 w 429"/>
                <a:gd name="T48" fmla="*/ 464 h 4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9" h="464">
                  <a:moveTo>
                    <a:pt x="0" y="75"/>
                  </a:moveTo>
                  <a:lnTo>
                    <a:pt x="17" y="454"/>
                  </a:lnTo>
                  <a:lnTo>
                    <a:pt x="361" y="464"/>
                  </a:lnTo>
                  <a:lnTo>
                    <a:pt x="422" y="405"/>
                  </a:lnTo>
                  <a:lnTo>
                    <a:pt x="429" y="364"/>
                  </a:lnTo>
                  <a:lnTo>
                    <a:pt x="298" y="98"/>
                  </a:lnTo>
                  <a:lnTo>
                    <a:pt x="361" y="183"/>
                  </a:lnTo>
                  <a:lnTo>
                    <a:pt x="392" y="110"/>
                  </a:lnTo>
                  <a:lnTo>
                    <a:pt x="361" y="17"/>
                  </a:lnTo>
                  <a:lnTo>
                    <a:pt x="284" y="30"/>
                  </a:lnTo>
                  <a:lnTo>
                    <a:pt x="282" y="4"/>
                  </a:lnTo>
                  <a:lnTo>
                    <a:pt x="239" y="4"/>
                  </a:lnTo>
                  <a:lnTo>
                    <a:pt x="166" y="40"/>
                  </a:lnTo>
                  <a:lnTo>
                    <a:pt x="17" y="0"/>
                  </a:lnTo>
                  <a:lnTo>
                    <a:pt x="0" y="7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0" name="Freeform 481"/>
            <p:cNvSpPr/>
            <p:nvPr/>
          </p:nvSpPr>
          <p:spPr bwMode="auto">
            <a:xfrm>
              <a:off x="1154415" y="3637445"/>
              <a:ext cx="136463" cy="109791"/>
            </a:xfrm>
            <a:custGeom>
              <a:avLst/>
              <a:gdLst>
                <a:gd name="T0" fmla="*/ 0 w 285"/>
                <a:gd name="T1" fmla="*/ 5 h 242"/>
                <a:gd name="T2" fmla="*/ 1 w 285"/>
                <a:gd name="T3" fmla="*/ 5 h 242"/>
                <a:gd name="T4" fmla="*/ 2 w 285"/>
                <a:gd name="T5" fmla="*/ 6 h 242"/>
                <a:gd name="T6" fmla="*/ 2 w 285"/>
                <a:gd name="T7" fmla="*/ 4 h 242"/>
                <a:gd name="T8" fmla="*/ 5 w 285"/>
                <a:gd name="T9" fmla="*/ 4 h 242"/>
                <a:gd name="T10" fmla="*/ 5 w 285"/>
                <a:gd name="T11" fmla="*/ 4 h 242"/>
                <a:gd name="T12" fmla="*/ 7 w 285"/>
                <a:gd name="T13" fmla="*/ 3 h 242"/>
                <a:gd name="T14" fmla="*/ 5 w 285"/>
                <a:gd name="T15" fmla="*/ 1 h 242"/>
                <a:gd name="T16" fmla="*/ 5 w 285"/>
                <a:gd name="T17" fmla="*/ 0 h 242"/>
                <a:gd name="T18" fmla="*/ 1 w 285"/>
                <a:gd name="T19" fmla="*/ 2 h 242"/>
                <a:gd name="T20" fmla="*/ 0 w 285"/>
                <a:gd name="T21" fmla="*/ 5 h 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5"/>
                <a:gd name="T34" fmla="*/ 0 h 242"/>
                <a:gd name="T35" fmla="*/ 285 w 285"/>
                <a:gd name="T36" fmla="*/ 242 h 2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5" h="242">
                  <a:moveTo>
                    <a:pt x="0" y="207"/>
                  </a:moveTo>
                  <a:lnTo>
                    <a:pt x="23" y="233"/>
                  </a:lnTo>
                  <a:lnTo>
                    <a:pt x="102" y="242"/>
                  </a:lnTo>
                  <a:lnTo>
                    <a:pt x="92" y="181"/>
                  </a:lnTo>
                  <a:lnTo>
                    <a:pt x="192" y="171"/>
                  </a:lnTo>
                  <a:lnTo>
                    <a:pt x="233" y="181"/>
                  </a:lnTo>
                  <a:lnTo>
                    <a:pt x="285" y="135"/>
                  </a:lnTo>
                  <a:lnTo>
                    <a:pt x="214" y="42"/>
                  </a:lnTo>
                  <a:lnTo>
                    <a:pt x="206" y="0"/>
                  </a:lnTo>
                  <a:lnTo>
                    <a:pt x="49" y="79"/>
                  </a:lnTo>
                  <a:lnTo>
                    <a:pt x="0" y="207"/>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1" name="Freeform 482"/>
            <p:cNvSpPr/>
            <p:nvPr/>
          </p:nvSpPr>
          <p:spPr bwMode="auto">
            <a:xfrm>
              <a:off x="1653093" y="4102069"/>
              <a:ext cx="215645" cy="195715"/>
            </a:xfrm>
            <a:custGeom>
              <a:avLst/>
              <a:gdLst>
                <a:gd name="T0" fmla="*/ 0 w 450"/>
                <a:gd name="T1" fmla="*/ 5 h 434"/>
                <a:gd name="T2" fmla="*/ 0 w 450"/>
                <a:gd name="T3" fmla="*/ 9 h 434"/>
                <a:gd name="T4" fmla="*/ 1 w 450"/>
                <a:gd name="T5" fmla="*/ 10 h 434"/>
                <a:gd name="T6" fmla="*/ 3 w 450"/>
                <a:gd name="T7" fmla="*/ 10 h 434"/>
                <a:gd name="T8" fmla="*/ 4 w 450"/>
                <a:gd name="T9" fmla="*/ 10 h 434"/>
                <a:gd name="T10" fmla="*/ 6 w 450"/>
                <a:gd name="T11" fmla="*/ 9 h 434"/>
                <a:gd name="T12" fmla="*/ 6 w 450"/>
                <a:gd name="T13" fmla="*/ 8 h 434"/>
                <a:gd name="T14" fmla="*/ 7 w 450"/>
                <a:gd name="T15" fmla="*/ 8 h 434"/>
                <a:gd name="T16" fmla="*/ 7 w 450"/>
                <a:gd name="T17" fmla="*/ 7 h 434"/>
                <a:gd name="T18" fmla="*/ 10 w 450"/>
                <a:gd name="T19" fmla="*/ 6 h 434"/>
                <a:gd name="T20" fmla="*/ 9 w 450"/>
                <a:gd name="T21" fmla="*/ 6 h 434"/>
                <a:gd name="T22" fmla="*/ 10 w 450"/>
                <a:gd name="T23" fmla="*/ 3 h 434"/>
                <a:gd name="T24" fmla="*/ 10 w 450"/>
                <a:gd name="T25" fmla="*/ 1 h 434"/>
                <a:gd name="T26" fmla="*/ 8 w 450"/>
                <a:gd name="T27" fmla="*/ 0 h 434"/>
                <a:gd name="T28" fmla="*/ 8 w 450"/>
                <a:gd name="T29" fmla="*/ 0 h 434"/>
                <a:gd name="T30" fmla="*/ 6 w 450"/>
                <a:gd name="T31" fmla="*/ 1 h 434"/>
                <a:gd name="T32" fmla="*/ 6 w 450"/>
                <a:gd name="T33" fmla="*/ 3 h 434"/>
                <a:gd name="T34" fmla="*/ 7 w 450"/>
                <a:gd name="T35" fmla="*/ 4 h 434"/>
                <a:gd name="T36" fmla="*/ 7 w 450"/>
                <a:gd name="T37" fmla="*/ 5 h 434"/>
                <a:gd name="T38" fmla="*/ 2 w 450"/>
                <a:gd name="T39" fmla="*/ 3 h 434"/>
                <a:gd name="T40" fmla="*/ 2 w 450"/>
                <a:gd name="T41" fmla="*/ 5 h 434"/>
                <a:gd name="T42" fmla="*/ 0 w 450"/>
                <a:gd name="T43" fmla="*/ 5 h 4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0"/>
                <a:gd name="T67" fmla="*/ 0 h 434"/>
                <a:gd name="T68" fmla="*/ 450 w 450"/>
                <a:gd name="T69" fmla="*/ 434 h 4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0" h="434">
                  <a:moveTo>
                    <a:pt x="0" y="212"/>
                  </a:moveTo>
                  <a:lnTo>
                    <a:pt x="0" y="379"/>
                  </a:lnTo>
                  <a:lnTo>
                    <a:pt x="47" y="419"/>
                  </a:lnTo>
                  <a:lnTo>
                    <a:pt x="121" y="433"/>
                  </a:lnTo>
                  <a:lnTo>
                    <a:pt x="187" y="434"/>
                  </a:lnTo>
                  <a:lnTo>
                    <a:pt x="254" y="375"/>
                  </a:lnTo>
                  <a:lnTo>
                    <a:pt x="256" y="348"/>
                  </a:lnTo>
                  <a:lnTo>
                    <a:pt x="317" y="334"/>
                  </a:lnTo>
                  <a:lnTo>
                    <a:pt x="309" y="310"/>
                  </a:lnTo>
                  <a:lnTo>
                    <a:pt x="428" y="265"/>
                  </a:lnTo>
                  <a:lnTo>
                    <a:pt x="412" y="245"/>
                  </a:lnTo>
                  <a:lnTo>
                    <a:pt x="450" y="114"/>
                  </a:lnTo>
                  <a:lnTo>
                    <a:pt x="422" y="56"/>
                  </a:lnTo>
                  <a:lnTo>
                    <a:pt x="350" y="15"/>
                  </a:lnTo>
                  <a:lnTo>
                    <a:pt x="329" y="0"/>
                  </a:lnTo>
                  <a:lnTo>
                    <a:pt x="260" y="42"/>
                  </a:lnTo>
                  <a:lnTo>
                    <a:pt x="254" y="156"/>
                  </a:lnTo>
                  <a:lnTo>
                    <a:pt x="298" y="177"/>
                  </a:lnTo>
                  <a:lnTo>
                    <a:pt x="300" y="225"/>
                  </a:lnTo>
                  <a:lnTo>
                    <a:pt x="81" y="122"/>
                  </a:lnTo>
                  <a:lnTo>
                    <a:pt x="86" y="212"/>
                  </a:lnTo>
                  <a:lnTo>
                    <a:pt x="0" y="21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2" name="Freeform 483"/>
            <p:cNvSpPr/>
            <p:nvPr/>
          </p:nvSpPr>
          <p:spPr bwMode="auto">
            <a:xfrm>
              <a:off x="1552010" y="4388481"/>
              <a:ext cx="299881" cy="264136"/>
            </a:xfrm>
            <a:custGeom>
              <a:avLst/>
              <a:gdLst>
                <a:gd name="T0" fmla="*/ 0 w 624"/>
                <a:gd name="T1" fmla="*/ 7 h 583"/>
                <a:gd name="T2" fmla="*/ 1 w 624"/>
                <a:gd name="T3" fmla="*/ 7 h 583"/>
                <a:gd name="T4" fmla="*/ 1 w 624"/>
                <a:gd name="T5" fmla="*/ 7 h 583"/>
                <a:gd name="T6" fmla="*/ 2 w 624"/>
                <a:gd name="T7" fmla="*/ 7 h 583"/>
                <a:gd name="T8" fmla="*/ 3 w 624"/>
                <a:gd name="T9" fmla="*/ 7 h 583"/>
                <a:gd name="T10" fmla="*/ 3 w 624"/>
                <a:gd name="T11" fmla="*/ 3 h 583"/>
                <a:gd name="T12" fmla="*/ 4 w 624"/>
                <a:gd name="T13" fmla="*/ 4 h 583"/>
                <a:gd name="T14" fmla="*/ 4 w 624"/>
                <a:gd name="T15" fmla="*/ 5 h 583"/>
                <a:gd name="T16" fmla="*/ 5 w 624"/>
                <a:gd name="T17" fmla="*/ 5 h 583"/>
                <a:gd name="T18" fmla="*/ 6 w 624"/>
                <a:gd name="T19" fmla="*/ 4 h 583"/>
                <a:gd name="T20" fmla="*/ 8 w 624"/>
                <a:gd name="T21" fmla="*/ 4 h 583"/>
                <a:gd name="T22" fmla="*/ 11 w 624"/>
                <a:gd name="T23" fmla="*/ 0 h 583"/>
                <a:gd name="T24" fmla="*/ 13 w 624"/>
                <a:gd name="T25" fmla="*/ 1 h 583"/>
                <a:gd name="T26" fmla="*/ 14 w 624"/>
                <a:gd name="T27" fmla="*/ 4 h 583"/>
                <a:gd name="T28" fmla="*/ 13 w 624"/>
                <a:gd name="T29" fmla="*/ 5 h 583"/>
                <a:gd name="T30" fmla="*/ 13 w 624"/>
                <a:gd name="T31" fmla="*/ 5 h 583"/>
                <a:gd name="T32" fmla="*/ 14 w 624"/>
                <a:gd name="T33" fmla="*/ 5 h 583"/>
                <a:gd name="T34" fmla="*/ 15 w 624"/>
                <a:gd name="T35" fmla="*/ 5 h 583"/>
                <a:gd name="T36" fmla="*/ 14 w 624"/>
                <a:gd name="T37" fmla="*/ 7 h 583"/>
                <a:gd name="T38" fmla="*/ 12 w 624"/>
                <a:gd name="T39" fmla="*/ 10 h 583"/>
                <a:gd name="T40" fmla="*/ 9 w 624"/>
                <a:gd name="T41" fmla="*/ 13 h 583"/>
                <a:gd name="T42" fmla="*/ 7 w 624"/>
                <a:gd name="T43" fmla="*/ 13 h 583"/>
                <a:gd name="T44" fmla="*/ 2 w 624"/>
                <a:gd name="T45" fmla="*/ 13 h 583"/>
                <a:gd name="T46" fmla="*/ 1 w 624"/>
                <a:gd name="T47" fmla="*/ 12 h 583"/>
                <a:gd name="T48" fmla="*/ 1 w 624"/>
                <a:gd name="T49" fmla="*/ 11 h 583"/>
                <a:gd name="T50" fmla="*/ 0 w 624"/>
                <a:gd name="T51" fmla="*/ 7 h 5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4"/>
                <a:gd name="T79" fmla="*/ 0 h 583"/>
                <a:gd name="T80" fmla="*/ 624 w 624"/>
                <a:gd name="T81" fmla="*/ 583 h 5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4" h="583">
                  <a:moveTo>
                    <a:pt x="0" y="308"/>
                  </a:moveTo>
                  <a:lnTo>
                    <a:pt x="22" y="286"/>
                  </a:lnTo>
                  <a:lnTo>
                    <a:pt x="48" y="326"/>
                  </a:lnTo>
                  <a:lnTo>
                    <a:pt x="98" y="326"/>
                  </a:lnTo>
                  <a:lnTo>
                    <a:pt x="131" y="298"/>
                  </a:lnTo>
                  <a:lnTo>
                    <a:pt x="131" y="117"/>
                  </a:lnTo>
                  <a:lnTo>
                    <a:pt x="165" y="163"/>
                  </a:lnTo>
                  <a:lnTo>
                    <a:pt x="163" y="213"/>
                  </a:lnTo>
                  <a:lnTo>
                    <a:pt x="217" y="211"/>
                  </a:lnTo>
                  <a:lnTo>
                    <a:pt x="262" y="156"/>
                  </a:lnTo>
                  <a:lnTo>
                    <a:pt x="347" y="156"/>
                  </a:lnTo>
                  <a:lnTo>
                    <a:pt x="489" y="0"/>
                  </a:lnTo>
                  <a:lnTo>
                    <a:pt x="577" y="23"/>
                  </a:lnTo>
                  <a:lnTo>
                    <a:pt x="593" y="167"/>
                  </a:lnTo>
                  <a:lnTo>
                    <a:pt x="551" y="207"/>
                  </a:lnTo>
                  <a:lnTo>
                    <a:pt x="576" y="239"/>
                  </a:lnTo>
                  <a:lnTo>
                    <a:pt x="597" y="213"/>
                  </a:lnTo>
                  <a:lnTo>
                    <a:pt x="624" y="213"/>
                  </a:lnTo>
                  <a:lnTo>
                    <a:pt x="608" y="298"/>
                  </a:lnTo>
                  <a:lnTo>
                    <a:pt x="521" y="429"/>
                  </a:lnTo>
                  <a:lnTo>
                    <a:pt x="404" y="543"/>
                  </a:lnTo>
                  <a:lnTo>
                    <a:pt x="319" y="581"/>
                  </a:lnTo>
                  <a:lnTo>
                    <a:pt x="75" y="583"/>
                  </a:lnTo>
                  <a:lnTo>
                    <a:pt x="53" y="517"/>
                  </a:lnTo>
                  <a:lnTo>
                    <a:pt x="65" y="468"/>
                  </a:lnTo>
                  <a:lnTo>
                    <a:pt x="0" y="30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3" name="Freeform 484"/>
            <p:cNvSpPr/>
            <p:nvPr/>
          </p:nvSpPr>
          <p:spPr bwMode="auto">
            <a:xfrm>
              <a:off x="1744068" y="4530096"/>
              <a:ext cx="42118" cy="47735"/>
            </a:xfrm>
            <a:custGeom>
              <a:avLst/>
              <a:gdLst>
                <a:gd name="T0" fmla="*/ 0 w 86"/>
                <a:gd name="T1" fmla="*/ 1 h 106"/>
                <a:gd name="T2" fmla="*/ 1 w 86"/>
                <a:gd name="T3" fmla="*/ 2 h 106"/>
                <a:gd name="T4" fmla="*/ 2 w 86"/>
                <a:gd name="T5" fmla="*/ 1 h 106"/>
                <a:gd name="T6" fmla="*/ 1 w 86"/>
                <a:gd name="T7" fmla="*/ 0 h 106"/>
                <a:gd name="T8" fmla="*/ 0 w 86"/>
                <a:gd name="T9" fmla="*/ 1 h 106"/>
                <a:gd name="T10" fmla="*/ 0 60000 65536"/>
                <a:gd name="T11" fmla="*/ 0 60000 65536"/>
                <a:gd name="T12" fmla="*/ 0 60000 65536"/>
                <a:gd name="T13" fmla="*/ 0 60000 65536"/>
                <a:gd name="T14" fmla="*/ 0 60000 65536"/>
                <a:gd name="T15" fmla="*/ 0 w 86"/>
                <a:gd name="T16" fmla="*/ 0 h 106"/>
                <a:gd name="T17" fmla="*/ 86 w 86"/>
                <a:gd name="T18" fmla="*/ 106 h 106"/>
              </a:gdLst>
              <a:ahLst/>
              <a:cxnLst>
                <a:cxn ang="T10">
                  <a:pos x="T0" y="T1"/>
                </a:cxn>
                <a:cxn ang="T11">
                  <a:pos x="T2" y="T3"/>
                </a:cxn>
                <a:cxn ang="T12">
                  <a:pos x="T4" y="T5"/>
                </a:cxn>
                <a:cxn ang="T13">
                  <a:pos x="T6" y="T7"/>
                </a:cxn>
                <a:cxn ang="T14">
                  <a:pos x="T8" y="T9"/>
                </a:cxn>
              </a:cxnLst>
              <a:rect l="T15" t="T16" r="T17" b="T18"/>
              <a:pathLst>
                <a:path w="86" h="106">
                  <a:moveTo>
                    <a:pt x="0" y="52"/>
                  </a:moveTo>
                  <a:lnTo>
                    <a:pt x="33" y="106"/>
                  </a:lnTo>
                  <a:lnTo>
                    <a:pt x="86" y="52"/>
                  </a:lnTo>
                  <a:lnTo>
                    <a:pt x="61" y="0"/>
                  </a:lnTo>
                  <a:lnTo>
                    <a:pt x="0" y="5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4" name="Freeform 485"/>
            <p:cNvSpPr/>
            <p:nvPr/>
          </p:nvSpPr>
          <p:spPr bwMode="auto">
            <a:xfrm>
              <a:off x="1676679" y="2698650"/>
              <a:ext cx="144886" cy="122521"/>
            </a:xfrm>
            <a:custGeom>
              <a:avLst/>
              <a:gdLst>
                <a:gd name="T0" fmla="*/ 2 w 302"/>
                <a:gd name="T1" fmla="*/ 0 h 272"/>
                <a:gd name="T2" fmla="*/ 3 w 302"/>
                <a:gd name="T3" fmla="*/ 0 h 272"/>
                <a:gd name="T4" fmla="*/ 3 w 302"/>
                <a:gd name="T5" fmla="*/ 1 h 272"/>
                <a:gd name="T6" fmla="*/ 4 w 302"/>
                <a:gd name="T7" fmla="*/ 1 h 272"/>
                <a:gd name="T8" fmla="*/ 5 w 302"/>
                <a:gd name="T9" fmla="*/ 1 h 272"/>
                <a:gd name="T10" fmla="*/ 6 w 302"/>
                <a:gd name="T11" fmla="*/ 1 h 272"/>
                <a:gd name="T12" fmla="*/ 6 w 302"/>
                <a:gd name="T13" fmla="*/ 3 h 272"/>
                <a:gd name="T14" fmla="*/ 6 w 302"/>
                <a:gd name="T15" fmla="*/ 3 h 272"/>
                <a:gd name="T16" fmla="*/ 7 w 302"/>
                <a:gd name="T17" fmla="*/ 3 h 272"/>
                <a:gd name="T18" fmla="*/ 7 w 302"/>
                <a:gd name="T19" fmla="*/ 3 h 272"/>
                <a:gd name="T20" fmla="*/ 7 w 302"/>
                <a:gd name="T21" fmla="*/ 4 h 272"/>
                <a:gd name="T22" fmla="*/ 7 w 302"/>
                <a:gd name="T23" fmla="*/ 4 h 272"/>
                <a:gd name="T24" fmla="*/ 6 w 302"/>
                <a:gd name="T25" fmla="*/ 4 h 272"/>
                <a:gd name="T26" fmla="*/ 6 w 302"/>
                <a:gd name="T27" fmla="*/ 4 h 272"/>
                <a:gd name="T28" fmla="*/ 6 w 302"/>
                <a:gd name="T29" fmla="*/ 5 h 272"/>
                <a:gd name="T30" fmla="*/ 7 w 302"/>
                <a:gd name="T31" fmla="*/ 5 h 272"/>
                <a:gd name="T32" fmla="*/ 6 w 302"/>
                <a:gd name="T33" fmla="*/ 5 h 272"/>
                <a:gd name="T34" fmla="*/ 6 w 302"/>
                <a:gd name="T35" fmla="*/ 5 h 272"/>
                <a:gd name="T36" fmla="*/ 6 w 302"/>
                <a:gd name="T37" fmla="*/ 5 h 272"/>
                <a:gd name="T38" fmla="*/ 5 w 302"/>
                <a:gd name="T39" fmla="*/ 6 h 272"/>
                <a:gd name="T40" fmla="*/ 5 w 302"/>
                <a:gd name="T41" fmla="*/ 6 h 272"/>
                <a:gd name="T42" fmla="*/ 5 w 302"/>
                <a:gd name="T43" fmla="*/ 6 h 272"/>
                <a:gd name="T44" fmla="*/ 5 w 302"/>
                <a:gd name="T45" fmla="*/ 6 h 272"/>
                <a:gd name="T46" fmla="*/ 4 w 302"/>
                <a:gd name="T47" fmla="*/ 6 h 272"/>
                <a:gd name="T48" fmla="*/ 4 w 302"/>
                <a:gd name="T49" fmla="*/ 6 h 272"/>
                <a:gd name="T50" fmla="*/ 3 w 302"/>
                <a:gd name="T51" fmla="*/ 6 h 272"/>
                <a:gd name="T52" fmla="*/ 2 w 302"/>
                <a:gd name="T53" fmla="*/ 5 h 272"/>
                <a:gd name="T54" fmla="*/ 1 w 302"/>
                <a:gd name="T55" fmla="*/ 5 h 272"/>
                <a:gd name="T56" fmla="*/ 1 w 302"/>
                <a:gd name="T57" fmla="*/ 5 h 272"/>
                <a:gd name="T58" fmla="*/ 0 w 302"/>
                <a:gd name="T59" fmla="*/ 6 h 272"/>
                <a:gd name="T60" fmla="*/ 0 w 302"/>
                <a:gd name="T61" fmla="*/ 5 h 272"/>
                <a:gd name="T62" fmla="*/ 1 w 302"/>
                <a:gd name="T63" fmla="*/ 4 h 272"/>
                <a:gd name="T64" fmla="*/ 0 w 302"/>
                <a:gd name="T65" fmla="*/ 3 h 272"/>
                <a:gd name="T66" fmla="*/ 1 w 302"/>
                <a:gd name="T67" fmla="*/ 3 h 272"/>
                <a:gd name="T68" fmla="*/ 1 w 302"/>
                <a:gd name="T69" fmla="*/ 2 h 272"/>
                <a:gd name="T70" fmla="*/ 1 w 302"/>
                <a:gd name="T71" fmla="*/ 2 h 272"/>
                <a:gd name="T72" fmla="*/ 1 w 302"/>
                <a:gd name="T73" fmla="*/ 2 h 272"/>
                <a:gd name="T74" fmla="*/ 1 w 302"/>
                <a:gd name="T75" fmla="*/ 1 h 272"/>
                <a:gd name="T76" fmla="*/ 1 w 302"/>
                <a:gd name="T77" fmla="*/ 1 h 272"/>
                <a:gd name="T78" fmla="*/ 2 w 302"/>
                <a:gd name="T79" fmla="*/ 0 h 272"/>
                <a:gd name="T80" fmla="*/ 2 w 302"/>
                <a:gd name="T81" fmla="*/ 0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272"/>
                <a:gd name="T125" fmla="*/ 302 w 302"/>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272">
                  <a:moveTo>
                    <a:pt x="96" y="0"/>
                  </a:moveTo>
                  <a:lnTo>
                    <a:pt x="125" y="5"/>
                  </a:lnTo>
                  <a:lnTo>
                    <a:pt x="147" y="25"/>
                  </a:lnTo>
                  <a:lnTo>
                    <a:pt x="189" y="25"/>
                  </a:lnTo>
                  <a:lnTo>
                    <a:pt x="232" y="31"/>
                  </a:lnTo>
                  <a:lnTo>
                    <a:pt x="254" y="65"/>
                  </a:lnTo>
                  <a:lnTo>
                    <a:pt x="270" y="109"/>
                  </a:lnTo>
                  <a:lnTo>
                    <a:pt x="274" y="127"/>
                  </a:lnTo>
                  <a:lnTo>
                    <a:pt x="293" y="142"/>
                  </a:lnTo>
                  <a:lnTo>
                    <a:pt x="302" y="154"/>
                  </a:lnTo>
                  <a:lnTo>
                    <a:pt x="302" y="172"/>
                  </a:lnTo>
                  <a:lnTo>
                    <a:pt x="284" y="172"/>
                  </a:lnTo>
                  <a:lnTo>
                    <a:pt x="260" y="172"/>
                  </a:lnTo>
                  <a:lnTo>
                    <a:pt x="270" y="189"/>
                  </a:lnTo>
                  <a:lnTo>
                    <a:pt x="278" y="200"/>
                  </a:lnTo>
                  <a:lnTo>
                    <a:pt x="284" y="223"/>
                  </a:lnTo>
                  <a:lnTo>
                    <a:pt x="270" y="234"/>
                  </a:lnTo>
                  <a:lnTo>
                    <a:pt x="248" y="234"/>
                  </a:lnTo>
                  <a:lnTo>
                    <a:pt x="246" y="234"/>
                  </a:lnTo>
                  <a:lnTo>
                    <a:pt x="232" y="245"/>
                  </a:lnTo>
                  <a:lnTo>
                    <a:pt x="232" y="268"/>
                  </a:lnTo>
                  <a:lnTo>
                    <a:pt x="215" y="272"/>
                  </a:lnTo>
                  <a:lnTo>
                    <a:pt x="200" y="261"/>
                  </a:lnTo>
                  <a:lnTo>
                    <a:pt x="176" y="255"/>
                  </a:lnTo>
                  <a:lnTo>
                    <a:pt x="155" y="245"/>
                  </a:lnTo>
                  <a:lnTo>
                    <a:pt x="135" y="250"/>
                  </a:lnTo>
                  <a:lnTo>
                    <a:pt x="73" y="223"/>
                  </a:lnTo>
                  <a:lnTo>
                    <a:pt x="47" y="227"/>
                  </a:lnTo>
                  <a:lnTo>
                    <a:pt x="26" y="223"/>
                  </a:lnTo>
                  <a:lnTo>
                    <a:pt x="12" y="245"/>
                  </a:lnTo>
                  <a:lnTo>
                    <a:pt x="0" y="199"/>
                  </a:lnTo>
                  <a:lnTo>
                    <a:pt x="28" y="169"/>
                  </a:lnTo>
                  <a:lnTo>
                    <a:pt x="8" y="109"/>
                  </a:lnTo>
                  <a:lnTo>
                    <a:pt x="26" y="117"/>
                  </a:lnTo>
                  <a:lnTo>
                    <a:pt x="29" y="104"/>
                  </a:lnTo>
                  <a:lnTo>
                    <a:pt x="34" y="82"/>
                  </a:lnTo>
                  <a:lnTo>
                    <a:pt x="42" y="71"/>
                  </a:lnTo>
                  <a:lnTo>
                    <a:pt x="47" y="46"/>
                  </a:lnTo>
                  <a:lnTo>
                    <a:pt x="68" y="21"/>
                  </a:lnTo>
                  <a:lnTo>
                    <a:pt x="82" y="0"/>
                  </a:lnTo>
                  <a:lnTo>
                    <a:pt x="96" y="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5" name="Freeform 486"/>
            <p:cNvSpPr/>
            <p:nvPr/>
          </p:nvSpPr>
          <p:spPr bwMode="auto">
            <a:xfrm>
              <a:off x="1654778" y="2786165"/>
              <a:ext cx="323467" cy="203671"/>
            </a:xfrm>
            <a:custGeom>
              <a:avLst/>
              <a:gdLst>
                <a:gd name="T0" fmla="*/ 8 w 671"/>
                <a:gd name="T1" fmla="*/ 0 h 446"/>
                <a:gd name="T2" fmla="*/ 9 w 671"/>
                <a:gd name="T3" fmla="*/ 0 h 446"/>
                <a:gd name="T4" fmla="*/ 10 w 671"/>
                <a:gd name="T5" fmla="*/ 1 h 446"/>
                <a:gd name="T6" fmla="*/ 10 w 671"/>
                <a:gd name="T7" fmla="*/ 1 h 446"/>
                <a:gd name="T8" fmla="*/ 11 w 671"/>
                <a:gd name="T9" fmla="*/ 2 h 446"/>
                <a:gd name="T10" fmla="*/ 13 w 671"/>
                <a:gd name="T11" fmla="*/ 3 h 446"/>
                <a:gd name="T12" fmla="*/ 14 w 671"/>
                <a:gd name="T13" fmla="*/ 3 h 446"/>
                <a:gd name="T14" fmla="*/ 15 w 671"/>
                <a:gd name="T15" fmla="*/ 4 h 446"/>
                <a:gd name="T16" fmla="*/ 15 w 671"/>
                <a:gd name="T17" fmla="*/ 6 h 446"/>
                <a:gd name="T18" fmla="*/ 13 w 671"/>
                <a:gd name="T19" fmla="*/ 7 h 446"/>
                <a:gd name="T20" fmla="*/ 11 w 671"/>
                <a:gd name="T21" fmla="*/ 9 h 446"/>
                <a:gd name="T22" fmla="*/ 11 w 671"/>
                <a:gd name="T23" fmla="*/ 9 h 446"/>
                <a:gd name="T24" fmla="*/ 11 w 671"/>
                <a:gd name="T25" fmla="*/ 11 h 446"/>
                <a:gd name="T26" fmla="*/ 10 w 671"/>
                <a:gd name="T27" fmla="*/ 9 h 446"/>
                <a:gd name="T28" fmla="*/ 9 w 671"/>
                <a:gd name="T29" fmla="*/ 8 h 446"/>
                <a:gd name="T30" fmla="*/ 9 w 671"/>
                <a:gd name="T31" fmla="*/ 7 h 446"/>
                <a:gd name="T32" fmla="*/ 7 w 671"/>
                <a:gd name="T33" fmla="*/ 9 h 446"/>
                <a:gd name="T34" fmla="*/ 6 w 671"/>
                <a:gd name="T35" fmla="*/ 8 h 446"/>
                <a:gd name="T36" fmla="*/ 7 w 671"/>
                <a:gd name="T37" fmla="*/ 8 h 446"/>
                <a:gd name="T38" fmla="*/ 7 w 671"/>
                <a:gd name="T39" fmla="*/ 7 h 446"/>
                <a:gd name="T40" fmla="*/ 6 w 671"/>
                <a:gd name="T41" fmla="*/ 6 h 446"/>
                <a:gd name="T42" fmla="*/ 5 w 671"/>
                <a:gd name="T43" fmla="*/ 5 h 446"/>
                <a:gd name="T44" fmla="*/ 2 w 671"/>
                <a:gd name="T45" fmla="*/ 6 h 446"/>
                <a:gd name="T46" fmla="*/ 1 w 671"/>
                <a:gd name="T47" fmla="*/ 6 h 446"/>
                <a:gd name="T48" fmla="*/ 0 w 671"/>
                <a:gd name="T49" fmla="*/ 4 h 446"/>
                <a:gd name="T50" fmla="*/ 2 w 671"/>
                <a:gd name="T51" fmla="*/ 2 h 446"/>
                <a:gd name="T52" fmla="*/ 1 w 671"/>
                <a:gd name="T53" fmla="*/ 1 h 446"/>
                <a:gd name="T54" fmla="*/ 2 w 671"/>
                <a:gd name="T55" fmla="*/ 1 h 446"/>
                <a:gd name="T56" fmla="*/ 3 w 671"/>
                <a:gd name="T57" fmla="*/ 1 h 446"/>
                <a:gd name="T58" fmla="*/ 5 w 671"/>
                <a:gd name="T59" fmla="*/ 1 h 446"/>
                <a:gd name="T60" fmla="*/ 6 w 671"/>
                <a:gd name="T61" fmla="*/ 1 h 446"/>
                <a:gd name="T62" fmla="*/ 7 w 671"/>
                <a:gd name="T63" fmla="*/ 2 h 446"/>
                <a:gd name="T64" fmla="*/ 7 w 671"/>
                <a:gd name="T65" fmla="*/ 1 h 446"/>
                <a:gd name="T66" fmla="*/ 7 w 671"/>
                <a:gd name="T67" fmla="*/ 1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1"/>
                <a:gd name="T103" fmla="*/ 0 h 446"/>
                <a:gd name="T104" fmla="*/ 671 w 671"/>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1" h="446">
                  <a:moveTo>
                    <a:pt x="334" y="20"/>
                  </a:moveTo>
                  <a:lnTo>
                    <a:pt x="344" y="17"/>
                  </a:lnTo>
                  <a:lnTo>
                    <a:pt x="362" y="4"/>
                  </a:lnTo>
                  <a:lnTo>
                    <a:pt x="379" y="0"/>
                  </a:lnTo>
                  <a:lnTo>
                    <a:pt x="406" y="4"/>
                  </a:lnTo>
                  <a:lnTo>
                    <a:pt x="418" y="27"/>
                  </a:lnTo>
                  <a:lnTo>
                    <a:pt x="424" y="54"/>
                  </a:lnTo>
                  <a:lnTo>
                    <a:pt x="435" y="63"/>
                  </a:lnTo>
                  <a:lnTo>
                    <a:pt x="448" y="58"/>
                  </a:lnTo>
                  <a:lnTo>
                    <a:pt x="481" y="95"/>
                  </a:lnTo>
                  <a:lnTo>
                    <a:pt x="498" y="124"/>
                  </a:lnTo>
                  <a:lnTo>
                    <a:pt x="542" y="145"/>
                  </a:lnTo>
                  <a:lnTo>
                    <a:pt x="574" y="150"/>
                  </a:lnTo>
                  <a:lnTo>
                    <a:pt x="587" y="145"/>
                  </a:lnTo>
                  <a:lnTo>
                    <a:pt x="617" y="160"/>
                  </a:lnTo>
                  <a:lnTo>
                    <a:pt x="650" y="165"/>
                  </a:lnTo>
                  <a:lnTo>
                    <a:pt x="671" y="233"/>
                  </a:lnTo>
                  <a:lnTo>
                    <a:pt x="638" y="242"/>
                  </a:lnTo>
                  <a:lnTo>
                    <a:pt x="631" y="276"/>
                  </a:lnTo>
                  <a:lnTo>
                    <a:pt x="579" y="311"/>
                  </a:lnTo>
                  <a:lnTo>
                    <a:pt x="500" y="334"/>
                  </a:lnTo>
                  <a:lnTo>
                    <a:pt x="491" y="366"/>
                  </a:lnTo>
                  <a:lnTo>
                    <a:pt x="462" y="352"/>
                  </a:lnTo>
                  <a:lnTo>
                    <a:pt x="493" y="395"/>
                  </a:lnTo>
                  <a:lnTo>
                    <a:pt x="540" y="400"/>
                  </a:lnTo>
                  <a:lnTo>
                    <a:pt x="453" y="446"/>
                  </a:lnTo>
                  <a:lnTo>
                    <a:pt x="400" y="396"/>
                  </a:lnTo>
                  <a:lnTo>
                    <a:pt x="444" y="358"/>
                  </a:lnTo>
                  <a:lnTo>
                    <a:pt x="400" y="349"/>
                  </a:lnTo>
                  <a:lnTo>
                    <a:pt x="376" y="349"/>
                  </a:lnTo>
                  <a:lnTo>
                    <a:pt x="383" y="315"/>
                  </a:lnTo>
                  <a:lnTo>
                    <a:pt x="374" y="320"/>
                  </a:lnTo>
                  <a:lnTo>
                    <a:pt x="310" y="338"/>
                  </a:lnTo>
                  <a:lnTo>
                    <a:pt x="289" y="396"/>
                  </a:lnTo>
                  <a:lnTo>
                    <a:pt x="244" y="394"/>
                  </a:lnTo>
                  <a:lnTo>
                    <a:pt x="254" y="352"/>
                  </a:lnTo>
                  <a:lnTo>
                    <a:pt x="255" y="334"/>
                  </a:lnTo>
                  <a:lnTo>
                    <a:pt x="283" y="325"/>
                  </a:lnTo>
                  <a:lnTo>
                    <a:pt x="295" y="312"/>
                  </a:lnTo>
                  <a:lnTo>
                    <a:pt x="298" y="302"/>
                  </a:lnTo>
                  <a:lnTo>
                    <a:pt x="283" y="296"/>
                  </a:lnTo>
                  <a:lnTo>
                    <a:pt x="262" y="253"/>
                  </a:lnTo>
                  <a:lnTo>
                    <a:pt x="236" y="227"/>
                  </a:lnTo>
                  <a:lnTo>
                    <a:pt x="203" y="227"/>
                  </a:lnTo>
                  <a:lnTo>
                    <a:pt x="162" y="239"/>
                  </a:lnTo>
                  <a:lnTo>
                    <a:pt x="100" y="242"/>
                  </a:lnTo>
                  <a:lnTo>
                    <a:pt x="72" y="250"/>
                  </a:lnTo>
                  <a:lnTo>
                    <a:pt x="24" y="250"/>
                  </a:lnTo>
                  <a:lnTo>
                    <a:pt x="0" y="224"/>
                  </a:lnTo>
                  <a:lnTo>
                    <a:pt x="16" y="185"/>
                  </a:lnTo>
                  <a:lnTo>
                    <a:pt x="41" y="143"/>
                  </a:lnTo>
                  <a:lnTo>
                    <a:pt x="73" y="99"/>
                  </a:lnTo>
                  <a:lnTo>
                    <a:pt x="56" y="47"/>
                  </a:lnTo>
                  <a:lnTo>
                    <a:pt x="57" y="38"/>
                  </a:lnTo>
                  <a:lnTo>
                    <a:pt x="70" y="27"/>
                  </a:lnTo>
                  <a:lnTo>
                    <a:pt x="91" y="31"/>
                  </a:lnTo>
                  <a:lnTo>
                    <a:pt x="117" y="27"/>
                  </a:lnTo>
                  <a:lnTo>
                    <a:pt x="143" y="39"/>
                  </a:lnTo>
                  <a:lnTo>
                    <a:pt x="177" y="54"/>
                  </a:lnTo>
                  <a:lnTo>
                    <a:pt x="199" y="47"/>
                  </a:lnTo>
                  <a:lnTo>
                    <a:pt x="220" y="59"/>
                  </a:lnTo>
                  <a:lnTo>
                    <a:pt x="244" y="65"/>
                  </a:lnTo>
                  <a:lnTo>
                    <a:pt x="259" y="76"/>
                  </a:lnTo>
                  <a:lnTo>
                    <a:pt x="276" y="72"/>
                  </a:lnTo>
                  <a:lnTo>
                    <a:pt x="279" y="49"/>
                  </a:lnTo>
                  <a:lnTo>
                    <a:pt x="290" y="38"/>
                  </a:lnTo>
                  <a:lnTo>
                    <a:pt x="314" y="38"/>
                  </a:lnTo>
                  <a:lnTo>
                    <a:pt x="322" y="31"/>
                  </a:lnTo>
                  <a:lnTo>
                    <a:pt x="334" y="20"/>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6" name="Freeform 487"/>
            <p:cNvSpPr/>
            <p:nvPr/>
          </p:nvSpPr>
          <p:spPr bwMode="auto">
            <a:xfrm>
              <a:off x="1737329" y="2889591"/>
              <a:ext cx="62335" cy="74785"/>
            </a:xfrm>
            <a:custGeom>
              <a:avLst/>
              <a:gdLst>
                <a:gd name="T0" fmla="*/ 1 w 129"/>
                <a:gd name="T1" fmla="*/ 1 h 165"/>
                <a:gd name="T2" fmla="*/ 1 w 129"/>
                <a:gd name="T3" fmla="*/ 2 h 165"/>
                <a:gd name="T4" fmla="*/ 1 w 129"/>
                <a:gd name="T5" fmla="*/ 2 h 165"/>
                <a:gd name="T6" fmla="*/ 1 w 129"/>
                <a:gd name="T7" fmla="*/ 4 h 165"/>
                <a:gd name="T8" fmla="*/ 2 w 129"/>
                <a:gd name="T9" fmla="*/ 4 h 165"/>
                <a:gd name="T10" fmla="*/ 2 w 129"/>
                <a:gd name="T11" fmla="*/ 3 h 165"/>
                <a:gd name="T12" fmla="*/ 2 w 129"/>
                <a:gd name="T13" fmla="*/ 3 h 165"/>
                <a:gd name="T14" fmla="*/ 3 w 129"/>
                <a:gd name="T15" fmla="*/ 2 h 165"/>
                <a:gd name="T16" fmla="*/ 3 w 129"/>
                <a:gd name="T17" fmla="*/ 2 h 165"/>
                <a:gd name="T18" fmla="*/ 3 w 129"/>
                <a:gd name="T19" fmla="*/ 2 h 165"/>
                <a:gd name="T20" fmla="*/ 2 w 129"/>
                <a:gd name="T21" fmla="*/ 1 h 165"/>
                <a:gd name="T22" fmla="*/ 1 w 129"/>
                <a:gd name="T23" fmla="*/ 0 h 165"/>
                <a:gd name="T24" fmla="*/ 1 w 129"/>
                <a:gd name="T25" fmla="*/ 0 h 165"/>
                <a:gd name="T26" fmla="*/ 0 w 129"/>
                <a:gd name="T27" fmla="*/ 0 h 165"/>
                <a:gd name="T28" fmla="*/ 1 w 129"/>
                <a:gd name="T29" fmla="*/ 1 h 1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165"/>
                <a:gd name="T47" fmla="*/ 129 w 129"/>
                <a:gd name="T48" fmla="*/ 165 h 1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165">
                  <a:moveTo>
                    <a:pt x="29" y="45"/>
                  </a:moveTo>
                  <a:lnTo>
                    <a:pt x="46" y="69"/>
                  </a:lnTo>
                  <a:lnTo>
                    <a:pt x="53" y="87"/>
                  </a:lnTo>
                  <a:lnTo>
                    <a:pt x="61" y="164"/>
                  </a:lnTo>
                  <a:lnTo>
                    <a:pt x="73" y="165"/>
                  </a:lnTo>
                  <a:lnTo>
                    <a:pt x="83" y="125"/>
                  </a:lnTo>
                  <a:lnTo>
                    <a:pt x="84" y="106"/>
                  </a:lnTo>
                  <a:lnTo>
                    <a:pt x="121" y="93"/>
                  </a:lnTo>
                  <a:lnTo>
                    <a:pt x="129" y="76"/>
                  </a:lnTo>
                  <a:lnTo>
                    <a:pt x="115" y="71"/>
                  </a:lnTo>
                  <a:lnTo>
                    <a:pt x="93" y="27"/>
                  </a:lnTo>
                  <a:lnTo>
                    <a:pt x="65" y="3"/>
                  </a:lnTo>
                  <a:lnTo>
                    <a:pt x="32" y="0"/>
                  </a:lnTo>
                  <a:lnTo>
                    <a:pt x="0" y="6"/>
                  </a:lnTo>
                  <a:lnTo>
                    <a:pt x="29" y="45"/>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7" name="Freeform 488"/>
            <p:cNvSpPr/>
            <p:nvPr/>
          </p:nvSpPr>
          <p:spPr bwMode="auto">
            <a:xfrm>
              <a:off x="1958028" y="2989835"/>
              <a:ext cx="134778" cy="66829"/>
            </a:xfrm>
            <a:custGeom>
              <a:avLst/>
              <a:gdLst>
                <a:gd name="T0" fmla="*/ 0 w 282"/>
                <a:gd name="T1" fmla="*/ 0 h 147"/>
                <a:gd name="T2" fmla="*/ 1 w 282"/>
                <a:gd name="T3" fmla="*/ 0 h 147"/>
                <a:gd name="T4" fmla="*/ 3 w 282"/>
                <a:gd name="T5" fmla="*/ 1 h 147"/>
                <a:gd name="T6" fmla="*/ 4 w 282"/>
                <a:gd name="T7" fmla="*/ 1 h 147"/>
                <a:gd name="T8" fmla="*/ 4 w 282"/>
                <a:gd name="T9" fmla="*/ 1 h 147"/>
                <a:gd name="T10" fmla="*/ 5 w 282"/>
                <a:gd name="T11" fmla="*/ 1 h 147"/>
                <a:gd name="T12" fmla="*/ 5 w 282"/>
                <a:gd name="T13" fmla="*/ 1 h 147"/>
                <a:gd name="T14" fmla="*/ 6 w 282"/>
                <a:gd name="T15" fmla="*/ 2 h 147"/>
                <a:gd name="T16" fmla="*/ 6 w 282"/>
                <a:gd name="T17" fmla="*/ 2 h 147"/>
                <a:gd name="T18" fmla="*/ 6 w 282"/>
                <a:gd name="T19" fmla="*/ 2 h 147"/>
                <a:gd name="T20" fmla="*/ 7 w 282"/>
                <a:gd name="T21" fmla="*/ 3 h 147"/>
                <a:gd name="T22" fmla="*/ 6 w 282"/>
                <a:gd name="T23" fmla="*/ 3 h 147"/>
                <a:gd name="T24" fmla="*/ 6 w 282"/>
                <a:gd name="T25" fmla="*/ 3 h 147"/>
                <a:gd name="T26" fmla="*/ 5 w 282"/>
                <a:gd name="T27" fmla="*/ 3 h 147"/>
                <a:gd name="T28" fmla="*/ 5 w 282"/>
                <a:gd name="T29" fmla="*/ 3 h 147"/>
                <a:gd name="T30" fmla="*/ 5 w 282"/>
                <a:gd name="T31" fmla="*/ 3 h 147"/>
                <a:gd name="T32" fmla="*/ 4 w 282"/>
                <a:gd name="T33" fmla="*/ 3 h 147"/>
                <a:gd name="T34" fmla="*/ 3 w 282"/>
                <a:gd name="T35" fmla="*/ 3 h 147"/>
                <a:gd name="T36" fmla="*/ 3 w 282"/>
                <a:gd name="T37" fmla="*/ 3 h 147"/>
                <a:gd name="T38" fmla="*/ 3 w 282"/>
                <a:gd name="T39" fmla="*/ 2 h 147"/>
                <a:gd name="T40" fmla="*/ 1 w 282"/>
                <a:gd name="T41" fmla="*/ 1 h 147"/>
                <a:gd name="T42" fmla="*/ 0 w 282"/>
                <a:gd name="T43" fmla="*/ 0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2"/>
                <a:gd name="T67" fmla="*/ 0 h 147"/>
                <a:gd name="T68" fmla="*/ 282 w 282"/>
                <a:gd name="T69" fmla="*/ 147 h 1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2" h="147">
                  <a:moveTo>
                    <a:pt x="0" y="8"/>
                  </a:moveTo>
                  <a:lnTo>
                    <a:pt x="68" y="0"/>
                  </a:lnTo>
                  <a:lnTo>
                    <a:pt x="130" y="31"/>
                  </a:lnTo>
                  <a:lnTo>
                    <a:pt x="160" y="63"/>
                  </a:lnTo>
                  <a:lnTo>
                    <a:pt x="192" y="63"/>
                  </a:lnTo>
                  <a:lnTo>
                    <a:pt x="214" y="50"/>
                  </a:lnTo>
                  <a:lnTo>
                    <a:pt x="235" y="43"/>
                  </a:lnTo>
                  <a:lnTo>
                    <a:pt x="249" y="78"/>
                  </a:lnTo>
                  <a:lnTo>
                    <a:pt x="278" y="86"/>
                  </a:lnTo>
                  <a:lnTo>
                    <a:pt x="275" y="100"/>
                  </a:lnTo>
                  <a:lnTo>
                    <a:pt x="282" y="125"/>
                  </a:lnTo>
                  <a:lnTo>
                    <a:pt x="278" y="144"/>
                  </a:lnTo>
                  <a:lnTo>
                    <a:pt x="249" y="115"/>
                  </a:lnTo>
                  <a:lnTo>
                    <a:pt x="235" y="105"/>
                  </a:lnTo>
                  <a:lnTo>
                    <a:pt x="215" y="105"/>
                  </a:lnTo>
                  <a:lnTo>
                    <a:pt x="208" y="139"/>
                  </a:lnTo>
                  <a:lnTo>
                    <a:pt x="187" y="130"/>
                  </a:lnTo>
                  <a:lnTo>
                    <a:pt x="152" y="147"/>
                  </a:lnTo>
                  <a:lnTo>
                    <a:pt x="110" y="142"/>
                  </a:lnTo>
                  <a:lnTo>
                    <a:pt x="109" y="86"/>
                  </a:lnTo>
                  <a:lnTo>
                    <a:pt x="39" y="35"/>
                  </a:lnTo>
                  <a:lnTo>
                    <a:pt x="0" y="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8" name="Freeform 489"/>
            <p:cNvSpPr/>
            <p:nvPr/>
          </p:nvSpPr>
          <p:spPr bwMode="auto">
            <a:xfrm>
              <a:off x="2059111" y="3029615"/>
              <a:ext cx="112876" cy="100244"/>
            </a:xfrm>
            <a:custGeom>
              <a:avLst/>
              <a:gdLst>
                <a:gd name="T0" fmla="*/ 2 w 234"/>
                <a:gd name="T1" fmla="*/ 0 h 221"/>
                <a:gd name="T2" fmla="*/ 2 w 234"/>
                <a:gd name="T3" fmla="*/ 0 h 221"/>
                <a:gd name="T4" fmla="*/ 3 w 234"/>
                <a:gd name="T5" fmla="*/ 0 h 221"/>
                <a:gd name="T6" fmla="*/ 4 w 234"/>
                <a:gd name="T7" fmla="*/ 1 h 221"/>
                <a:gd name="T8" fmla="*/ 5 w 234"/>
                <a:gd name="T9" fmla="*/ 2 h 221"/>
                <a:gd name="T10" fmla="*/ 5 w 234"/>
                <a:gd name="T11" fmla="*/ 3 h 221"/>
                <a:gd name="T12" fmla="*/ 5 w 234"/>
                <a:gd name="T13" fmla="*/ 3 h 221"/>
                <a:gd name="T14" fmla="*/ 5 w 234"/>
                <a:gd name="T15" fmla="*/ 4 h 221"/>
                <a:gd name="T16" fmla="*/ 5 w 234"/>
                <a:gd name="T17" fmla="*/ 4 h 221"/>
                <a:gd name="T18" fmla="*/ 4 w 234"/>
                <a:gd name="T19" fmla="*/ 5 h 221"/>
                <a:gd name="T20" fmla="*/ 4 w 234"/>
                <a:gd name="T21" fmla="*/ 5 h 221"/>
                <a:gd name="T22" fmla="*/ 3 w 234"/>
                <a:gd name="T23" fmla="*/ 4 h 221"/>
                <a:gd name="T24" fmla="*/ 3 w 234"/>
                <a:gd name="T25" fmla="*/ 4 h 221"/>
                <a:gd name="T26" fmla="*/ 2 w 234"/>
                <a:gd name="T27" fmla="*/ 5 h 221"/>
                <a:gd name="T28" fmla="*/ 1 w 234"/>
                <a:gd name="T29" fmla="*/ 5 h 221"/>
                <a:gd name="T30" fmla="*/ 1 w 234"/>
                <a:gd name="T31" fmla="*/ 4 h 221"/>
                <a:gd name="T32" fmla="*/ 1 w 234"/>
                <a:gd name="T33" fmla="*/ 4 h 221"/>
                <a:gd name="T34" fmla="*/ 1 w 234"/>
                <a:gd name="T35" fmla="*/ 3 h 221"/>
                <a:gd name="T36" fmla="*/ 1 w 234"/>
                <a:gd name="T37" fmla="*/ 4 h 221"/>
                <a:gd name="T38" fmla="*/ 2 w 234"/>
                <a:gd name="T39" fmla="*/ 4 h 221"/>
                <a:gd name="T40" fmla="*/ 3 w 234"/>
                <a:gd name="T41" fmla="*/ 4 h 221"/>
                <a:gd name="T42" fmla="*/ 1 w 234"/>
                <a:gd name="T43" fmla="*/ 3 h 221"/>
                <a:gd name="T44" fmla="*/ 1 w 234"/>
                <a:gd name="T45" fmla="*/ 2 h 221"/>
                <a:gd name="T46" fmla="*/ 1 w 234"/>
                <a:gd name="T47" fmla="*/ 2 h 221"/>
                <a:gd name="T48" fmla="*/ 1 w 234"/>
                <a:gd name="T49" fmla="*/ 1 h 221"/>
                <a:gd name="T50" fmla="*/ 1 w 234"/>
                <a:gd name="T51" fmla="*/ 1 h 221"/>
                <a:gd name="T52" fmla="*/ 0 w 234"/>
                <a:gd name="T53" fmla="*/ 1 h 221"/>
                <a:gd name="T54" fmla="*/ 0 w 234"/>
                <a:gd name="T55" fmla="*/ 1 h 221"/>
                <a:gd name="T56" fmla="*/ 0 w 234"/>
                <a:gd name="T57" fmla="*/ 0 h 221"/>
                <a:gd name="T58" fmla="*/ 1 w 234"/>
                <a:gd name="T59" fmla="*/ 0 h 221"/>
                <a:gd name="T60" fmla="*/ 1 w 234"/>
                <a:gd name="T61" fmla="*/ 1 h 221"/>
                <a:gd name="T62" fmla="*/ 2 w 234"/>
                <a:gd name="T63" fmla="*/ 1 h 221"/>
                <a:gd name="T64" fmla="*/ 2 w 234"/>
                <a:gd name="T65" fmla="*/ 1 h 221"/>
                <a:gd name="T66" fmla="*/ 1 w 234"/>
                <a:gd name="T67" fmla="*/ 0 h 221"/>
                <a:gd name="T68" fmla="*/ 2 w 234"/>
                <a:gd name="T69" fmla="*/ 0 h 221"/>
                <a:gd name="T70" fmla="*/ 2 w 234"/>
                <a:gd name="T71" fmla="*/ 0 h 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4"/>
                <a:gd name="T109" fmla="*/ 0 h 221"/>
                <a:gd name="T110" fmla="*/ 234 w 234"/>
                <a:gd name="T111" fmla="*/ 221 h 2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4" h="221">
                  <a:moveTo>
                    <a:pt x="89" y="8"/>
                  </a:moveTo>
                  <a:lnTo>
                    <a:pt x="103" y="8"/>
                  </a:lnTo>
                  <a:lnTo>
                    <a:pt x="137" y="19"/>
                  </a:lnTo>
                  <a:lnTo>
                    <a:pt x="171" y="49"/>
                  </a:lnTo>
                  <a:lnTo>
                    <a:pt x="193" y="83"/>
                  </a:lnTo>
                  <a:lnTo>
                    <a:pt x="234" y="125"/>
                  </a:lnTo>
                  <a:lnTo>
                    <a:pt x="211" y="134"/>
                  </a:lnTo>
                  <a:lnTo>
                    <a:pt x="199" y="160"/>
                  </a:lnTo>
                  <a:lnTo>
                    <a:pt x="196" y="172"/>
                  </a:lnTo>
                  <a:lnTo>
                    <a:pt x="185" y="221"/>
                  </a:lnTo>
                  <a:lnTo>
                    <a:pt x="153" y="207"/>
                  </a:lnTo>
                  <a:lnTo>
                    <a:pt x="143" y="165"/>
                  </a:lnTo>
                  <a:lnTo>
                    <a:pt x="114" y="181"/>
                  </a:lnTo>
                  <a:lnTo>
                    <a:pt x="79" y="206"/>
                  </a:lnTo>
                  <a:lnTo>
                    <a:pt x="59" y="200"/>
                  </a:lnTo>
                  <a:lnTo>
                    <a:pt x="42" y="180"/>
                  </a:lnTo>
                  <a:lnTo>
                    <a:pt x="34" y="160"/>
                  </a:lnTo>
                  <a:lnTo>
                    <a:pt x="46" y="141"/>
                  </a:lnTo>
                  <a:lnTo>
                    <a:pt x="56" y="156"/>
                  </a:lnTo>
                  <a:lnTo>
                    <a:pt x="98" y="179"/>
                  </a:lnTo>
                  <a:lnTo>
                    <a:pt x="108" y="158"/>
                  </a:lnTo>
                  <a:lnTo>
                    <a:pt x="68" y="123"/>
                  </a:lnTo>
                  <a:lnTo>
                    <a:pt x="53" y="94"/>
                  </a:lnTo>
                  <a:lnTo>
                    <a:pt x="41" y="83"/>
                  </a:lnTo>
                  <a:lnTo>
                    <a:pt x="41" y="65"/>
                  </a:lnTo>
                  <a:lnTo>
                    <a:pt x="27" y="58"/>
                  </a:lnTo>
                  <a:lnTo>
                    <a:pt x="0" y="54"/>
                  </a:lnTo>
                  <a:lnTo>
                    <a:pt x="6" y="33"/>
                  </a:lnTo>
                  <a:lnTo>
                    <a:pt x="8" y="19"/>
                  </a:lnTo>
                  <a:lnTo>
                    <a:pt x="30" y="19"/>
                  </a:lnTo>
                  <a:lnTo>
                    <a:pt x="41" y="29"/>
                  </a:lnTo>
                  <a:lnTo>
                    <a:pt x="70" y="58"/>
                  </a:lnTo>
                  <a:lnTo>
                    <a:pt x="74" y="39"/>
                  </a:lnTo>
                  <a:lnTo>
                    <a:pt x="67" y="16"/>
                  </a:lnTo>
                  <a:lnTo>
                    <a:pt x="70" y="0"/>
                  </a:lnTo>
                  <a:lnTo>
                    <a:pt x="89" y="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09" name="Freeform 490"/>
            <p:cNvSpPr/>
            <p:nvPr/>
          </p:nvSpPr>
          <p:spPr bwMode="auto">
            <a:xfrm>
              <a:off x="2035525" y="3048709"/>
              <a:ext cx="75813" cy="62056"/>
            </a:xfrm>
            <a:custGeom>
              <a:avLst/>
              <a:gdLst>
                <a:gd name="T0" fmla="*/ 0 w 156"/>
                <a:gd name="T1" fmla="*/ 0 h 135"/>
                <a:gd name="T2" fmla="*/ 0 w 156"/>
                <a:gd name="T3" fmla="*/ 1 h 135"/>
                <a:gd name="T4" fmla="*/ 1 w 156"/>
                <a:gd name="T5" fmla="*/ 2 h 135"/>
                <a:gd name="T6" fmla="*/ 2 w 156"/>
                <a:gd name="T7" fmla="*/ 3 h 135"/>
                <a:gd name="T8" fmla="*/ 2 w 156"/>
                <a:gd name="T9" fmla="*/ 2 h 135"/>
                <a:gd name="T10" fmla="*/ 2 w 156"/>
                <a:gd name="T11" fmla="*/ 3 h 135"/>
                <a:gd name="T12" fmla="*/ 3 w 156"/>
                <a:gd name="T13" fmla="*/ 3 h 135"/>
                <a:gd name="T14" fmla="*/ 3 w 156"/>
                <a:gd name="T15" fmla="*/ 3 h 135"/>
                <a:gd name="T16" fmla="*/ 4 w 156"/>
                <a:gd name="T17" fmla="*/ 3 h 135"/>
                <a:gd name="T18" fmla="*/ 3 w 156"/>
                <a:gd name="T19" fmla="*/ 2 h 135"/>
                <a:gd name="T20" fmla="*/ 3 w 156"/>
                <a:gd name="T21" fmla="*/ 1 h 135"/>
                <a:gd name="T22" fmla="*/ 2 w 156"/>
                <a:gd name="T23" fmla="*/ 1 h 135"/>
                <a:gd name="T24" fmla="*/ 2 w 156"/>
                <a:gd name="T25" fmla="*/ 1 h 135"/>
                <a:gd name="T26" fmla="*/ 2 w 156"/>
                <a:gd name="T27" fmla="*/ 0 h 135"/>
                <a:gd name="T28" fmla="*/ 1 w 156"/>
                <a:gd name="T29" fmla="*/ 0 h 135"/>
                <a:gd name="T30" fmla="*/ 1 w 156"/>
                <a:gd name="T31" fmla="*/ 0 h 135"/>
                <a:gd name="T32" fmla="*/ 0 w 156"/>
                <a:gd name="T33" fmla="*/ 0 h 135"/>
                <a:gd name="T34" fmla="*/ 0 w 156"/>
                <a:gd name="T35" fmla="*/ 0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35"/>
                <a:gd name="T56" fmla="*/ 156 w 156"/>
                <a:gd name="T57" fmla="*/ 135 h 1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35">
                  <a:moveTo>
                    <a:pt x="0" y="18"/>
                  </a:moveTo>
                  <a:lnTo>
                    <a:pt x="16" y="40"/>
                  </a:lnTo>
                  <a:lnTo>
                    <a:pt x="40" y="74"/>
                  </a:lnTo>
                  <a:lnTo>
                    <a:pt x="77" y="117"/>
                  </a:lnTo>
                  <a:lnTo>
                    <a:pt x="99" y="91"/>
                  </a:lnTo>
                  <a:lnTo>
                    <a:pt x="100" y="114"/>
                  </a:lnTo>
                  <a:lnTo>
                    <a:pt x="117" y="117"/>
                  </a:lnTo>
                  <a:lnTo>
                    <a:pt x="145" y="135"/>
                  </a:lnTo>
                  <a:lnTo>
                    <a:pt x="156" y="114"/>
                  </a:lnTo>
                  <a:lnTo>
                    <a:pt x="116" y="79"/>
                  </a:lnTo>
                  <a:lnTo>
                    <a:pt x="104" y="52"/>
                  </a:lnTo>
                  <a:lnTo>
                    <a:pt x="89" y="39"/>
                  </a:lnTo>
                  <a:lnTo>
                    <a:pt x="89" y="21"/>
                  </a:lnTo>
                  <a:lnTo>
                    <a:pt x="75" y="14"/>
                  </a:lnTo>
                  <a:lnTo>
                    <a:pt x="47" y="9"/>
                  </a:lnTo>
                  <a:lnTo>
                    <a:pt x="26" y="0"/>
                  </a:lnTo>
                  <a:lnTo>
                    <a:pt x="5" y="4"/>
                  </a:lnTo>
                  <a:lnTo>
                    <a:pt x="0" y="1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10" name="Freeform 491"/>
            <p:cNvSpPr/>
            <p:nvPr/>
          </p:nvSpPr>
          <p:spPr bwMode="auto">
            <a:xfrm>
              <a:off x="2077643" y="2705014"/>
              <a:ext cx="766549" cy="361197"/>
            </a:xfrm>
            <a:custGeom>
              <a:avLst/>
              <a:gdLst>
                <a:gd name="T0" fmla="*/ 35 w 1596"/>
                <a:gd name="T1" fmla="*/ 8 h 795"/>
                <a:gd name="T2" fmla="*/ 31 w 1596"/>
                <a:gd name="T3" fmla="*/ 7 h 795"/>
                <a:gd name="T4" fmla="*/ 30 w 1596"/>
                <a:gd name="T5" fmla="*/ 6 h 795"/>
                <a:gd name="T6" fmla="*/ 29 w 1596"/>
                <a:gd name="T7" fmla="*/ 6 h 795"/>
                <a:gd name="T8" fmla="*/ 27 w 1596"/>
                <a:gd name="T9" fmla="*/ 5 h 795"/>
                <a:gd name="T10" fmla="*/ 24 w 1596"/>
                <a:gd name="T11" fmla="*/ 3 h 795"/>
                <a:gd name="T12" fmla="*/ 20 w 1596"/>
                <a:gd name="T13" fmla="*/ 2 h 795"/>
                <a:gd name="T14" fmla="*/ 17 w 1596"/>
                <a:gd name="T15" fmla="*/ 1 h 795"/>
                <a:gd name="T16" fmla="*/ 15 w 1596"/>
                <a:gd name="T17" fmla="*/ 1 h 795"/>
                <a:gd name="T18" fmla="*/ 12 w 1596"/>
                <a:gd name="T19" fmla="*/ 1 h 795"/>
                <a:gd name="T20" fmla="*/ 9 w 1596"/>
                <a:gd name="T21" fmla="*/ 1 h 795"/>
                <a:gd name="T22" fmla="*/ 9 w 1596"/>
                <a:gd name="T23" fmla="*/ 4 h 795"/>
                <a:gd name="T24" fmla="*/ 10 w 1596"/>
                <a:gd name="T25" fmla="*/ 5 h 795"/>
                <a:gd name="T26" fmla="*/ 10 w 1596"/>
                <a:gd name="T27" fmla="*/ 6 h 795"/>
                <a:gd name="T28" fmla="*/ 9 w 1596"/>
                <a:gd name="T29" fmla="*/ 6 h 795"/>
                <a:gd name="T30" fmla="*/ 7 w 1596"/>
                <a:gd name="T31" fmla="*/ 5 h 795"/>
                <a:gd name="T32" fmla="*/ 6 w 1596"/>
                <a:gd name="T33" fmla="*/ 6 h 795"/>
                <a:gd name="T34" fmla="*/ 5 w 1596"/>
                <a:gd name="T35" fmla="*/ 5 h 795"/>
                <a:gd name="T36" fmla="*/ 2 w 1596"/>
                <a:gd name="T37" fmla="*/ 5 h 795"/>
                <a:gd name="T38" fmla="*/ 1 w 1596"/>
                <a:gd name="T39" fmla="*/ 6 h 795"/>
                <a:gd name="T40" fmla="*/ 1 w 1596"/>
                <a:gd name="T41" fmla="*/ 7 h 795"/>
                <a:gd name="T42" fmla="*/ 0 w 1596"/>
                <a:gd name="T43" fmla="*/ 7 h 795"/>
                <a:gd name="T44" fmla="*/ 0 w 1596"/>
                <a:gd name="T45" fmla="*/ 9 h 795"/>
                <a:gd name="T46" fmla="*/ 1 w 1596"/>
                <a:gd name="T47" fmla="*/ 10 h 795"/>
                <a:gd name="T48" fmla="*/ 2 w 1596"/>
                <a:gd name="T49" fmla="*/ 10 h 795"/>
                <a:gd name="T50" fmla="*/ 3 w 1596"/>
                <a:gd name="T51" fmla="*/ 12 h 795"/>
                <a:gd name="T52" fmla="*/ 7 w 1596"/>
                <a:gd name="T53" fmla="*/ 11 h 795"/>
                <a:gd name="T54" fmla="*/ 6 w 1596"/>
                <a:gd name="T55" fmla="*/ 13 h 795"/>
                <a:gd name="T56" fmla="*/ 4 w 1596"/>
                <a:gd name="T57" fmla="*/ 15 h 795"/>
                <a:gd name="T58" fmla="*/ 7 w 1596"/>
                <a:gd name="T59" fmla="*/ 17 h 795"/>
                <a:gd name="T60" fmla="*/ 8 w 1596"/>
                <a:gd name="T61" fmla="*/ 17 h 795"/>
                <a:gd name="T62" fmla="*/ 9 w 1596"/>
                <a:gd name="T63" fmla="*/ 17 h 795"/>
                <a:gd name="T64" fmla="*/ 9 w 1596"/>
                <a:gd name="T65" fmla="*/ 13 h 795"/>
                <a:gd name="T66" fmla="*/ 11 w 1596"/>
                <a:gd name="T67" fmla="*/ 12 h 795"/>
                <a:gd name="T68" fmla="*/ 11 w 1596"/>
                <a:gd name="T69" fmla="*/ 11 h 795"/>
                <a:gd name="T70" fmla="*/ 12 w 1596"/>
                <a:gd name="T71" fmla="*/ 11 h 795"/>
                <a:gd name="T72" fmla="*/ 13 w 1596"/>
                <a:gd name="T73" fmla="*/ 12 h 795"/>
                <a:gd name="T74" fmla="*/ 13 w 1596"/>
                <a:gd name="T75" fmla="*/ 13 h 795"/>
                <a:gd name="T76" fmla="*/ 14 w 1596"/>
                <a:gd name="T77" fmla="*/ 15 h 795"/>
                <a:gd name="T78" fmla="*/ 17 w 1596"/>
                <a:gd name="T79" fmla="*/ 15 h 795"/>
                <a:gd name="T80" fmla="*/ 17 w 1596"/>
                <a:gd name="T81" fmla="*/ 17 h 795"/>
                <a:gd name="T82" fmla="*/ 18 w 1596"/>
                <a:gd name="T83" fmla="*/ 19 h 795"/>
                <a:gd name="T84" fmla="*/ 21 w 1596"/>
                <a:gd name="T85" fmla="*/ 18 h 795"/>
                <a:gd name="T86" fmla="*/ 23 w 1596"/>
                <a:gd name="T87" fmla="*/ 18 h 795"/>
                <a:gd name="T88" fmla="*/ 23 w 1596"/>
                <a:gd name="T89" fmla="*/ 17 h 795"/>
                <a:gd name="T90" fmla="*/ 23 w 1596"/>
                <a:gd name="T91" fmla="*/ 16 h 795"/>
                <a:gd name="T92" fmla="*/ 25 w 1596"/>
                <a:gd name="T93" fmla="*/ 17 h 795"/>
                <a:gd name="T94" fmla="*/ 27 w 1596"/>
                <a:gd name="T95" fmla="*/ 16 h 795"/>
                <a:gd name="T96" fmla="*/ 31 w 1596"/>
                <a:gd name="T97" fmla="*/ 17 h 795"/>
                <a:gd name="T98" fmla="*/ 31 w 1596"/>
                <a:gd name="T99" fmla="*/ 14 h 795"/>
                <a:gd name="T100" fmla="*/ 34 w 1596"/>
                <a:gd name="T101" fmla="*/ 11 h 7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96"/>
                <a:gd name="T154" fmla="*/ 0 h 795"/>
                <a:gd name="T155" fmla="*/ 1596 w 1596"/>
                <a:gd name="T156" fmla="*/ 795 h 7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96" h="795">
                  <a:moveTo>
                    <a:pt x="1561" y="408"/>
                  </a:moveTo>
                  <a:lnTo>
                    <a:pt x="1596" y="391"/>
                  </a:lnTo>
                  <a:lnTo>
                    <a:pt x="1516" y="328"/>
                  </a:lnTo>
                  <a:lnTo>
                    <a:pt x="1467" y="354"/>
                  </a:lnTo>
                  <a:lnTo>
                    <a:pt x="1395" y="331"/>
                  </a:lnTo>
                  <a:lnTo>
                    <a:pt x="1358" y="311"/>
                  </a:lnTo>
                  <a:lnTo>
                    <a:pt x="1327" y="311"/>
                  </a:lnTo>
                  <a:lnTo>
                    <a:pt x="1310" y="272"/>
                  </a:lnTo>
                  <a:lnTo>
                    <a:pt x="1297" y="246"/>
                  </a:lnTo>
                  <a:lnTo>
                    <a:pt x="1273" y="246"/>
                  </a:lnTo>
                  <a:lnTo>
                    <a:pt x="1247" y="246"/>
                  </a:lnTo>
                  <a:lnTo>
                    <a:pt x="1226" y="257"/>
                  </a:lnTo>
                  <a:lnTo>
                    <a:pt x="1186" y="212"/>
                  </a:lnTo>
                  <a:lnTo>
                    <a:pt x="1171" y="220"/>
                  </a:lnTo>
                  <a:lnTo>
                    <a:pt x="1150" y="230"/>
                  </a:lnTo>
                  <a:lnTo>
                    <a:pt x="1133" y="239"/>
                  </a:lnTo>
                  <a:lnTo>
                    <a:pt x="1098" y="207"/>
                  </a:lnTo>
                  <a:lnTo>
                    <a:pt x="1017" y="134"/>
                  </a:lnTo>
                  <a:lnTo>
                    <a:pt x="958" y="89"/>
                  </a:lnTo>
                  <a:lnTo>
                    <a:pt x="919" y="50"/>
                  </a:lnTo>
                  <a:lnTo>
                    <a:pt x="852" y="97"/>
                  </a:lnTo>
                  <a:lnTo>
                    <a:pt x="841" y="62"/>
                  </a:lnTo>
                  <a:lnTo>
                    <a:pt x="750" y="58"/>
                  </a:lnTo>
                  <a:lnTo>
                    <a:pt x="739" y="58"/>
                  </a:lnTo>
                  <a:lnTo>
                    <a:pt x="696" y="0"/>
                  </a:lnTo>
                  <a:lnTo>
                    <a:pt x="654" y="8"/>
                  </a:lnTo>
                  <a:lnTo>
                    <a:pt x="623" y="31"/>
                  </a:lnTo>
                  <a:lnTo>
                    <a:pt x="566" y="44"/>
                  </a:lnTo>
                  <a:lnTo>
                    <a:pt x="546" y="32"/>
                  </a:lnTo>
                  <a:lnTo>
                    <a:pt x="516" y="67"/>
                  </a:lnTo>
                  <a:lnTo>
                    <a:pt x="492" y="62"/>
                  </a:lnTo>
                  <a:lnTo>
                    <a:pt x="409" y="70"/>
                  </a:lnTo>
                  <a:lnTo>
                    <a:pt x="395" y="67"/>
                  </a:lnTo>
                  <a:lnTo>
                    <a:pt x="384" y="75"/>
                  </a:lnTo>
                  <a:lnTo>
                    <a:pt x="417" y="119"/>
                  </a:lnTo>
                  <a:lnTo>
                    <a:pt x="395" y="159"/>
                  </a:lnTo>
                  <a:lnTo>
                    <a:pt x="396" y="189"/>
                  </a:lnTo>
                  <a:lnTo>
                    <a:pt x="396" y="204"/>
                  </a:lnTo>
                  <a:lnTo>
                    <a:pt x="441" y="204"/>
                  </a:lnTo>
                  <a:lnTo>
                    <a:pt x="454" y="230"/>
                  </a:lnTo>
                  <a:lnTo>
                    <a:pt x="454" y="257"/>
                  </a:lnTo>
                  <a:lnTo>
                    <a:pt x="441" y="263"/>
                  </a:lnTo>
                  <a:lnTo>
                    <a:pt x="425" y="246"/>
                  </a:lnTo>
                  <a:lnTo>
                    <a:pt x="405" y="257"/>
                  </a:lnTo>
                  <a:lnTo>
                    <a:pt x="395" y="269"/>
                  </a:lnTo>
                  <a:lnTo>
                    <a:pt x="361" y="246"/>
                  </a:lnTo>
                  <a:lnTo>
                    <a:pt x="351" y="224"/>
                  </a:lnTo>
                  <a:lnTo>
                    <a:pt x="322" y="235"/>
                  </a:lnTo>
                  <a:lnTo>
                    <a:pt x="322" y="243"/>
                  </a:lnTo>
                  <a:lnTo>
                    <a:pt x="302" y="224"/>
                  </a:lnTo>
                  <a:lnTo>
                    <a:pt x="273" y="246"/>
                  </a:lnTo>
                  <a:lnTo>
                    <a:pt x="240" y="257"/>
                  </a:lnTo>
                  <a:lnTo>
                    <a:pt x="229" y="246"/>
                  </a:lnTo>
                  <a:lnTo>
                    <a:pt x="221" y="224"/>
                  </a:lnTo>
                  <a:lnTo>
                    <a:pt x="176" y="220"/>
                  </a:lnTo>
                  <a:lnTo>
                    <a:pt x="103" y="216"/>
                  </a:lnTo>
                  <a:lnTo>
                    <a:pt x="85" y="220"/>
                  </a:lnTo>
                  <a:lnTo>
                    <a:pt x="81" y="235"/>
                  </a:lnTo>
                  <a:lnTo>
                    <a:pt x="69" y="230"/>
                  </a:lnTo>
                  <a:lnTo>
                    <a:pt x="54" y="254"/>
                  </a:lnTo>
                  <a:lnTo>
                    <a:pt x="43" y="272"/>
                  </a:lnTo>
                  <a:lnTo>
                    <a:pt x="43" y="281"/>
                  </a:lnTo>
                  <a:lnTo>
                    <a:pt x="51" y="299"/>
                  </a:lnTo>
                  <a:lnTo>
                    <a:pt x="39" y="304"/>
                  </a:lnTo>
                  <a:lnTo>
                    <a:pt x="28" y="272"/>
                  </a:lnTo>
                  <a:lnTo>
                    <a:pt x="7" y="276"/>
                  </a:lnTo>
                  <a:lnTo>
                    <a:pt x="0" y="318"/>
                  </a:lnTo>
                  <a:lnTo>
                    <a:pt x="0" y="343"/>
                  </a:lnTo>
                  <a:lnTo>
                    <a:pt x="0" y="366"/>
                  </a:lnTo>
                  <a:lnTo>
                    <a:pt x="11" y="387"/>
                  </a:lnTo>
                  <a:lnTo>
                    <a:pt x="20" y="399"/>
                  </a:lnTo>
                  <a:lnTo>
                    <a:pt x="20" y="424"/>
                  </a:lnTo>
                  <a:lnTo>
                    <a:pt x="39" y="422"/>
                  </a:lnTo>
                  <a:lnTo>
                    <a:pt x="62" y="403"/>
                  </a:lnTo>
                  <a:lnTo>
                    <a:pt x="74" y="422"/>
                  </a:lnTo>
                  <a:lnTo>
                    <a:pt x="91" y="445"/>
                  </a:lnTo>
                  <a:lnTo>
                    <a:pt x="103" y="468"/>
                  </a:lnTo>
                  <a:lnTo>
                    <a:pt x="121" y="512"/>
                  </a:lnTo>
                  <a:lnTo>
                    <a:pt x="157" y="501"/>
                  </a:lnTo>
                  <a:lnTo>
                    <a:pt x="209" y="489"/>
                  </a:lnTo>
                  <a:lnTo>
                    <a:pt x="291" y="477"/>
                  </a:lnTo>
                  <a:lnTo>
                    <a:pt x="312" y="506"/>
                  </a:lnTo>
                  <a:lnTo>
                    <a:pt x="316" y="562"/>
                  </a:lnTo>
                  <a:lnTo>
                    <a:pt x="273" y="573"/>
                  </a:lnTo>
                  <a:lnTo>
                    <a:pt x="240" y="581"/>
                  </a:lnTo>
                  <a:lnTo>
                    <a:pt x="248" y="621"/>
                  </a:lnTo>
                  <a:lnTo>
                    <a:pt x="191" y="621"/>
                  </a:lnTo>
                  <a:lnTo>
                    <a:pt x="240" y="699"/>
                  </a:lnTo>
                  <a:lnTo>
                    <a:pt x="262" y="706"/>
                  </a:lnTo>
                  <a:lnTo>
                    <a:pt x="284" y="710"/>
                  </a:lnTo>
                  <a:lnTo>
                    <a:pt x="298" y="744"/>
                  </a:lnTo>
                  <a:lnTo>
                    <a:pt x="311" y="731"/>
                  </a:lnTo>
                  <a:lnTo>
                    <a:pt x="352" y="723"/>
                  </a:lnTo>
                  <a:lnTo>
                    <a:pt x="378" y="736"/>
                  </a:lnTo>
                  <a:lnTo>
                    <a:pt x="395" y="753"/>
                  </a:lnTo>
                  <a:lnTo>
                    <a:pt x="406" y="736"/>
                  </a:lnTo>
                  <a:lnTo>
                    <a:pt x="435" y="741"/>
                  </a:lnTo>
                  <a:lnTo>
                    <a:pt x="386" y="565"/>
                  </a:lnTo>
                  <a:lnTo>
                    <a:pt x="405" y="556"/>
                  </a:lnTo>
                  <a:lnTo>
                    <a:pt x="469" y="518"/>
                  </a:lnTo>
                  <a:lnTo>
                    <a:pt x="480" y="515"/>
                  </a:lnTo>
                  <a:lnTo>
                    <a:pt x="471" y="501"/>
                  </a:lnTo>
                  <a:lnTo>
                    <a:pt x="484" y="508"/>
                  </a:lnTo>
                  <a:lnTo>
                    <a:pt x="484" y="489"/>
                  </a:lnTo>
                  <a:lnTo>
                    <a:pt x="492" y="477"/>
                  </a:lnTo>
                  <a:lnTo>
                    <a:pt x="498" y="483"/>
                  </a:lnTo>
                  <a:lnTo>
                    <a:pt x="513" y="483"/>
                  </a:lnTo>
                  <a:lnTo>
                    <a:pt x="527" y="493"/>
                  </a:lnTo>
                  <a:lnTo>
                    <a:pt x="544" y="470"/>
                  </a:lnTo>
                  <a:lnTo>
                    <a:pt x="558" y="477"/>
                  </a:lnTo>
                  <a:lnTo>
                    <a:pt x="544" y="508"/>
                  </a:lnTo>
                  <a:lnTo>
                    <a:pt x="554" y="550"/>
                  </a:lnTo>
                  <a:lnTo>
                    <a:pt x="584" y="575"/>
                  </a:lnTo>
                  <a:lnTo>
                    <a:pt x="584" y="581"/>
                  </a:lnTo>
                  <a:lnTo>
                    <a:pt x="575" y="602"/>
                  </a:lnTo>
                  <a:lnTo>
                    <a:pt x="577" y="611"/>
                  </a:lnTo>
                  <a:lnTo>
                    <a:pt x="621" y="629"/>
                  </a:lnTo>
                  <a:lnTo>
                    <a:pt x="632" y="656"/>
                  </a:lnTo>
                  <a:lnTo>
                    <a:pt x="671" y="639"/>
                  </a:lnTo>
                  <a:lnTo>
                    <a:pt x="717" y="629"/>
                  </a:lnTo>
                  <a:lnTo>
                    <a:pt x="750" y="708"/>
                  </a:lnTo>
                  <a:lnTo>
                    <a:pt x="763" y="745"/>
                  </a:lnTo>
                  <a:lnTo>
                    <a:pt x="751" y="754"/>
                  </a:lnTo>
                  <a:lnTo>
                    <a:pt x="746" y="768"/>
                  </a:lnTo>
                  <a:lnTo>
                    <a:pt x="779" y="779"/>
                  </a:lnTo>
                  <a:lnTo>
                    <a:pt x="789" y="795"/>
                  </a:lnTo>
                  <a:lnTo>
                    <a:pt x="835" y="779"/>
                  </a:lnTo>
                  <a:lnTo>
                    <a:pt x="848" y="795"/>
                  </a:lnTo>
                  <a:lnTo>
                    <a:pt x="882" y="776"/>
                  </a:lnTo>
                  <a:lnTo>
                    <a:pt x="904" y="771"/>
                  </a:lnTo>
                  <a:lnTo>
                    <a:pt x="930" y="777"/>
                  </a:lnTo>
                  <a:lnTo>
                    <a:pt x="989" y="777"/>
                  </a:lnTo>
                  <a:lnTo>
                    <a:pt x="977" y="764"/>
                  </a:lnTo>
                  <a:lnTo>
                    <a:pt x="977" y="741"/>
                  </a:lnTo>
                  <a:lnTo>
                    <a:pt x="984" y="726"/>
                  </a:lnTo>
                  <a:lnTo>
                    <a:pt x="984" y="714"/>
                  </a:lnTo>
                  <a:lnTo>
                    <a:pt x="967" y="702"/>
                  </a:lnTo>
                  <a:lnTo>
                    <a:pt x="1004" y="698"/>
                  </a:lnTo>
                  <a:lnTo>
                    <a:pt x="1039" y="702"/>
                  </a:lnTo>
                  <a:lnTo>
                    <a:pt x="1047" y="714"/>
                  </a:lnTo>
                  <a:lnTo>
                    <a:pt x="1071" y="708"/>
                  </a:lnTo>
                  <a:lnTo>
                    <a:pt x="1055" y="673"/>
                  </a:lnTo>
                  <a:lnTo>
                    <a:pt x="1073" y="669"/>
                  </a:lnTo>
                  <a:lnTo>
                    <a:pt x="1166" y="683"/>
                  </a:lnTo>
                  <a:lnTo>
                    <a:pt x="1241" y="691"/>
                  </a:lnTo>
                  <a:lnTo>
                    <a:pt x="1297" y="719"/>
                  </a:lnTo>
                  <a:lnTo>
                    <a:pt x="1327" y="719"/>
                  </a:lnTo>
                  <a:lnTo>
                    <a:pt x="1336" y="753"/>
                  </a:lnTo>
                  <a:lnTo>
                    <a:pt x="1358" y="683"/>
                  </a:lnTo>
                  <a:lnTo>
                    <a:pt x="1327" y="607"/>
                  </a:lnTo>
                  <a:lnTo>
                    <a:pt x="1422" y="581"/>
                  </a:lnTo>
                  <a:lnTo>
                    <a:pt x="1436" y="539"/>
                  </a:lnTo>
                  <a:lnTo>
                    <a:pt x="1448" y="477"/>
                  </a:lnTo>
                  <a:lnTo>
                    <a:pt x="1545" y="483"/>
                  </a:lnTo>
                  <a:lnTo>
                    <a:pt x="1561" y="408"/>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11" name="Freeform 492"/>
            <p:cNvSpPr/>
            <p:nvPr/>
          </p:nvSpPr>
          <p:spPr bwMode="auto">
            <a:xfrm>
              <a:off x="2261278" y="2937326"/>
              <a:ext cx="336945" cy="224356"/>
            </a:xfrm>
            <a:custGeom>
              <a:avLst/>
              <a:gdLst>
                <a:gd name="T0" fmla="*/ 1 w 697"/>
                <a:gd name="T1" fmla="*/ 5 h 492"/>
                <a:gd name="T2" fmla="*/ 2 w 697"/>
                <a:gd name="T3" fmla="*/ 4 h 492"/>
                <a:gd name="T4" fmla="*/ 2 w 697"/>
                <a:gd name="T5" fmla="*/ 4 h 492"/>
                <a:gd name="T6" fmla="*/ 3 w 697"/>
                <a:gd name="T7" fmla="*/ 4 h 492"/>
                <a:gd name="T8" fmla="*/ 4 w 697"/>
                <a:gd name="T9" fmla="*/ 4 h 492"/>
                <a:gd name="T10" fmla="*/ 4 w 697"/>
                <a:gd name="T11" fmla="*/ 5 h 492"/>
                <a:gd name="T12" fmla="*/ 4 w 697"/>
                <a:gd name="T13" fmla="*/ 5 h 492"/>
                <a:gd name="T14" fmla="*/ 5 w 697"/>
                <a:gd name="T15" fmla="*/ 7 h 492"/>
                <a:gd name="T16" fmla="*/ 5 w 697"/>
                <a:gd name="T17" fmla="*/ 6 h 492"/>
                <a:gd name="T18" fmla="*/ 6 w 697"/>
                <a:gd name="T19" fmla="*/ 7 h 492"/>
                <a:gd name="T20" fmla="*/ 8 w 697"/>
                <a:gd name="T21" fmla="*/ 8 h 492"/>
                <a:gd name="T22" fmla="*/ 9 w 697"/>
                <a:gd name="T23" fmla="*/ 9 h 492"/>
                <a:gd name="T24" fmla="*/ 10 w 697"/>
                <a:gd name="T25" fmla="*/ 10 h 492"/>
                <a:gd name="T26" fmla="*/ 11 w 697"/>
                <a:gd name="T27" fmla="*/ 11 h 492"/>
                <a:gd name="T28" fmla="*/ 12 w 697"/>
                <a:gd name="T29" fmla="*/ 10 h 492"/>
                <a:gd name="T30" fmla="*/ 12 w 697"/>
                <a:gd name="T31" fmla="*/ 9 h 492"/>
                <a:gd name="T32" fmla="*/ 11 w 697"/>
                <a:gd name="T33" fmla="*/ 7 h 492"/>
                <a:gd name="T34" fmla="*/ 12 w 697"/>
                <a:gd name="T35" fmla="*/ 7 h 492"/>
                <a:gd name="T36" fmla="*/ 14 w 697"/>
                <a:gd name="T37" fmla="*/ 7 h 492"/>
                <a:gd name="T38" fmla="*/ 16 w 697"/>
                <a:gd name="T39" fmla="*/ 7 h 492"/>
                <a:gd name="T40" fmla="*/ 16 w 697"/>
                <a:gd name="T41" fmla="*/ 6 h 492"/>
                <a:gd name="T42" fmla="*/ 13 w 697"/>
                <a:gd name="T43" fmla="*/ 6 h 492"/>
                <a:gd name="T44" fmla="*/ 12 w 697"/>
                <a:gd name="T45" fmla="*/ 6 h 492"/>
                <a:gd name="T46" fmla="*/ 11 w 697"/>
                <a:gd name="T47" fmla="*/ 7 h 492"/>
                <a:gd name="T48" fmla="*/ 10 w 697"/>
                <a:gd name="T49" fmla="*/ 6 h 492"/>
                <a:gd name="T50" fmla="*/ 9 w 697"/>
                <a:gd name="T51" fmla="*/ 7 h 492"/>
                <a:gd name="T52" fmla="*/ 9 w 697"/>
                <a:gd name="T53" fmla="*/ 6 h 492"/>
                <a:gd name="T54" fmla="*/ 9 w 697"/>
                <a:gd name="T55" fmla="*/ 5 h 492"/>
                <a:gd name="T56" fmla="*/ 9 w 697"/>
                <a:gd name="T57" fmla="*/ 4 h 492"/>
                <a:gd name="T58" fmla="*/ 6 w 697"/>
                <a:gd name="T59" fmla="*/ 3 h 492"/>
                <a:gd name="T60" fmla="*/ 5 w 697"/>
                <a:gd name="T61" fmla="*/ 2 h 492"/>
                <a:gd name="T62" fmla="*/ 3 w 697"/>
                <a:gd name="T63" fmla="*/ 3 h 492"/>
                <a:gd name="T64" fmla="*/ 2 w 697"/>
                <a:gd name="T65" fmla="*/ 1 h 492"/>
                <a:gd name="T66" fmla="*/ 2 w 697"/>
                <a:gd name="T67" fmla="*/ 0 h 492"/>
                <a:gd name="T68" fmla="*/ 1 w 697"/>
                <a:gd name="T69" fmla="*/ 5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7"/>
                <a:gd name="T106" fmla="*/ 0 h 492"/>
                <a:gd name="T107" fmla="*/ 697 w 697"/>
                <a:gd name="T108" fmla="*/ 492 h 4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7" h="492">
                  <a:moveTo>
                    <a:pt x="49" y="226"/>
                  </a:moveTo>
                  <a:lnTo>
                    <a:pt x="65" y="221"/>
                  </a:lnTo>
                  <a:lnTo>
                    <a:pt x="72" y="202"/>
                  </a:lnTo>
                  <a:lnTo>
                    <a:pt x="81" y="184"/>
                  </a:lnTo>
                  <a:lnTo>
                    <a:pt x="98" y="193"/>
                  </a:lnTo>
                  <a:lnTo>
                    <a:pt x="94" y="168"/>
                  </a:lnTo>
                  <a:lnTo>
                    <a:pt x="112" y="158"/>
                  </a:lnTo>
                  <a:lnTo>
                    <a:pt x="124" y="176"/>
                  </a:lnTo>
                  <a:lnTo>
                    <a:pt x="141" y="176"/>
                  </a:lnTo>
                  <a:lnTo>
                    <a:pt x="158" y="187"/>
                  </a:lnTo>
                  <a:lnTo>
                    <a:pt x="168" y="193"/>
                  </a:lnTo>
                  <a:lnTo>
                    <a:pt x="168" y="199"/>
                  </a:lnTo>
                  <a:lnTo>
                    <a:pt x="169" y="214"/>
                  </a:lnTo>
                  <a:lnTo>
                    <a:pt x="189" y="221"/>
                  </a:lnTo>
                  <a:lnTo>
                    <a:pt x="189" y="244"/>
                  </a:lnTo>
                  <a:lnTo>
                    <a:pt x="205" y="276"/>
                  </a:lnTo>
                  <a:lnTo>
                    <a:pt x="225" y="280"/>
                  </a:lnTo>
                  <a:lnTo>
                    <a:pt x="230" y="272"/>
                  </a:lnTo>
                  <a:lnTo>
                    <a:pt x="251" y="258"/>
                  </a:lnTo>
                  <a:lnTo>
                    <a:pt x="270" y="276"/>
                  </a:lnTo>
                  <a:lnTo>
                    <a:pt x="290" y="306"/>
                  </a:lnTo>
                  <a:lnTo>
                    <a:pt x="325" y="344"/>
                  </a:lnTo>
                  <a:lnTo>
                    <a:pt x="383" y="360"/>
                  </a:lnTo>
                  <a:lnTo>
                    <a:pt x="386" y="384"/>
                  </a:lnTo>
                  <a:lnTo>
                    <a:pt x="423" y="400"/>
                  </a:lnTo>
                  <a:lnTo>
                    <a:pt x="440" y="425"/>
                  </a:lnTo>
                  <a:lnTo>
                    <a:pt x="427" y="491"/>
                  </a:lnTo>
                  <a:lnTo>
                    <a:pt x="459" y="492"/>
                  </a:lnTo>
                  <a:lnTo>
                    <a:pt x="485" y="457"/>
                  </a:lnTo>
                  <a:lnTo>
                    <a:pt x="498" y="440"/>
                  </a:lnTo>
                  <a:lnTo>
                    <a:pt x="507" y="421"/>
                  </a:lnTo>
                  <a:lnTo>
                    <a:pt x="501" y="387"/>
                  </a:lnTo>
                  <a:lnTo>
                    <a:pt x="473" y="373"/>
                  </a:lnTo>
                  <a:lnTo>
                    <a:pt x="481" y="314"/>
                  </a:lnTo>
                  <a:lnTo>
                    <a:pt x="505" y="290"/>
                  </a:lnTo>
                  <a:lnTo>
                    <a:pt x="527" y="298"/>
                  </a:lnTo>
                  <a:lnTo>
                    <a:pt x="579" y="287"/>
                  </a:lnTo>
                  <a:lnTo>
                    <a:pt x="586" y="311"/>
                  </a:lnTo>
                  <a:lnTo>
                    <a:pt x="614" y="310"/>
                  </a:lnTo>
                  <a:lnTo>
                    <a:pt x="680" y="306"/>
                  </a:lnTo>
                  <a:lnTo>
                    <a:pt x="697" y="276"/>
                  </a:lnTo>
                  <a:lnTo>
                    <a:pt x="680" y="261"/>
                  </a:lnTo>
                  <a:lnTo>
                    <a:pt x="637" y="261"/>
                  </a:lnTo>
                  <a:lnTo>
                    <a:pt x="566" y="261"/>
                  </a:lnTo>
                  <a:lnTo>
                    <a:pt x="538" y="261"/>
                  </a:lnTo>
                  <a:lnTo>
                    <a:pt x="510" y="256"/>
                  </a:lnTo>
                  <a:lnTo>
                    <a:pt x="462" y="280"/>
                  </a:lnTo>
                  <a:lnTo>
                    <a:pt x="457" y="276"/>
                  </a:lnTo>
                  <a:lnTo>
                    <a:pt x="449" y="264"/>
                  </a:lnTo>
                  <a:lnTo>
                    <a:pt x="426" y="272"/>
                  </a:lnTo>
                  <a:lnTo>
                    <a:pt x="403" y="280"/>
                  </a:lnTo>
                  <a:lnTo>
                    <a:pt x="398" y="275"/>
                  </a:lnTo>
                  <a:lnTo>
                    <a:pt x="394" y="264"/>
                  </a:lnTo>
                  <a:lnTo>
                    <a:pt x="365" y="256"/>
                  </a:lnTo>
                  <a:lnTo>
                    <a:pt x="360" y="253"/>
                  </a:lnTo>
                  <a:lnTo>
                    <a:pt x="364" y="239"/>
                  </a:lnTo>
                  <a:lnTo>
                    <a:pt x="378" y="230"/>
                  </a:lnTo>
                  <a:lnTo>
                    <a:pt x="360" y="183"/>
                  </a:lnTo>
                  <a:lnTo>
                    <a:pt x="331" y="114"/>
                  </a:lnTo>
                  <a:lnTo>
                    <a:pt x="247" y="137"/>
                  </a:lnTo>
                  <a:lnTo>
                    <a:pt x="230" y="114"/>
                  </a:lnTo>
                  <a:lnTo>
                    <a:pt x="191" y="96"/>
                  </a:lnTo>
                  <a:lnTo>
                    <a:pt x="158" y="123"/>
                  </a:lnTo>
                  <a:lnTo>
                    <a:pt x="126" y="116"/>
                  </a:lnTo>
                  <a:lnTo>
                    <a:pt x="89" y="87"/>
                  </a:lnTo>
                  <a:lnTo>
                    <a:pt x="83" y="51"/>
                  </a:lnTo>
                  <a:lnTo>
                    <a:pt x="85" y="26"/>
                  </a:lnTo>
                  <a:lnTo>
                    <a:pt x="83" y="0"/>
                  </a:lnTo>
                  <a:lnTo>
                    <a:pt x="0" y="51"/>
                  </a:lnTo>
                  <a:lnTo>
                    <a:pt x="49" y="22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12" name="Freeform 493"/>
            <p:cNvSpPr/>
            <p:nvPr/>
          </p:nvSpPr>
          <p:spPr bwMode="auto">
            <a:xfrm>
              <a:off x="2219160" y="3010521"/>
              <a:ext cx="256078" cy="195715"/>
            </a:xfrm>
            <a:custGeom>
              <a:avLst/>
              <a:gdLst>
                <a:gd name="T0" fmla="*/ 0 w 534"/>
                <a:gd name="T1" fmla="*/ 1 h 433"/>
                <a:gd name="T2" fmla="*/ 0 w 534"/>
                <a:gd name="T3" fmla="*/ 3 h 433"/>
                <a:gd name="T4" fmla="*/ 1 w 534"/>
                <a:gd name="T5" fmla="*/ 2 h 433"/>
                <a:gd name="T6" fmla="*/ 2 w 534"/>
                <a:gd name="T7" fmla="*/ 3 h 433"/>
                <a:gd name="T8" fmla="*/ 1 w 534"/>
                <a:gd name="T9" fmla="*/ 3 h 433"/>
                <a:gd name="T10" fmla="*/ 0 w 534"/>
                <a:gd name="T11" fmla="*/ 3 h 433"/>
                <a:gd name="T12" fmla="*/ 0 w 534"/>
                <a:gd name="T13" fmla="*/ 4 h 433"/>
                <a:gd name="T14" fmla="*/ 0 w 534"/>
                <a:gd name="T15" fmla="*/ 4 h 433"/>
                <a:gd name="T16" fmla="*/ 1 w 534"/>
                <a:gd name="T17" fmla="*/ 5 h 433"/>
                <a:gd name="T18" fmla="*/ 1 w 534"/>
                <a:gd name="T19" fmla="*/ 5 h 433"/>
                <a:gd name="T20" fmla="*/ 1 w 534"/>
                <a:gd name="T21" fmla="*/ 5 h 433"/>
                <a:gd name="T22" fmla="*/ 1 w 534"/>
                <a:gd name="T23" fmla="*/ 7 h 433"/>
                <a:gd name="T24" fmla="*/ 3 w 534"/>
                <a:gd name="T25" fmla="*/ 7 h 433"/>
                <a:gd name="T26" fmla="*/ 4 w 534"/>
                <a:gd name="T27" fmla="*/ 6 h 433"/>
                <a:gd name="T28" fmla="*/ 6 w 534"/>
                <a:gd name="T29" fmla="*/ 7 h 433"/>
                <a:gd name="T30" fmla="*/ 7 w 534"/>
                <a:gd name="T31" fmla="*/ 8 h 433"/>
                <a:gd name="T32" fmla="*/ 7 w 534"/>
                <a:gd name="T33" fmla="*/ 9 h 433"/>
                <a:gd name="T34" fmla="*/ 7 w 534"/>
                <a:gd name="T35" fmla="*/ 9 h 433"/>
                <a:gd name="T36" fmla="*/ 9 w 534"/>
                <a:gd name="T37" fmla="*/ 10 h 433"/>
                <a:gd name="T38" fmla="*/ 11 w 534"/>
                <a:gd name="T39" fmla="*/ 7 h 433"/>
                <a:gd name="T40" fmla="*/ 12 w 534"/>
                <a:gd name="T41" fmla="*/ 7 h 433"/>
                <a:gd name="T42" fmla="*/ 12 w 534"/>
                <a:gd name="T43" fmla="*/ 7 h 433"/>
                <a:gd name="T44" fmla="*/ 12 w 534"/>
                <a:gd name="T45" fmla="*/ 6 h 433"/>
                <a:gd name="T46" fmla="*/ 12 w 534"/>
                <a:gd name="T47" fmla="*/ 5 h 433"/>
                <a:gd name="T48" fmla="*/ 11 w 534"/>
                <a:gd name="T49" fmla="*/ 5 h 433"/>
                <a:gd name="T50" fmla="*/ 11 w 534"/>
                <a:gd name="T51" fmla="*/ 5 h 433"/>
                <a:gd name="T52" fmla="*/ 10 w 534"/>
                <a:gd name="T53" fmla="*/ 4 h 433"/>
                <a:gd name="T54" fmla="*/ 9 w 534"/>
                <a:gd name="T55" fmla="*/ 3 h 433"/>
                <a:gd name="T56" fmla="*/ 9 w 534"/>
                <a:gd name="T57" fmla="*/ 3 h 433"/>
                <a:gd name="T58" fmla="*/ 8 w 534"/>
                <a:gd name="T59" fmla="*/ 2 h 433"/>
                <a:gd name="T60" fmla="*/ 7 w 534"/>
                <a:gd name="T61" fmla="*/ 3 h 433"/>
                <a:gd name="T62" fmla="*/ 7 w 534"/>
                <a:gd name="T63" fmla="*/ 3 h 433"/>
                <a:gd name="T64" fmla="*/ 7 w 534"/>
                <a:gd name="T65" fmla="*/ 3 h 433"/>
                <a:gd name="T66" fmla="*/ 7 w 534"/>
                <a:gd name="T67" fmla="*/ 2 h 433"/>
                <a:gd name="T68" fmla="*/ 7 w 534"/>
                <a:gd name="T69" fmla="*/ 1 h 433"/>
                <a:gd name="T70" fmla="*/ 6 w 534"/>
                <a:gd name="T71" fmla="*/ 1 h 433"/>
                <a:gd name="T72" fmla="*/ 6 w 534"/>
                <a:gd name="T73" fmla="*/ 1 h 433"/>
                <a:gd name="T74" fmla="*/ 5 w 534"/>
                <a:gd name="T75" fmla="*/ 0 h 433"/>
                <a:gd name="T76" fmla="*/ 5 w 534"/>
                <a:gd name="T77" fmla="*/ 0 h 433"/>
                <a:gd name="T78" fmla="*/ 5 w 534"/>
                <a:gd name="T79" fmla="*/ 0 h 433"/>
                <a:gd name="T80" fmla="*/ 4 w 534"/>
                <a:gd name="T81" fmla="*/ 0 h 433"/>
                <a:gd name="T82" fmla="*/ 5 w 534"/>
                <a:gd name="T83" fmla="*/ 1 h 433"/>
                <a:gd name="T84" fmla="*/ 4 w 534"/>
                <a:gd name="T85" fmla="*/ 1 h 433"/>
                <a:gd name="T86" fmla="*/ 4 w 534"/>
                <a:gd name="T87" fmla="*/ 1 h 433"/>
                <a:gd name="T88" fmla="*/ 4 w 534"/>
                <a:gd name="T89" fmla="*/ 1 h 433"/>
                <a:gd name="T90" fmla="*/ 3 w 534"/>
                <a:gd name="T91" fmla="*/ 1 h 433"/>
                <a:gd name="T92" fmla="*/ 3 w 534"/>
                <a:gd name="T93" fmla="*/ 1 h 433"/>
                <a:gd name="T94" fmla="*/ 2 w 534"/>
                <a:gd name="T95" fmla="*/ 2 h 433"/>
                <a:gd name="T96" fmla="*/ 2 w 534"/>
                <a:gd name="T97" fmla="*/ 1 h 433"/>
                <a:gd name="T98" fmla="*/ 1 w 534"/>
                <a:gd name="T99" fmla="*/ 1 h 433"/>
                <a:gd name="T100" fmla="*/ 0 w 534"/>
                <a:gd name="T101" fmla="*/ 1 h 4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33"/>
                <a:gd name="T155" fmla="*/ 534 w 534"/>
                <a:gd name="T156" fmla="*/ 433 h 4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33">
                  <a:moveTo>
                    <a:pt x="0" y="63"/>
                  </a:moveTo>
                  <a:lnTo>
                    <a:pt x="4" y="118"/>
                  </a:lnTo>
                  <a:lnTo>
                    <a:pt x="32" y="86"/>
                  </a:lnTo>
                  <a:lnTo>
                    <a:pt x="72" y="129"/>
                  </a:lnTo>
                  <a:lnTo>
                    <a:pt x="53" y="156"/>
                  </a:lnTo>
                  <a:lnTo>
                    <a:pt x="7" y="130"/>
                  </a:lnTo>
                  <a:lnTo>
                    <a:pt x="1" y="168"/>
                  </a:lnTo>
                  <a:lnTo>
                    <a:pt x="7" y="191"/>
                  </a:lnTo>
                  <a:lnTo>
                    <a:pt x="32" y="196"/>
                  </a:lnTo>
                  <a:lnTo>
                    <a:pt x="22" y="221"/>
                  </a:lnTo>
                  <a:lnTo>
                    <a:pt x="41" y="238"/>
                  </a:lnTo>
                  <a:lnTo>
                    <a:pt x="41" y="314"/>
                  </a:lnTo>
                  <a:lnTo>
                    <a:pt x="115" y="292"/>
                  </a:lnTo>
                  <a:lnTo>
                    <a:pt x="157" y="269"/>
                  </a:lnTo>
                  <a:lnTo>
                    <a:pt x="250" y="320"/>
                  </a:lnTo>
                  <a:lnTo>
                    <a:pt x="311" y="352"/>
                  </a:lnTo>
                  <a:lnTo>
                    <a:pt x="322" y="366"/>
                  </a:lnTo>
                  <a:lnTo>
                    <a:pt x="328" y="405"/>
                  </a:lnTo>
                  <a:lnTo>
                    <a:pt x="382" y="433"/>
                  </a:lnTo>
                  <a:lnTo>
                    <a:pt x="466" y="329"/>
                  </a:lnTo>
                  <a:lnTo>
                    <a:pt x="519" y="329"/>
                  </a:lnTo>
                  <a:lnTo>
                    <a:pt x="528" y="286"/>
                  </a:lnTo>
                  <a:lnTo>
                    <a:pt x="534" y="268"/>
                  </a:lnTo>
                  <a:lnTo>
                    <a:pt x="517" y="240"/>
                  </a:lnTo>
                  <a:lnTo>
                    <a:pt x="478" y="223"/>
                  </a:lnTo>
                  <a:lnTo>
                    <a:pt x="472" y="202"/>
                  </a:lnTo>
                  <a:lnTo>
                    <a:pt x="417" y="186"/>
                  </a:lnTo>
                  <a:lnTo>
                    <a:pt x="382" y="148"/>
                  </a:lnTo>
                  <a:lnTo>
                    <a:pt x="371" y="122"/>
                  </a:lnTo>
                  <a:lnTo>
                    <a:pt x="343" y="98"/>
                  </a:lnTo>
                  <a:lnTo>
                    <a:pt x="327" y="113"/>
                  </a:lnTo>
                  <a:lnTo>
                    <a:pt x="317" y="122"/>
                  </a:lnTo>
                  <a:lnTo>
                    <a:pt x="297" y="118"/>
                  </a:lnTo>
                  <a:lnTo>
                    <a:pt x="281" y="86"/>
                  </a:lnTo>
                  <a:lnTo>
                    <a:pt x="281" y="63"/>
                  </a:lnTo>
                  <a:lnTo>
                    <a:pt x="261" y="56"/>
                  </a:lnTo>
                  <a:lnTo>
                    <a:pt x="256" y="35"/>
                  </a:lnTo>
                  <a:lnTo>
                    <a:pt x="233" y="18"/>
                  </a:lnTo>
                  <a:lnTo>
                    <a:pt x="216" y="18"/>
                  </a:lnTo>
                  <a:lnTo>
                    <a:pt x="204" y="0"/>
                  </a:lnTo>
                  <a:lnTo>
                    <a:pt x="186" y="10"/>
                  </a:lnTo>
                  <a:lnTo>
                    <a:pt x="192" y="35"/>
                  </a:lnTo>
                  <a:lnTo>
                    <a:pt x="182" y="31"/>
                  </a:lnTo>
                  <a:lnTo>
                    <a:pt x="173" y="26"/>
                  </a:lnTo>
                  <a:lnTo>
                    <a:pt x="157" y="63"/>
                  </a:lnTo>
                  <a:lnTo>
                    <a:pt x="136" y="68"/>
                  </a:lnTo>
                  <a:lnTo>
                    <a:pt x="115" y="61"/>
                  </a:lnTo>
                  <a:lnTo>
                    <a:pt x="101" y="80"/>
                  </a:lnTo>
                  <a:lnTo>
                    <a:pt x="84" y="63"/>
                  </a:lnTo>
                  <a:lnTo>
                    <a:pt x="57" y="46"/>
                  </a:lnTo>
                  <a:lnTo>
                    <a:pt x="0" y="6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13" name="Freeform 494"/>
            <p:cNvSpPr/>
            <p:nvPr/>
          </p:nvSpPr>
          <p:spPr bwMode="auto">
            <a:xfrm>
              <a:off x="2505563" y="3008929"/>
              <a:ext cx="213960" cy="98653"/>
            </a:xfrm>
            <a:custGeom>
              <a:avLst/>
              <a:gdLst>
                <a:gd name="T0" fmla="*/ 3 w 444"/>
                <a:gd name="T1" fmla="*/ 3 h 219"/>
                <a:gd name="T2" fmla="*/ 2 w 444"/>
                <a:gd name="T3" fmla="*/ 3 h 219"/>
                <a:gd name="T4" fmla="*/ 0 w 444"/>
                <a:gd name="T5" fmla="*/ 4 h 219"/>
                <a:gd name="T6" fmla="*/ 0 w 444"/>
                <a:gd name="T7" fmla="*/ 4 h 219"/>
                <a:gd name="T8" fmla="*/ 0 w 444"/>
                <a:gd name="T9" fmla="*/ 5 h 219"/>
                <a:gd name="T10" fmla="*/ 1 w 444"/>
                <a:gd name="T11" fmla="*/ 5 h 219"/>
                <a:gd name="T12" fmla="*/ 3 w 444"/>
                <a:gd name="T13" fmla="*/ 5 h 219"/>
                <a:gd name="T14" fmla="*/ 4 w 444"/>
                <a:gd name="T15" fmla="*/ 5 h 219"/>
                <a:gd name="T16" fmla="*/ 5 w 444"/>
                <a:gd name="T17" fmla="*/ 5 h 219"/>
                <a:gd name="T18" fmla="*/ 5 w 444"/>
                <a:gd name="T19" fmla="*/ 4 h 219"/>
                <a:gd name="T20" fmla="*/ 6 w 444"/>
                <a:gd name="T21" fmla="*/ 4 h 219"/>
                <a:gd name="T22" fmla="*/ 7 w 444"/>
                <a:gd name="T23" fmla="*/ 4 h 219"/>
                <a:gd name="T24" fmla="*/ 7 w 444"/>
                <a:gd name="T25" fmla="*/ 4 h 219"/>
                <a:gd name="T26" fmla="*/ 9 w 444"/>
                <a:gd name="T27" fmla="*/ 3 h 219"/>
                <a:gd name="T28" fmla="*/ 10 w 444"/>
                <a:gd name="T29" fmla="*/ 2 h 219"/>
                <a:gd name="T30" fmla="*/ 10 w 444"/>
                <a:gd name="T31" fmla="*/ 2 h 219"/>
                <a:gd name="T32" fmla="*/ 10 w 444"/>
                <a:gd name="T33" fmla="*/ 1 h 219"/>
                <a:gd name="T34" fmla="*/ 9 w 444"/>
                <a:gd name="T35" fmla="*/ 1 h 219"/>
                <a:gd name="T36" fmla="*/ 9 w 444"/>
                <a:gd name="T37" fmla="*/ 1 h 219"/>
                <a:gd name="T38" fmla="*/ 8 w 444"/>
                <a:gd name="T39" fmla="*/ 1 h 219"/>
                <a:gd name="T40" fmla="*/ 7 w 444"/>
                <a:gd name="T41" fmla="*/ 0 h 219"/>
                <a:gd name="T42" fmla="*/ 4 w 444"/>
                <a:gd name="T43" fmla="*/ 0 h 219"/>
                <a:gd name="T44" fmla="*/ 4 w 444"/>
                <a:gd name="T45" fmla="*/ 0 h 219"/>
                <a:gd name="T46" fmla="*/ 4 w 444"/>
                <a:gd name="T47" fmla="*/ 1 h 219"/>
                <a:gd name="T48" fmla="*/ 4 w 444"/>
                <a:gd name="T49" fmla="*/ 1 h 219"/>
                <a:gd name="T50" fmla="*/ 4 w 444"/>
                <a:gd name="T51" fmla="*/ 1 h 219"/>
                <a:gd name="T52" fmla="*/ 3 w 444"/>
                <a:gd name="T53" fmla="*/ 1 h 219"/>
                <a:gd name="T54" fmla="*/ 3 w 444"/>
                <a:gd name="T55" fmla="*/ 1 h 219"/>
                <a:gd name="T56" fmla="*/ 2 w 444"/>
                <a:gd name="T57" fmla="*/ 1 h 219"/>
                <a:gd name="T58" fmla="*/ 2 w 444"/>
                <a:gd name="T59" fmla="*/ 1 h 219"/>
                <a:gd name="T60" fmla="*/ 2 w 444"/>
                <a:gd name="T61" fmla="*/ 1 h 219"/>
                <a:gd name="T62" fmla="*/ 2 w 444"/>
                <a:gd name="T63" fmla="*/ 2 h 219"/>
                <a:gd name="T64" fmla="*/ 2 w 444"/>
                <a:gd name="T65" fmla="*/ 2 h 219"/>
                <a:gd name="T66" fmla="*/ 2 w 444"/>
                <a:gd name="T67" fmla="*/ 3 h 219"/>
                <a:gd name="T68" fmla="*/ 4 w 444"/>
                <a:gd name="T69" fmla="*/ 3 h 219"/>
                <a:gd name="T70" fmla="*/ 4 w 444"/>
                <a:gd name="T71" fmla="*/ 2 h 219"/>
                <a:gd name="T72" fmla="*/ 5 w 444"/>
                <a:gd name="T73" fmla="*/ 3 h 219"/>
                <a:gd name="T74" fmla="*/ 4 w 444"/>
                <a:gd name="T75" fmla="*/ 3 h 219"/>
                <a:gd name="T76" fmla="*/ 4 w 444"/>
                <a:gd name="T77" fmla="*/ 3 h 219"/>
                <a:gd name="T78" fmla="*/ 3 w 444"/>
                <a:gd name="T79" fmla="*/ 3 h 219"/>
                <a:gd name="T80" fmla="*/ 3 w 444"/>
                <a:gd name="T81" fmla="*/ 3 h 219"/>
                <a:gd name="T82" fmla="*/ 3 w 444"/>
                <a:gd name="T83" fmla="*/ 3 h 2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4"/>
                <a:gd name="T127" fmla="*/ 0 h 219"/>
                <a:gd name="T128" fmla="*/ 444 w 444"/>
                <a:gd name="T129" fmla="*/ 219 h 2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4" h="219">
                  <a:moveTo>
                    <a:pt x="113" y="156"/>
                  </a:moveTo>
                  <a:lnTo>
                    <a:pt x="81" y="156"/>
                  </a:lnTo>
                  <a:lnTo>
                    <a:pt x="16" y="165"/>
                  </a:lnTo>
                  <a:lnTo>
                    <a:pt x="0" y="190"/>
                  </a:lnTo>
                  <a:lnTo>
                    <a:pt x="16" y="200"/>
                  </a:lnTo>
                  <a:lnTo>
                    <a:pt x="29" y="207"/>
                  </a:lnTo>
                  <a:lnTo>
                    <a:pt x="118" y="206"/>
                  </a:lnTo>
                  <a:lnTo>
                    <a:pt x="179" y="206"/>
                  </a:lnTo>
                  <a:lnTo>
                    <a:pt x="207" y="219"/>
                  </a:lnTo>
                  <a:lnTo>
                    <a:pt x="216" y="192"/>
                  </a:lnTo>
                  <a:lnTo>
                    <a:pt x="242" y="190"/>
                  </a:lnTo>
                  <a:lnTo>
                    <a:pt x="278" y="180"/>
                  </a:lnTo>
                  <a:lnTo>
                    <a:pt x="309" y="172"/>
                  </a:lnTo>
                  <a:lnTo>
                    <a:pt x="363" y="136"/>
                  </a:lnTo>
                  <a:lnTo>
                    <a:pt x="423" y="102"/>
                  </a:lnTo>
                  <a:lnTo>
                    <a:pt x="444" y="84"/>
                  </a:lnTo>
                  <a:lnTo>
                    <a:pt x="436" y="50"/>
                  </a:lnTo>
                  <a:lnTo>
                    <a:pt x="406" y="50"/>
                  </a:lnTo>
                  <a:lnTo>
                    <a:pt x="382" y="35"/>
                  </a:lnTo>
                  <a:lnTo>
                    <a:pt x="349" y="22"/>
                  </a:lnTo>
                  <a:lnTo>
                    <a:pt x="275" y="14"/>
                  </a:lnTo>
                  <a:lnTo>
                    <a:pt x="182" y="0"/>
                  </a:lnTo>
                  <a:lnTo>
                    <a:pt x="165" y="4"/>
                  </a:lnTo>
                  <a:lnTo>
                    <a:pt x="171" y="22"/>
                  </a:lnTo>
                  <a:lnTo>
                    <a:pt x="180" y="39"/>
                  </a:lnTo>
                  <a:lnTo>
                    <a:pt x="156" y="45"/>
                  </a:lnTo>
                  <a:lnTo>
                    <a:pt x="148" y="33"/>
                  </a:lnTo>
                  <a:lnTo>
                    <a:pt x="117" y="29"/>
                  </a:lnTo>
                  <a:lnTo>
                    <a:pt x="76" y="33"/>
                  </a:lnTo>
                  <a:lnTo>
                    <a:pt x="93" y="45"/>
                  </a:lnTo>
                  <a:lnTo>
                    <a:pt x="93" y="57"/>
                  </a:lnTo>
                  <a:lnTo>
                    <a:pt x="86" y="72"/>
                  </a:lnTo>
                  <a:lnTo>
                    <a:pt x="86" y="95"/>
                  </a:lnTo>
                  <a:lnTo>
                    <a:pt x="98" y="108"/>
                  </a:lnTo>
                  <a:lnTo>
                    <a:pt x="156" y="108"/>
                  </a:lnTo>
                  <a:lnTo>
                    <a:pt x="174" y="107"/>
                  </a:lnTo>
                  <a:lnTo>
                    <a:pt x="192" y="126"/>
                  </a:lnTo>
                  <a:lnTo>
                    <a:pt x="173" y="153"/>
                  </a:lnTo>
                  <a:lnTo>
                    <a:pt x="154" y="153"/>
                  </a:lnTo>
                  <a:lnTo>
                    <a:pt x="132" y="152"/>
                  </a:lnTo>
                  <a:lnTo>
                    <a:pt x="123" y="153"/>
                  </a:lnTo>
                  <a:lnTo>
                    <a:pt x="113" y="156"/>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14" name="Freeform 495"/>
            <p:cNvSpPr/>
            <p:nvPr/>
          </p:nvSpPr>
          <p:spPr bwMode="auto">
            <a:xfrm>
              <a:off x="2483662" y="3067803"/>
              <a:ext cx="136463" cy="103427"/>
            </a:xfrm>
            <a:custGeom>
              <a:avLst/>
              <a:gdLst>
                <a:gd name="T0" fmla="*/ 0 w 285"/>
                <a:gd name="T1" fmla="*/ 5 h 227"/>
                <a:gd name="T2" fmla="*/ 0 w 285"/>
                <a:gd name="T3" fmla="*/ 5 h 227"/>
                <a:gd name="T4" fmla="*/ 1 w 285"/>
                <a:gd name="T5" fmla="*/ 5 h 227"/>
                <a:gd name="T6" fmla="*/ 2 w 285"/>
                <a:gd name="T7" fmla="*/ 5 h 227"/>
                <a:gd name="T8" fmla="*/ 3 w 285"/>
                <a:gd name="T9" fmla="*/ 3 h 227"/>
                <a:gd name="T10" fmla="*/ 3 w 285"/>
                <a:gd name="T11" fmla="*/ 4 h 227"/>
                <a:gd name="T12" fmla="*/ 4 w 285"/>
                <a:gd name="T13" fmla="*/ 5 h 227"/>
                <a:gd name="T14" fmla="*/ 5 w 285"/>
                <a:gd name="T15" fmla="*/ 5 h 227"/>
                <a:gd name="T16" fmla="*/ 6 w 285"/>
                <a:gd name="T17" fmla="*/ 5 h 227"/>
                <a:gd name="T18" fmla="*/ 7 w 285"/>
                <a:gd name="T19" fmla="*/ 5 h 227"/>
                <a:gd name="T20" fmla="*/ 7 w 285"/>
                <a:gd name="T21" fmla="*/ 3 h 227"/>
                <a:gd name="T22" fmla="*/ 6 w 285"/>
                <a:gd name="T23" fmla="*/ 3 h 227"/>
                <a:gd name="T24" fmla="*/ 6 w 285"/>
                <a:gd name="T25" fmla="*/ 3 h 227"/>
                <a:gd name="T26" fmla="*/ 6 w 285"/>
                <a:gd name="T27" fmla="*/ 2 h 227"/>
                <a:gd name="T28" fmla="*/ 5 w 285"/>
                <a:gd name="T29" fmla="*/ 2 h 227"/>
                <a:gd name="T30" fmla="*/ 5 w 285"/>
                <a:gd name="T31" fmla="*/ 2 h 227"/>
                <a:gd name="T32" fmla="*/ 3 w 285"/>
                <a:gd name="T33" fmla="*/ 2 h 227"/>
                <a:gd name="T34" fmla="*/ 3 w 285"/>
                <a:gd name="T35" fmla="*/ 2 h 227"/>
                <a:gd name="T36" fmla="*/ 2 w 285"/>
                <a:gd name="T37" fmla="*/ 2 h 227"/>
                <a:gd name="T38" fmla="*/ 1 w 285"/>
                <a:gd name="T39" fmla="*/ 1 h 227"/>
                <a:gd name="T40" fmla="*/ 1 w 285"/>
                <a:gd name="T41" fmla="*/ 1 h 227"/>
                <a:gd name="T42" fmla="*/ 1 w 285"/>
                <a:gd name="T43" fmla="*/ 1 h 227"/>
                <a:gd name="T44" fmla="*/ 1 w 285"/>
                <a:gd name="T45" fmla="*/ 1 h 227"/>
                <a:gd name="T46" fmla="*/ 3 w 285"/>
                <a:gd name="T47" fmla="*/ 1 h 227"/>
                <a:gd name="T48" fmla="*/ 3 w 285"/>
                <a:gd name="T49" fmla="*/ 0 h 227"/>
                <a:gd name="T50" fmla="*/ 2 w 285"/>
                <a:gd name="T51" fmla="*/ 0 h 227"/>
                <a:gd name="T52" fmla="*/ 1 w 285"/>
                <a:gd name="T53" fmla="*/ 0 h 227"/>
                <a:gd name="T54" fmla="*/ 0 w 285"/>
                <a:gd name="T55" fmla="*/ 1 h 227"/>
                <a:gd name="T56" fmla="*/ 0 w 285"/>
                <a:gd name="T57" fmla="*/ 2 h 227"/>
                <a:gd name="T58" fmla="*/ 0 w 285"/>
                <a:gd name="T59" fmla="*/ 2 h 227"/>
                <a:gd name="T60" fmla="*/ 0 w 285"/>
                <a:gd name="T61" fmla="*/ 2 h 227"/>
                <a:gd name="T62" fmla="*/ 1 w 285"/>
                <a:gd name="T63" fmla="*/ 2 h 227"/>
                <a:gd name="T64" fmla="*/ 1 w 285"/>
                <a:gd name="T65" fmla="*/ 3 h 227"/>
                <a:gd name="T66" fmla="*/ 1 w 285"/>
                <a:gd name="T67" fmla="*/ 4 h 227"/>
                <a:gd name="T68" fmla="*/ 1 w 285"/>
                <a:gd name="T69" fmla="*/ 4 h 227"/>
                <a:gd name="T70" fmla="*/ 1 w 285"/>
                <a:gd name="T71" fmla="*/ 4 h 227"/>
                <a:gd name="T72" fmla="*/ 0 w 285"/>
                <a:gd name="T73" fmla="*/ 5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227"/>
                <a:gd name="T113" fmla="*/ 285 w 285"/>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227">
                  <a:moveTo>
                    <a:pt x="0" y="192"/>
                  </a:moveTo>
                  <a:lnTo>
                    <a:pt x="4" y="201"/>
                  </a:lnTo>
                  <a:lnTo>
                    <a:pt x="27" y="205"/>
                  </a:lnTo>
                  <a:lnTo>
                    <a:pt x="76" y="207"/>
                  </a:lnTo>
                  <a:lnTo>
                    <a:pt x="135" y="138"/>
                  </a:lnTo>
                  <a:lnTo>
                    <a:pt x="150" y="181"/>
                  </a:lnTo>
                  <a:lnTo>
                    <a:pt x="166" y="227"/>
                  </a:lnTo>
                  <a:lnTo>
                    <a:pt x="206" y="209"/>
                  </a:lnTo>
                  <a:lnTo>
                    <a:pt x="243" y="191"/>
                  </a:lnTo>
                  <a:lnTo>
                    <a:pt x="285" y="205"/>
                  </a:lnTo>
                  <a:lnTo>
                    <a:pt x="285" y="139"/>
                  </a:lnTo>
                  <a:lnTo>
                    <a:pt x="258" y="127"/>
                  </a:lnTo>
                  <a:lnTo>
                    <a:pt x="242" y="128"/>
                  </a:lnTo>
                  <a:lnTo>
                    <a:pt x="253" y="85"/>
                  </a:lnTo>
                  <a:lnTo>
                    <a:pt x="218" y="76"/>
                  </a:lnTo>
                  <a:lnTo>
                    <a:pt x="192" y="73"/>
                  </a:lnTo>
                  <a:lnTo>
                    <a:pt x="151" y="73"/>
                  </a:lnTo>
                  <a:lnTo>
                    <a:pt x="121" y="73"/>
                  </a:lnTo>
                  <a:lnTo>
                    <a:pt x="81" y="73"/>
                  </a:lnTo>
                  <a:lnTo>
                    <a:pt x="49" y="66"/>
                  </a:lnTo>
                  <a:lnTo>
                    <a:pt x="45" y="59"/>
                  </a:lnTo>
                  <a:lnTo>
                    <a:pt x="50" y="44"/>
                  </a:lnTo>
                  <a:lnTo>
                    <a:pt x="65" y="32"/>
                  </a:lnTo>
                  <a:lnTo>
                    <a:pt x="119" y="21"/>
                  </a:lnTo>
                  <a:lnTo>
                    <a:pt x="117" y="0"/>
                  </a:lnTo>
                  <a:lnTo>
                    <a:pt x="73" y="7"/>
                  </a:lnTo>
                  <a:lnTo>
                    <a:pt x="40" y="4"/>
                  </a:lnTo>
                  <a:lnTo>
                    <a:pt x="19" y="27"/>
                  </a:lnTo>
                  <a:lnTo>
                    <a:pt x="9" y="73"/>
                  </a:lnTo>
                  <a:lnTo>
                    <a:pt x="11" y="84"/>
                  </a:lnTo>
                  <a:lnTo>
                    <a:pt x="8" y="86"/>
                  </a:lnTo>
                  <a:lnTo>
                    <a:pt x="34" y="97"/>
                  </a:lnTo>
                  <a:lnTo>
                    <a:pt x="47" y="122"/>
                  </a:lnTo>
                  <a:lnTo>
                    <a:pt x="39" y="153"/>
                  </a:lnTo>
                  <a:lnTo>
                    <a:pt x="32" y="155"/>
                  </a:lnTo>
                  <a:lnTo>
                    <a:pt x="25" y="166"/>
                  </a:lnTo>
                  <a:lnTo>
                    <a:pt x="0" y="192"/>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315" name="Freeform 496"/>
            <p:cNvSpPr/>
            <p:nvPr/>
          </p:nvSpPr>
          <p:spPr bwMode="auto">
            <a:xfrm>
              <a:off x="3358033" y="3476736"/>
              <a:ext cx="10108" cy="15912"/>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solidFill>
              <a:srgbClr val="B2D2DE"/>
            </a:solidFill>
            <a:ln w="6350">
              <a:solidFill>
                <a:srgbClr val="FFFFFF"/>
              </a:solidFill>
              <a:round/>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Arial" panose="020B0604020202020204" pitchFamily="34" charset="0"/>
              </a:endParaRPr>
            </a:p>
          </p:txBody>
        </p:sp>
      </p:grpSp>
      <p:grpSp>
        <p:nvGrpSpPr>
          <p:cNvPr id="316" name="组合 315"/>
          <p:cNvGrpSpPr/>
          <p:nvPr/>
        </p:nvGrpSpPr>
        <p:grpSpPr>
          <a:xfrm>
            <a:off x="7718119" y="2216399"/>
            <a:ext cx="228503" cy="347222"/>
            <a:chOff x="7770100" y="2611135"/>
            <a:chExt cx="149070" cy="219601"/>
          </a:xfrm>
        </p:grpSpPr>
        <p:sp>
          <p:nvSpPr>
            <p:cNvPr id="317"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8"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3399FF"/>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19" name="组合 318"/>
          <p:cNvGrpSpPr/>
          <p:nvPr/>
        </p:nvGrpSpPr>
        <p:grpSpPr>
          <a:xfrm>
            <a:off x="1753971" y="2353776"/>
            <a:ext cx="228503" cy="347222"/>
            <a:chOff x="7770100" y="2611135"/>
            <a:chExt cx="149070" cy="219601"/>
          </a:xfrm>
          <a:effectLst>
            <a:outerShdw blurRad="152400" dist="317500" dir="5400000" sx="90000" sy="-19000" rotWithShape="0">
              <a:prstClr val="black">
                <a:alpha val="52000"/>
              </a:prstClr>
            </a:outerShdw>
          </a:effectLst>
        </p:grpSpPr>
        <p:sp>
          <p:nvSpPr>
            <p:cNvPr id="320"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1"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chemeClr val="accent4">
                <a:lumMod val="75000"/>
              </a:schemeClr>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22" name="组合 321"/>
          <p:cNvGrpSpPr/>
          <p:nvPr/>
        </p:nvGrpSpPr>
        <p:grpSpPr>
          <a:xfrm>
            <a:off x="4997930" y="2968651"/>
            <a:ext cx="279382" cy="324780"/>
            <a:chOff x="7770100" y="2611135"/>
            <a:chExt cx="149070" cy="219601"/>
          </a:xfrm>
        </p:grpSpPr>
        <p:sp>
          <p:nvSpPr>
            <p:cNvPr id="323"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4"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chemeClr val="accent3">
                <a:lumMod val="75000"/>
              </a:schemeClr>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25" name="组合 324"/>
          <p:cNvGrpSpPr/>
          <p:nvPr/>
        </p:nvGrpSpPr>
        <p:grpSpPr>
          <a:xfrm>
            <a:off x="4231231" y="2939827"/>
            <a:ext cx="260372" cy="402811"/>
            <a:chOff x="7770100" y="2611135"/>
            <a:chExt cx="149070" cy="219601"/>
          </a:xfrm>
        </p:grpSpPr>
        <p:sp>
          <p:nvSpPr>
            <p:cNvPr id="326"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7"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31" name="组合 330"/>
          <p:cNvGrpSpPr/>
          <p:nvPr/>
        </p:nvGrpSpPr>
        <p:grpSpPr>
          <a:xfrm>
            <a:off x="4763394" y="4757809"/>
            <a:ext cx="216781" cy="264199"/>
            <a:chOff x="7770100" y="2611135"/>
            <a:chExt cx="149070" cy="219601"/>
          </a:xfrm>
        </p:grpSpPr>
        <p:sp>
          <p:nvSpPr>
            <p:cNvPr id="332"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3"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chemeClr val="accent6">
                <a:lumMod val="75000"/>
              </a:schemeClr>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34" name="组合 333"/>
          <p:cNvGrpSpPr/>
          <p:nvPr/>
        </p:nvGrpSpPr>
        <p:grpSpPr>
          <a:xfrm>
            <a:off x="4232213" y="3915730"/>
            <a:ext cx="201963" cy="279043"/>
            <a:chOff x="7770100" y="2611135"/>
            <a:chExt cx="149070" cy="219601"/>
          </a:xfrm>
        </p:grpSpPr>
        <p:sp>
          <p:nvSpPr>
            <p:cNvPr id="335"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6"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993366"/>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40" name="组合 339"/>
          <p:cNvGrpSpPr/>
          <p:nvPr/>
        </p:nvGrpSpPr>
        <p:grpSpPr>
          <a:xfrm>
            <a:off x="5862361" y="5300934"/>
            <a:ext cx="169962" cy="169030"/>
            <a:chOff x="7770100" y="2611135"/>
            <a:chExt cx="149070" cy="219601"/>
          </a:xfrm>
        </p:grpSpPr>
        <p:sp>
          <p:nvSpPr>
            <p:cNvPr id="341"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2"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chemeClr val="accent2">
                <a:lumMod val="75000"/>
              </a:schemeClr>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2" name="灯片编号占位符 1"/>
          <p:cNvSpPr>
            <a:spLocks noGrp="1"/>
          </p:cNvSpPr>
          <p:nvPr>
            <p:ph type="sldNum" sz="quarter" idx="12"/>
          </p:nvPr>
        </p:nvSpPr>
        <p:spPr/>
        <p:txBody>
          <a:bodyPr/>
          <a:lstStyle/>
          <a:p>
            <a:fld id="{D452BF20-362C-4294-AFD9-C5328724C70E}" type="slidenum">
              <a:rPr lang="zh-CN" altLang="en-US" smtClean="0"/>
              <a:t>15</a:t>
            </a:fld>
            <a:endParaRPr lang="zh-CN" altLang="en-US"/>
          </a:p>
        </p:txBody>
      </p:sp>
      <p:sp>
        <p:nvSpPr>
          <p:cNvPr id="464"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用户</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328" name="组合 327"/>
          <p:cNvGrpSpPr/>
          <p:nvPr/>
        </p:nvGrpSpPr>
        <p:grpSpPr>
          <a:xfrm>
            <a:off x="8169198" y="2939161"/>
            <a:ext cx="228503" cy="347222"/>
            <a:chOff x="7770100" y="2611135"/>
            <a:chExt cx="149070" cy="219601"/>
          </a:xfrm>
        </p:grpSpPr>
        <p:sp>
          <p:nvSpPr>
            <p:cNvPr id="329" name="Oval 2857"/>
            <p:cNvSpPr>
              <a:spLocks noChangeArrowheads="1"/>
            </p:cNvSpPr>
            <p:nvPr/>
          </p:nvSpPr>
          <p:spPr bwMode="auto">
            <a:xfrm>
              <a:off x="7803302" y="2624700"/>
              <a:ext cx="95341" cy="99965"/>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0"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FFC00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15" name="矩形 14"/>
          <p:cNvSpPr/>
          <p:nvPr/>
        </p:nvSpPr>
        <p:spPr>
          <a:xfrm>
            <a:off x="1235838" y="1182500"/>
            <a:ext cx="9973356" cy="4982301"/>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0" name="组合 359"/>
          <p:cNvGrpSpPr/>
          <p:nvPr/>
        </p:nvGrpSpPr>
        <p:grpSpPr>
          <a:xfrm>
            <a:off x="5366515" y="2692367"/>
            <a:ext cx="2945837" cy="1984956"/>
            <a:chOff x="4598816" y="2710682"/>
            <a:chExt cx="1940842" cy="1447152"/>
          </a:xfrm>
        </p:grpSpPr>
        <p:sp>
          <p:nvSpPr>
            <p:cNvPr id="366" name="矩形标注 365"/>
            <p:cNvSpPr/>
            <p:nvPr/>
          </p:nvSpPr>
          <p:spPr>
            <a:xfrm>
              <a:off x="4598816" y="2710682"/>
              <a:ext cx="1940842" cy="1447152"/>
            </a:xfrm>
            <a:prstGeom prst="wedgeRectCallout">
              <a:avLst>
                <a:gd name="adj1" fmla="val -77622"/>
                <a:gd name="adj2" fmla="val -23763"/>
              </a:avLst>
            </a:prstGeom>
            <a:noFill/>
            <a:ln>
              <a:solidFill>
                <a:srgbClr val="5C3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1" name="组合 286"/>
            <p:cNvGrpSpPr/>
            <p:nvPr/>
          </p:nvGrpSpPr>
          <p:grpSpPr>
            <a:xfrm>
              <a:off x="4657544" y="2771727"/>
              <a:ext cx="1704276" cy="1330734"/>
              <a:chOff x="2330245" y="457200"/>
              <a:chExt cx="7285545" cy="6019800"/>
            </a:xfrm>
            <a:solidFill>
              <a:srgbClr val="85C1E5"/>
            </a:solidFill>
          </p:grpSpPr>
          <p:sp>
            <p:nvSpPr>
              <p:cNvPr id="411" name="任意多边形 410"/>
              <p:cNvSpPr/>
              <p:nvPr/>
            </p:nvSpPr>
            <p:spPr>
              <a:xfrm>
                <a:off x="8022841" y="2015175"/>
                <a:ext cx="894015" cy="891103"/>
              </a:xfrm>
              <a:custGeom>
                <a:avLst/>
                <a:gdLst>
                  <a:gd name="connsiteX0" fmla="*/ 8736 w 894015"/>
                  <a:gd name="connsiteY0" fmla="*/ 445551 h 891103"/>
                  <a:gd name="connsiteX1" fmla="*/ 61154 w 894015"/>
                  <a:gd name="connsiteY1" fmla="*/ 500881 h 891103"/>
                  <a:gd name="connsiteX2" fmla="*/ 8736 w 894015"/>
                  <a:gd name="connsiteY2" fmla="*/ 550387 h 891103"/>
                  <a:gd name="connsiteX3" fmla="*/ 11648 w 894015"/>
                  <a:gd name="connsiteY3" fmla="*/ 579508 h 891103"/>
                  <a:gd name="connsiteX4" fmla="*/ 64066 w 894015"/>
                  <a:gd name="connsiteY4" fmla="*/ 611541 h 891103"/>
                  <a:gd name="connsiteX5" fmla="*/ 104835 w 894015"/>
                  <a:gd name="connsiteY5" fmla="*/ 631926 h 891103"/>
                  <a:gd name="connsiteX6" fmla="*/ 148517 w 894015"/>
                  <a:gd name="connsiteY6" fmla="*/ 666871 h 891103"/>
                  <a:gd name="connsiteX7" fmla="*/ 180550 w 894015"/>
                  <a:gd name="connsiteY7" fmla="*/ 690168 h 891103"/>
                  <a:gd name="connsiteX8" fmla="*/ 238792 w 894015"/>
                  <a:gd name="connsiteY8" fmla="*/ 591156 h 891103"/>
                  <a:gd name="connsiteX9" fmla="*/ 273737 w 894015"/>
                  <a:gd name="connsiteY9" fmla="*/ 556211 h 891103"/>
                  <a:gd name="connsiteX10" fmla="*/ 311595 w 894015"/>
                  <a:gd name="connsiteY10" fmla="*/ 521266 h 891103"/>
                  <a:gd name="connsiteX11" fmla="*/ 343628 w 894015"/>
                  <a:gd name="connsiteY11" fmla="*/ 512529 h 891103"/>
                  <a:gd name="connsiteX12" fmla="*/ 387309 w 894015"/>
                  <a:gd name="connsiteY12" fmla="*/ 509617 h 891103"/>
                  <a:gd name="connsiteX13" fmla="*/ 430991 w 894015"/>
                  <a:gd name="connsiteY13" fmla="*/ 541650 h 891103"/>
                  <a:gd name="connsiteX14" fmla="*/ 439727 w 894015"/>
                  <a:gd name="connsiteY14" fmla="*/ 576596 h 891103"/>
                  <a:gd name="connsiteX15" fmla="*/ 445551 w 894015"/>
                  <a:gd name="connsiteY15" fmla="*/ 608629 h 891103"/>
                  <a:gd name="connsiteX16" fmla="*/ 445551 w 894015"/>
                  <a:gd name="connsiteY16" fmla="*/ 608629 h 891103"/>
                  <a:gd name="connsiteX17" fmla="*/ 428079 w 894015"/>
                  <a:gd name="connsiteY17" fmla="*/ 652310 h 891103"/>
                  <a:gd name="connsiteX18" fmla="*/ 396046 w 894015"/>
                  <a:gd name="connsiteY18" fmla="*/ 687256 h 891103"/>
                  <a:gd name="connsiteX19" fmla="*/ 372749 w 894015"/>
                  <a:gd name="connsiteY19" fmla="*/ 730937 h 891103"/>
                  <a:gd name="connsiteX20" fmla="*/ 381485 w 894015"/>
                  <a:gd name="connsiteY20" fmla="*/ 754234 h 891103"/>
                  <a:gd name="connsiteX21" fmla="*/ 413518 w 894015"/>
                  <a:gd name="connsiteY21" fmla="*/ 780443 h 891103"/>
                  <a:gd name="connsiteX22" fmla="*/ 430991 w 894015"/>
                  <a:gd name="connsiteY22" fmla="*/ 774619 h 891103"/>
                  <a:gd name="connsiteX23" fmla="*/ 387309 w 894015"/>
                  <a:gd name="connsiteY23" fmla="*/ 818300 h 891103"/>
                  <a:gd name="connsiteX24" fmla="*/ 358188 w 894015"/>
                  <a:gd name="connsiteY24" fmla="*/ 859070 h 891103"/>
                  <a:gd name="connsiteX25" fmla="*/ 364013 w 894015"/>
                  <a:gd name="connsiteY25" fmla="*/ 891103 h 891103"/>
                  <a:gd name="connsiteX26" fmla="*/ 416430 w 894015"/>
                  <a:gd name="connsiteY26" fmla="*/ 873630 h 891103"/>
                  <a:gd name="connsiteX27" fmla="*/ 448463 w 894015"/>
                  <a:gd name="connsiteY27" fmla="*/ 864894 h 891103"/>
                  <a:gd name="connsiteX28" fmla="*/ 457200 w 894015"/>
                  <a:gd name="connsiteY28" fmla="*/ 835773 h 891103"/>
                  <a:gd name="connsiteX29" fmla="*/ 463024 w 894015"/>
                  <a:gd name="connsiteY29" fmla="*/ 812476 h 891103"/>
                  <a:gd name="connsiteX30" fmla="*/ 471760 w 894015"/>
                  <a:gd name="connsiteY30" fmla="*/ 803740 h 891103"/>
                  <a:gd name="connsiteX31" fmla="*/ 486321 w 894015"/>
                  <a:gd name="connsiteY31" fmla="*/ 783355 h 891103"/>
                  <a:gd name="connsiteX32" fmla="*/ 483409 w 894015"/>
                  <a:gd name="connsiteY32" fmla="*/ 760058 h 891103"/>
                  <a:gd name="connsiteX33" fmla="*/ 483409 w 894015"/>
                  <a:gd name="connsiteY33" fmla="*/ 760058 h 891103"/>
                  <a:gd name="connsiteX34" fmla="*/ 489233 w 894015"/>
                  <a:gd name="connsiteY34" fmla="*/ 728025 h 891103"/>
                  <a:gd name="connsiteX35" fmla="*/ 515442 w 894015"/>
                  <a:gd name="connsiteY35" fmla="*/ 707640 h 891103"/>
                  <a:gd name="connsiteX36" fmla="*/ 544563 w 894015"/>
                  <a:gd name="connsiteY36" fmla="*/ 690168 h 891103"/>
                  <a:gd name="connsiteX37" fmla="*/ 570772 w 894015"/>
                  <a:gd name="connsiteY37" fmla="*/ 672695 h 891103"/>
                  <a:gd name="connsiteX38" fmla="*/ 594069 w 894015"/>
                  <a:gd name="connsiteY38" fmla="*/ 663959 h 891103"/>
                  <a:gd name="connsiteX39" fmla="*/ 620277 w 894015"/>
                  <a:gd name="connsiteY39" fmla="*/ 655222 h 891103"/>
                  <a:gd name="connsiteX40" fmla="*/ 658135 w 894015"/>
                  <a:gd name="connsiteY40" fmla="*/ 634838 h 891103"/>
                  <a:gd name="connsiteX41" fmla="*/ 681432 w 894015"/>
                  <a:gd name="connsiteY41" fmla="*/ 646486 h 891103"/>
                  <a:gd name="connsiteX42" fmla="*/ 698904 w 894015"/>
                  <a:gd name="connsiteY42" fmla="*/ 631926 h 891103"/>
                  <a:gd name="connsiteX43" fmla="*/ 713465 w 894015"/>
                  <a:gd name="connsiteY43" fmla="*/ 605717 h 891103"/>
                  <a:gd name="connsiteX44" fmla="*/ 713465 w 894015"/>
                  <a:gd name="connsiteY44" fmla="*/ 605717 h 891103"/>
                  <a:gd name="connsiteX45" fmla="*/ 713465 w 894015"/>
                  <a:gd name="connsiteY45" fmla="*/ 556211 h 891103"/>
                  <a:gd name="connsiteX46" fmla="*/ 742586 w 894015"/>
                  <a:gd name="connsiteY46" fmla="*/ 521266 h 891103"/>
                  <a:gd name="connsiteX47" fmla="*/ 774619 w 894015"/>
                  <a:gd name="connsiteY47" fmla="*/ 492145 h 891103"/>
                  <a:gd name="connsiteX48" fmla="*/ 821213 w 894015"/>
                  <a:gd name="connsiteY48" fmla="*/ 474672 h 891103"/>
                  <a:gd name="connsiteX49" fmla="*/ 867806 w 894015"/>
                  <a:gd name="connsiteY49" fmla="*/ 442639 h 891103"/>
                  <a:gd name="connsiteX50" fmla="*/ 894015 w 894015"/>
                  <a:gd name="connsiteY50" fmla="*/ 416430 h 891103"/>
                  <a:gd name="connsiteX51" fmla="*/ 838685 w 894015"/>
                  <a:gd name="connsiteY51" fmla="*/ 244616 h 891103"/>
                  <a:gd name="connsiteX52" fmla="*/ 774619 w 894015"/>
                  <a:gd name="connsiteY52" fmla="*/ 55329 h 891103"/>
                  <a:gd name="connsiteX53" fmla="*/ 620277 w 894015"/>
                  <a:gd name="connsiteY53" fmla="*/ 0 h 891103"/>
                  <a:gd name="connsiteX54" fmla="*/ 416430 w 894015"/>
                  <a:gd name="connsiteY54" fmla="*/ 0 h 891103"/>
                  <a:gd name="connsiteX55" fmla="*/ 265001 w 894015"/>
                  <a:gd name="connsiteY55" fmla="*/ 148517 h 891103"/>
                  <a:gd name="connsiteX56" fmla="*/ 244616 w 894015"/>
                  <a:gd name="connsiteY56" fmla="*/ 165989 h 891103"/>
                  <a:gd name="connsiteX57" fmla="*/ 0 w 894015"/>
                  <a:gd name="connsiteY57" fmla="*/ 276649 h 891103"/>
                  <a:gd name="connsiteX58" fmla="*/ 8736 w 894015"/>
                  <a:gd name="connsiteY58" fmla="*/ 445551 h 89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94015" h="891103">
                    <a:moveTo>
                      <a:pt x="8736" y="445551"/>
                    </a:moveTo>
                    <a:lnTo>
                      <a:pt x="61154" y="500881"/>
                    </a:lnTo>
                    <a:lnTo>
                      <a:pt x="8736" y="550387"/>
                    </a:lnTo>
                    <a:lnTo>
                      <a:pt x="11648" y="579508"/>
                    </a:lnTo>
                    <a:lnTo>
                      <a:pt x="64066" y="611541"/>
                    </a:lnTo>
                    <a:lnTo>
                      <a:pt x="104835" y="631926"/>
                    </a:lnTo>
                    <a:lnTo>
                      <a:pt x="148517" y="666871"/>
                    </a:lnTo>
                    <a:lnTo>
                      <a:pt x="180550" y="690168"/>
                    </a:lnTo>
                    <a:lnTo>
                      <a:pt x="238792" y="591156"/>
                    </a:lnTo>
                    <a:lnTo>
                      <a:pt x="273737" y="556211"/>
                    </a:lnTo>
                    <a:lnTo>
                      <a:pt x="311595" y="521266"/>
                    </a:lnTo>
                    <a:lnTo>
                      <a:pt x="343628" y="512529"/>
                    </a:lnTo>
                    <a:lnTo>
                      <a:pt x="387309" y="509617"/>
                    </a:lnTo>
                    <a:lnTo>
                      <a:pt x="430991" y="541650"/>
                    </a:lnTo>
                    <a:lnTo>
                      <a:pt x="439727" y="576596"/>
                    </a:lnTo>
                    <a:lnTo>
                      <a:pt x="445551" y="608629"/>
                    </a:lnTo>
                    <a:lnTo>
                      <a:pt x="445551" y="608629"/>
                    </a:lnTo>
                    <a:lnTo>
                      <a:pt x="428079" y="652310"/>
                    </a:lnTo>
                    <a:lnTo>
                      <a:pt x="396046" y="687256"/>
                    </a:lnTo>
                    <a:lnTo>
                      <a:pt x="372749" y="730937"/>
                    </a:lnTo>
                    <a:lnTo>
                      <a:pt x="381485" y="754234"/>
                    </a:lnTo>
                    <a:lnTo>
                      <a:pt x="413518" y="780443"/>
                    </a:lnTo>
                    <a:lnTo>
                      <a:pt x="430991" y="774619"/>
                    </a:lnTo>
                    <a:lnTo>
                      <a:pt x="387309" y="818300"/>
                    </a:lnTo>
                    <a:lnTo>
                      <a:pt x="358188" y="859070"/>
                    </a:lnTo>
                    <a:lnTo>
                      <a:pt x="364013" y="891103"/>
                    </a:lnTo>
                    <a:lnTo>
                      <a:pt x="416430" y="873630"/>
                    </a:lnTo>
                    <a:lnTo>
                      <a:pt x="448463" y="864894"/>
                    </a:lnTo>
                    <a:lnTo>
                      <a:pt x="457200" y="835773"/>
                    </a:lnTo>
                    <a:lnTo>
                      <a:pt x="463024" y="812476"/>
                    </a:lnTo>
                    <a:lnTo>
                      <a:pt x="471760" y="803740"/>
                    </a:lnTo>
                    <a:lnTo>
                      <a:pt x="486321" y="783355"/>
                    </a:lnTo>
                    <a:lnTo>
                      <a:pt x="483409" y="760058"/>
                    </a:lnTo>
                    <a:lnTo>
                      <a:pt x="483409" y="760058"/>
                    </a:lnTo>
                    <a:lnTo>
                      <a:pt x="489233" y="728025"/>
                    </a:lnTo>
                    <a:lnTo>
                      <a:pt x="515442" y="707640"/>
                    </a:lnTo>
                    <a:lnTo>
                      <a:pt x="544563" y="690168"/>
                    </a:lnTo>
                    <a:lnTo>
                      <a:pt x="570772" y="672695"/>
                    </a:lnTo>
                    <a:lnTo>
                      <a:pt x="594069" y="663959"/>
                    </a:lnTo>
                    <a:lnTo>
                      <a:pt x="620277" y="655222"/>
                    </a:lnTo>
                    <a:lnTo>
                      <a:pt x="658135" y="634838"/>
                    </a:lnTo>
                    <a:lnTo>
                      <a:pt x="681432" y="646486"/>
                    </a:lnTo>
                    <a:lnTo>
                      <a:pt x="698904" y="631926"/>
                    </a:lnTo>
                    <a:lnTo>
                      <a:pt x="713465" y="605717"/>
                    </a:lnTo>
                    <a:lnTo>
                      <a:pt x="713465" y="605717"/>
                    </a:lnTo>
                    <a:lnTo>
                      <a:pt x="713465" y="556211"/>
                    </a:lnTo>
                    <a:lnTo>
                      <a:pt x="742586" y="521266"/>
                    </a:lnTo>
                    <a:lnTo>
                      <a:pt x="774619" y="492145"/>
                    </a:lnTo>
                    <a:lnTo>
                      <a:pt x="821213" y="474672"/>
                    </a:lnTo>
                    <a:lnTo>
                      <a:pt x="867806" y="442639"/>
                    </a:lnTo>
                    <a:lnTo>
                      <a:pt x="894015" y="416430"/>
                    </a:lnTo>
                    <a:lnTo>
                      <a:pt x="838685" y="244616"/>
                    </a:lnTo>
                    <a:lnTo>
                      <a:pt x="774619" y="55329"/>
                    </a:lnTo>
                    <a:lnTo>
                      <a:pt x="620277" y="0"/>
                    </a:lnTo>
                    <a:lnTo>
                      <a:pt x="416430" y="0"/>
                    </a:lnTo>
                    <a:lnTo>
                      <a:pt x="265001" y="148517"/>
                    </a:lnTo>
                    <a:lnTo>
                      <a:pt x="244616" y="165989"/>
                    </a:lnTo>
                    <a:lnTo>
                      <a:pt x="0" y="276649"/>
                    </a:lnTo>
                    <a:lnTo>
                      <a:pt x="8736" y="445551"/>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任意多边形 411"/>
              <p:cNvSpPr/>
              <p:nvPr/>
            </p:nvSpPr>
            <p:spPr>
              <a:xfrm>
                <a:off x="8197567" y="1569623"/>
                <a:ext cx="1260940" cy="864894"/>
              </a:xfrm>
              <a:custGeom>
                <a:avLst/>
                <a:gdLst>
                  <a:gd name="connsiteX0" fmla="*/ 323243 w 1260940"/>
                  <a:gd name="connsiteY0" fmla="*/ 515442 h 864894"/>
                  <a:gd name="connsiteX1" fmla="*/ 393134 w 1260940"/>
                  <a:gd name="connsiteY1" fmla="*/ 506706 h 864894"/>
                  <a:gd name="connsiteX2" fmla="*/ 425167 w 1260940"/>
                  <a:gd name="connsiteY2" fmla="*/ 538739 h 864894"/>
                  <a:gd name="connsiteX3" fmla="*/ 442639 w 1260940"/>
                  <a:gd name="connsiteY3" fmla="*/ 573684 h 864894"/>
                  <a:gd name="connsiteX4" fmla="*/ 471760 w 1260940"/>
                  <a:gd name="connsiteY4" fmla="*/ 573684 h 864894"/>
                  <a:gd name="connsiteX5" fmla="*/ 480497 w 1260940"/>
                  <a:gd name="connsiteY5" fmla="*/ 547475 h 864894"/>
                  <a:gd name="connsiteX6" fmla="*/ 500881 w 1260940"/>
                  <a:gd name="connsiteY6" fmla="*/ 524178 h 864894"/>
                  <a:gd name="connsiteX7" fmla="*/ 527090 w 1260940"/>
                  <a:gd name="connsiteY7" fmla="*/ 538739 h 864894"/>
                  <a:gd name="connsiteX8" fmla="*/ 515442 w 1260940"/>
                  <a:gd name="connsiteY8" fmla="*/ 570772 h 864894"/>
                  <a:gd name="connsiteX9" fmla="*/ 512530 w 1260940"/>
                  <a:gd name="connsiteY9" fmla="*/ 596981 h 864894"/>
                  <a:gd name="connsiteX10" fmla="*/ 521266 w 1260940"/>
                  <a:gd name="connsiteY10" fmla="*/ 611541 h 864894"/>
                  <a:gd name="connsiteX11" fmla="*/ 573684 w 1260940"/>
                  <a:gd name="connsiteY11" fmla="*/ 649399 h 864894"/>
                  <a:gd name="connsiteX12" fmla="*/ 594069 w 1260940"/>
                  <a:gd name="connsiteY12" fmla="*/ 693080 h 864894"/>
                  <a:gd name="connsiteX13" fmla="*/ 611541 w 1260940"/>
                  <a:gd name="connsiteY13" fmla="*/ 710553 h 864894"/>
                  <a:gd name="connsiteX14" fmla="*/ 623190 w 1260940"/>
                  <a:gd name="connsiteY14" fmla="*/ 716377 h 864894"/>
                  <a:gd name="connsiteX15" fmla="*/ 608629 w 1260940"/>
                  <a:gd name="connsiteY15" fmla="*/ 774619 h 864894"/>
                  <a:gd name="connsiteX16" fmla="*/ 631926 w 1260940"/>
                  <a:gd name="connsiteY16" fmla="*/ 809564 h 864894"/>
                  <a:gd name="connsiteX17" fmla="*/ 695992 w 1260940"/>
                  <a:gd name="connsiteY17" fmla="*/ 844509 h 864894"/>
                  <a:gd name="connsiteX18" fmla="*/ 716377 w 1260940"/>
                  <a:gd name="connsiteY18" fmla="*/ 864894 h 864894"/>
                  <a:gd name="connsiteX19" fmla="*/ 736762 w 1260940"/>
                  <a:gd name="connsiteY19" fmla="*/ 821213 h 864894"/>
                  <a:gd name="connsiteX20" fmla="*/ 739674 w 1260940"/>
                  <a:gd name="connsiteY20" fmla="*/ 789180 h 864894"/>
                  <a:gd name="connsiteX21" fmla="*/ 745498 w 1260940"/>
                  <a:gd name="connsiteY21" fmla="*/ 745498 h 864894"/>
                  <a:gd name="connsiteX22" fmla="*/ 768795 w 1260940"/>
                  <a:gd name="connsiteY22" fmla="*/ 719289 h 864894"/>
                  <a:gd name="connsiteX23" fmla="*/ 795004 w 1260940"/>
                  <a:gd name="connsiteY23" fmla="*/ 704729 h 864894"/>
                  <a:gd name="connsiteX24" fmla="*/ 818301 w 1260940"/>
                  <a:gd name="connsiteY24" fmla="*/ 722201 h 864894"/>
                  <a:gd name="connsiteX25" fmla="*/ 844509 w 1260940"/>
                  <a:gd name="connsiteY25" fmla="*/ 745498 h 864894"/>
                  <a:gd name="connsiteX26" fmla="*/ 899839 w 1260940"/>
                  <a:gd name="connsiteY26" fmla="*/ 748410 h 864894"/>
                  <a:gd name="connsiteX27" fmla="*/ 946433 w 1260940"/>
                  <a:gd name="connsiteY27" fmla="*/ 728025 h 864894"/>
                  <a:gd name="connsiteX28" fmla="*/ 958081 w 1260940"/>
                  <a:gd name="connsiteY28" fmla="*/ 698904 h 864894"/>
                  <a:gd name="connsiteX29" fmla="*/ 960994 w 1260940"/>
                  <a:gd name="connsiteY29" fmla="*/ 684344 h 864894"/>
                  <a:gd name="connsiteX30" fmla="*/ 949345 w 1260940"/>
                  <a:gd name="connsiteY30" fmla="*/ 675608 h 864894"/>
                  <a:gd name="connsiteX31" fmla="*/ 949345 w 1260940"/>
                  <a:gd name="connsiteY31" fmla="*/ 675608 h 864894"/>
                  <a:gd name="connsiteX32" fmla="*/ 920224 w 1260940"/>
                  <a:gd name="connsiteY32" fmla="*/ 652311 h 864894"/>
                  <a:gd name="connsiteX33" fmla="*/ 928960 w 1260940"/>
                  <a:gd name="connsiteY33" fmla="*/ 623190 h 864894"/>
                  <a:gd name="connsiteX34" fmla="*/ 949345 w 1260940"/>
                  <a:gd name="connsiteY34" fmla="*/ 596981 h 864894"/>
                  <a:gd name="connsiteX35" fmla="*/ 1019236 w 1260940"/>
                  <a:gd name="connsiteY35" fmla="*/ 594069 h 864894"/>
                  <a:gd name="connsiteX36" fmla="*/ 1033796 w 1260940"/>
                  <a:gd name="connsiteY36" fmla="*/ 573684 h 864894"/>
                  <a:gd name="connsiteX37" fmla="*/ 1036708 w 1260940"/>
                  <a:gd name="connsiteY37" fmla="*/ 538739 h 864894"/>
                  <a:gd name="connsiteX38" fmla="*/ 1051269 w 1260940"/>
                  <a:gd name="connsiteY38" fmla="*/ 497969 h 864894"/>
                  <a:gd name="connsiteX39" fmla="*/ 1062917 w 1260940"/>
                  <a:gd name="connsiteY39" fmla="*/ 477585 h 864894"/>
                  <a:gd name="connsiteX40" fmla="*/ 1062917 w 1260940"/>
                  <a:gd name="connsiteY40" fmla="*/ 477585 h 864894"/>
                  <a:gd name="connsiteX41" fmla="*/ 1097862 w 1260940"/>
                  <a:gd name="connsiteY41" fmla="*/ 422255 h 864894"/>
                  <a:gd name="connsiteX42" fmla="*/ 1135720 w 1260940"/>
                  <a:gd name="connsiteY42" fmla="*/ 419343 h 864894"/>
                  <a:gd name="connsiteX43" fmla="*/ 1153192 w 1260940"/>
                  <a:gd name="connsiteY43" fmla="*/ 471760 h 864894"/>
                  <a:gd name="connsiteX44" fmla="*/ 1141544 w 1260940"/>
                  <a:gd name="connsiteY44" fmla="*/ 495057 h 864894"/>
                  <a:gd name="connsiteX45" fmla="*/ 1161929 w 1260940"/>
                  <a:gd name="connsiteY45" fmla="*/ 506706 h 864894"/>
                  <a:gd name="connsiteX46" fmla="*/ 1199786 w 1260940"/>
                  <a:gd name="connsiteY46" fmla="*/ 506706 h 864894"/>
                  <a:gd name="connsiteX47" fmla="*/ 1199786 w 1260940"/>
                  <a:gd name="connsiteY47" fmla="*/ 530002 h 864894"/>
                  <a:gd name="connsiteX48" fmla="*/ 1220171 w 1260940"/>
                  <a:gd name="connsiteY48" fmla="*/ 463024 h 864894"/>
                  <a:gd name="connsiteX49" fmla="*/ 1237643 w 1260940"/>
                  <a:gd name="connsiteY49" fmla="*/ 416431 h 864894"/>
                  <a:gd name="connsiteX50" fmla="*/ 1252204 w 1260940"/>
                  <a:gd name="connsiteY50" fmla="*/ 393134 h 864894"/>
                  <a:gd name="connsiteX51" fmla="*/ 1260940 w 1260940"/>
                  <a:gd name="connsiteY51" fmla="*/ 369837 h 864894"/>
                  <a:gd name="connsiteX52" fmla="*/ 1255116 w 1260940"/>
                  <a:gd name="connsiteY52" fmla="*/ 343628 h 864894"/>
                  <a:gd name="connsiteX53" fmla="*/ 1255116 w 1260940"/>
                  <a:gd name="connsiteY53" fmla="*/ 337804 h 864894"/>
                  <a:gd name="connsiteX54" fmla="*/ 1223083 w 1260940"/>
                  <a:gd name="connsiteY54" fmla="*/ 326155 h 864894"/>
                  <a:gd name="connsiteX55" fmla="*/ 1129895 w 1260940"/>
                  <a:gd name="connsiteY55" fmla="*/ 203847 h 864894"/>
                  <a:gd name="connsiteX56" fmla="*/ 876543 w 1260940"/>
                  <a:gd name="connsiteY56" fmla="*/ 174726 h 864894"/>
                  <a:gd name="connsiteX57" fmla="*/ 538739 w 1260940"/>
                  <a:gd name="connsiteY57" fmla="*/ 34945 h 864894"/>
                  <a:gd name="connsiteX58" fmla="*/ 232968 w 1260940"/>
                  <a:gd name="connsiteY58" fmla="*/ 0 h 864894"/>
                  <a:gd name="connsiteX59" fmla="*/ 0 w 1260940"/>
                  <a:gd name="connsiteY59" fmla="*/ 61154 h 864894"/>
                  <a:gd name="connsiteX60" fmla="*/ 43681 w 1260940"/>
                  <a:gd name="connsiteY60" fmla="*/ 244616 h 864894"/>
                  <a:gd name="connsiteX61" fmla="*/ 131044 w 1260940"/>
                  <a:gd name="connsiteY61" fmla="*/ 442639 h 864894"/>
                  <a:gd name="connsiteX62" fmla="*/ 323243 w 1260940"/>
                  <a:gd name="connsiteY62" fmla="*/ 515442 h 86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60940" h="864894">
                    <a:moveTo>
                      <a:pt x="323243" y="515442"/>
                    </a:moveTo>
                    <a:lnTo>
                      <a:pt x="393134" y="506706"/>
                    </a:lnTo>
                    <a:lnTo>
                      <a:pt x="425167" y="538739"/>
                    </a:lnTo>
                    <a:lnTo>
                      <a:pt x="442639" y="573684"/>
                    </a:lnTo>
                    <a:lnTo>
                      <a:pt x="471760" y="573684"/>
                    </a:lnTo>
                    <a:lnTo>
                      <a:pt x="480497" y="547475"/>
                    </a:lnTo>
                    <a:lnTo>
                      <a:pt x="500881" y="524178"/>
                    </a:lnTo>
                    <a:lnTo>
                      <a:pt x="527090" y="538739"/>
                    </a:lnTo>
                    <a:lnTo>
                      <a:pt x="515442" y="570772"/>
                    </a:lnTo>
                    <a:lnTo>
                      <a:pt x="512530" y="596981"/>
                    </a:lnTo>
                    <a:lnTo>
                      <a:pt x="521266" y="611541"/>
                    </a:lnTo>
                    <a:lnTo>
                      <a:pt x="573684" y="649399"/>
                    </a:lnTo>
                    <a:lnTo>
                      <a:pt x="594069" y="693080"/>
                    </a:lnTo>
                    <a:lnTo>
                      <a:pt x="611541" y="710553"/>
                    </a:lnTo>
                    <a:lnTo>
                      <a:pt x="623190" y="716377"/>
                    </a:lnTo>
                    <a:lnTo>
                      <a:pt x="608629" y="774619"/>
                    </a:lnTo>
                    <a:lnTo>
                      <a:pt x="631926" y="809564"/>
                    </a:lnTo>
                    <a:lnTo>
                      <a:pt x="695992" y="844509"/>
                    </a:lnTo>
                    <a:lnTo>
                      <a:pt x="716377" y="864894"/>
                    </a:lnTo>
                    <a:lnTo>
                      <a:pt x="736762" y="821213"/>
                    </a:lnTo>
                    <a:lnTo>
                      <a:pt x="739674" y="789180"/>
                    </a:lnTo>
                    <a:lnTo>
                      <a:pt x="745498" y="745498"/>
                    </a:lnTo>
                    <a:lnTo>
                      <a:pt x="768795" y="719289"/>
                    </a:lnTo>
                    <a:lnTo>
                      <a:pt x="795004" y="704729"/>
                    </a:lnTo>
                    <a:lnTo>
                      <a:pt x="818301" y="722201"/>
                    </a:lnTo>
                    <a:lnTo>
                      <a:pt x="844509" y="745498"/>
                    </a:lnTo>
                    <a:lnTo>
                      <a:pt x="899839" y="748410"/>
                    </a:lnTo>
                    <a:lnTo>
                      <a:pt x="946433" y="728025"/>
                    </a:lnTo>
                    <a:lnTo>
                      <a:pt x="958081" y="698904"/>
                    </a:lnTo>
                    <a:lnTo>
                      <a:pt x="960994" y="684344"/>
                    </a:lnTo>
                    <a:lnTo>
                      <a:pt x="949345" y="675608"/>
                    </a:lnTo>
                    <a:lnTo>
                      <a:pt x="949345" y="675608"/>
                    </a:lnTo>
                    <a:lnTo>
                      <a:pt x="920224" y="652311"/>
                    </a:lnTo>
                    <a:lnTo>
                      <a:pt x="928960" y="623190"/>
                    </a:lnTo>
                    <a:lnTo>
                      <a:pt x="949345" y="596981"/>
                    </a:lnTo>
                    <a:lnTo>
                      <a:pt x="1019236" y="594069"/>
                    </a:lnTo>
                    <a:lnTo>
                      <a:pt x="1033796" y="573684"/>
                    </a:lnTo>
                    <a:lnTo>
                      <a:pt x="1036708" y="538739"/>
                    </a:lnTo>
                    <a:lnTo>
                      <a:pt x="1051269" y="497969"/>
                    </a:lnTo>
                    <a:lnTo>
                      <a:pt x="1062917" y="477585"/>
                    </a:lnTo>
                    <a:lnTo>
                      <a:pt x="1062917" y="477585"/>
                    </a:lnTo>
                    <a:lnTo>
                      <a:pt x="1097862" y="422255"/>
                    </a:lnTo>
                    <a:lnTo>
                      <a:pt x="1135720" y="419343"/>
                    </a:lnTo>
                    <a:lnTo>
                      <a:pt x="1153192" y="471760"/>
                    </a:lnTo>
                    <a:lnTo>
                      <a:pt x="1141544" y="495057"/>
                    </a:lnTo>
                    <a:lnTo>
                      <a:pt x="1161929" y="506706"/>
                    </a:lnTo>
                    <a:lnTo>
                      <a:pt x="1199786" y="506706"/>
                    </a:lnTo>
                    <a:lnTo>
                      <a:pt x="1199786" y="530002"/>
                    </a:lnTo>
                    <a:lnTo>
                      <a:pt x="1220171" y="463024"/>
                    </a:lnTo>
                    <a:lnTo>
                      <a:pt x="1237643" y="416431"/>
                    </a:lnTo>
                    <a:lnTo>
                      <a:pt x="1252204" y="393134"/>
                    </a:lnTo>
                    <a:lnTo>
                      <a:pt x="1260940" y="369837"/>
                    </a:lnTo>
                    <a:lnTo>
                      <a:pt x="1255116" y="343628"/>
                    </a:lnTo>
                    <a:lnTo>
                      <a:pt x="1255116" y="337804"/>
                    </a:lnTo>
                    <a:lnTo>
                      <a:pt x="1223083" y="326155"/>
                    </a:lnTo>
                    <a:lnTo>
                      <a:pt x="1129895" y="203847"/>
                    </a:lnTo>
                    <a:lnTo>
                      <a:pt x="876543" y="174726"/>
                    </a:lnTo>
                    <a:lnTo>
                      <a:pt x="538739" y="34945"/>
                    </a:lnTo>
                    <a:lnTo>
                      <a:pt x="232968" y="0"/>
                    </a:lnTo>
                    <a:lnTo>
                      <a:pt x="0" y="61154"/>
                    </a:lnTo>
                    <a:lnTo>
                      <a:pt x="43681" y="244616"/>
                    </a:lnTo>
                    <a:lnTo>
                      <a:pt x="131044" y="442639"/>
                    </a:lnTo>
                    <a:lnTo>
                      <a:pt x="323243" y="515442"/>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任意多边形 412"/>
              <p:cNvSpPr/>
              <p:nvPr/>
            </p:nvSpPr>
            <p:spPr>
              <a:xfrm>
                <a:off x="7928042" y="457200"/>
                <a:ext cx="1687748" cy="1483468"/>
              </a:xfrm>
              <a:custGeom>
                <a:avLst/>
                <a:gdLst>
                  <a:gd name="connsiteX0" fmla="*/ 452336 w 1823936"/>
                  <a:gd name="connsiteY0" fmla="*/ 1191638 h 1483468"/>
                  <a:gd name="connsiteX1" fmla="*/ 520429 w 1823936"/>
                  <a:gd name="connsiteY1" fmla="*/ 1167319 h 1483468"/>
                  <a:gd name="connsiteX2" fmla="*/ 549612 w 1823936"/>
                  <a:gd name="connsiteY2" fmla="*/ 1201366 h 1483468"/>
                  <a:gd name="connsiteX3" fmla="*/ 564204 w 1823936"/>
                  <a:gd name="connsiteY3" fmla="*/ 1250004 h 1483468"/>
                  <a:gd name="connsiteX4" fmla="*/ 612842 w 1823936"/>
                  <a:gd name="connsiteY4" fmla="*/ 1293779 h 1483468"/>
                  <a:gd name="connsiteX5" fmla="*/ 671208 w 1823936"/>
                  <a:gd name="connsiteY5" fmla="*/ 1298643 h 1483468"/>
                  <a:gd name="connsiteX6" fmla="*/ 690663 w 1823936"/>
                  <a:gd name="connsiteY6" fmla="*/ 1274323 h 1483468"/>
                  <a:gd name="connsiteX7" fmla="*/ 729574 w 1823936"/>
                  <a:gd name="connsiteY7" fmla="*/ 1245140 h 1483468"/>
                  <a:gd name="connsiteX8" fmla="*/ 773348 w 1823936"/>
                  <a:gd name="connsiteY8" fmla="*/ 1211094 h 1483468"/>
                  <a:gd name="connsiteX9" fmla="*/ 812259 w 1823936"/>
                  <a:gd name="connsiteY9" fmla="*/ 1220821 h 1483468"/>
                  <a:gd name="connsiteX10" fmla="*/ 812259 w 1823936"/>
                  <a:gd name="connsiteY10" fmla="*/ 1250004 h 1483468"/>
                  <a:gd name="connsiteX11" fmla="*/ 812259 w 1823936"/>
                  <a:gd name="connsiteY11" fmla="*/ 1293779 h 1483468"/>
                  <a:gd name="connsiteX12" fmla="*/ 812259 w 1823936"/>
                  <a:gd name="connsiteY12" fmla="*/ 1293779 h 1483468"/>
                  <a:gd name="connsiteX13" fmla="*/ 885217 w 1823936"/>
                  <a:gd name="connsiteY13" fmla="*/ 1274323 h 1483468"/>
                  <a:gd name="connsiteX14" fmla="*/ 914400 w 1823936"/>
                  <a:gd name="connsiteY14" fmla="*/ 1259732 h 1483468"/>
                  <a:gd name="connsiteX15" fmla="*/ 933855 w 1823936"/>
                  <a:gd name="connsiteY15" fmla="*/ 1313234 h 1483468"/>
                  <a:gd name="connsiteX16" fmla="*/ 997085 w 1823936"/>
                  <a:gd name="connsiteY16" fmla="*/ 1337553 h 1483468"/>
                  <a:gd name="connsiteX17" fmla="*/ 997085 w 1823936"/>
                  <a:gd name="connsiteY17" fmla="*/ 1337553 h 1483468"/>
                  <a:gd name="connsiteX18" fmla="*/ 1035995 w 1823936"/>
                  <a:gd name="connsiteY18" fmla="*/ 1410511 h 1483468"/>
                  <a:gd name="connsiteX19" fmla="*/ 1035995 w 1823936"/>
                  <a:gd name="connsiteY19" fmla="*/ 1410511 h 1483468"/>
                  <a:gd name="connsiteX20" fmla="*/ 1084634 w 1823936"/>
                  <a:gd name="connsiteY20" fmla="*/ 1395919 h 1483468"/>
                  <a:gd name="connsiteX21" fmla="*/ 1079770 w 1823936"/>
                  <a:gd name="connsiteY21" fmla="*/ 1371600 h 1483468"/>
                  <a:gd name="connsiteX22" fmla="*/ 1079770 w 1823936"/>
                  <a:gd name="connsiteY22" fmla="*/ 1371600 h 1483468"/>
                  <a:gd name="connsiteX23" fmla="*/ 1108953 w 1823936"/>
                  <a:gd name="connsiteY23" fmla="*/ 1342417 h 1483468"/>
                  <a:gd name="connsiteX24" fmla="*/ 1172183 w 1823936"/>
                  <a:gd name="connsiteY24" fmla="*/ 1425102 h 1483468"/>
                  <a:gd name="connsiteX25" fmla="*/ 1211093 w 1823936"/>
                  <a:gd name="connsiteY25" fmla="*/ 1483468 h 1483468"/>
                  <a:gd name="connsiteX26" fmla="*/ 1245140 w 1823936"/>
                  <a:gd name="connsiteY26" fmla="*/ 1464013 h 1483468"/>
                  <a:gd name="connsiteX27" fmla="*/ 1279187 w 1823936"/>
                  <a:gd name="connsiteY27" fmla="*/ 1468877 h 1483468"/>
                  <a:gd name="connsiteX28" fmla="*/ 1288914 w 1823936"/>
                  <a:gd name="connsiteY28" fmla="*/ 1434830 h 1483468"/>
                  <a:gd name="connsiteX29" fmla="*/ 1288914 w 1823936"/>
                  <a:gd name="connsiteY29" fmla="*/ 1410511 h 1483468"/>
                  <a:gd name="connsiteX30" fmla="*/ 1313234 w 1823936"/>
                  <a:gd name="connsiteY30" fmla="*/ 1391055 h 1483468"/>
                  <a:gd name="connsiteX31" fmla="*/ 1357008 w 1823936"/>
                  <a:gd name="connsiteY31" fmla="*/ 1386191 h 1483468"/>
                  <a:gd name="connsiteX32" fmla="*/ 1357008 w 1823936"/>
                  <a:gd name="connsiteY32" fmla="*/ 1386191 h 1483468"/>
                  <a:gd name="connsiteX33" fmla="*/ 1357008 w 1823936"/>
                  <a:gd name="connsiteY33" fmla="*/ 1386191 h 1483468"/>
                  <a:gd name="connsiteX34" fmla="*/ 1395919 w 1823936"/>
                  <a:gd name="connsiteY34" fmla="*/ 1366736 h 1483468"/>
                  <a:gd name="connsiteX35" fmla="*/ 1415374 w 1823936"/>
                  <a:gd name="connsiteY35" fmla="*/ 1420238 h 1483468"/>
                  <a:gd name="connsiteX36" fmla="*/ 1449421 w 1823936"/>
                  <a:gd name="connsiteY36" fmla="*/ 1444557 h 1483468"/>
                  <a:gd name="connsiteX37" fmla="*/ 1493195 w 1823936"/>
                  <a:gd name="connsiteY37" fmla="*/ 1464013 h 1483468"/>
                  <a:gd name="connsiteX38" fmla="*/ 1512651 w 1823936"/>
                  <a:gd name="connsiteY38" fmla="*/ 1439694 h 1483468"/>
                  <a:gd name="connsiteX39" fmla="*/ 1512651 w 1823936"/>
                  <a:gd name="connsiteY39" fmla="*/ 1439694 h 1483468"/>
                  <a:gd name="connsiteX40" fmla="*/ 1493195 w 1823936"/>
                  <a:gd name="connsiteY40" fmla="*/ 1361872 h 1483468"/>
                  <a:gd name="connsiteX41" fmla="*/ 1493195 w 1823936"/>
                  <a:gd name="connsiteY41" fmla="*/ 1361872 h 1483468"/>
                  <a:gd name="connsiteX42" fmla="*/ 1468876 w 1823936"/>
                  <a:gd name="connsiteY42" fmla="*/ 1327826 h 1483468"/>
                  <a:gd name="connsiteX43" fmla="*/ 1439693 w 1823936"/>
                  <a:gd name="connsiteY43" fmla="*/ 1293779 h 1483468"/>
                  <a:gd name="connsiteX44" fmla="*/ 1444557 w 1823936"/>
                  <a:gd name="connsiteY44" fmla="*/ 1284051 h 1483468"/>
                  <a:gd name="connsiteX45" fmla="*/ 1444557 w 1823936"/>
                  <a:gd name="connsiteY45" fmla="*/ 1245140 h 1483468"/>
                  <a:gd name="connsiteX46" fmla="*/ 1429966 w 1823936"/>
                  <a:gd name="connsiteY46" fmla="*/ 1220821 h 1483468"/>
                  <a:gd name="connsiteX47" fmla="*/ 1400783 w 1823936"/>
                  <a:gd name="connsiteY47" fmla="*/ 1191638 h 1483468"/>
                  <a:gd name="connsiteX48" fmla="*/ 1400783 w 1823936"/>
                  <a:gd name="connsiteY48" fmla="*/ 1191638 h 1483468"/>
                  <a:gd name="connsiteX49" fmla="*/ 1444557 w 1823936"/>
                  <a:gd name="connsiteY49" fmla="*/ 1138136 h 1483468"/>
                  <a:gd name="connsiteX50" fmla="*/ 1464012 w 1823936"/>
                  <a:gd name="connsiteY50" fmla="*/ 1157591 h 1483468"/>
                  <a:gd name="connsiteX51" fmla="*/ 1483468 w 1823936"/>
                  <a:gd name="connsiteY51" fmla="*/ 1104089 h 1483468"/>
                  <a:gd name="connsiteX52" fmla="*/ 1522378 w 1823936"/>
                  <a:gd name="connsiteY52" fmla="*/ 1118681 h 1483468"/>
                  <a:gd name="connsiteX53" fmla="*/ 1614791 w 1823936"/>
                  <a:gd name="connsiteY53" fmla="*/ 1123545 h 1483468"/>
                  <a:gd name="connsiteX54" fmla="*/ 1668293 w 1823936"/>
                  <a:gd name="connsiteY54" fmla="*/ 1118681 h 1483468"/>
                  <a:gd name="connsiteX55" fmla="*/ 1682885 w 1823936"/>
                  <a:gd name="connsiteY55" fmla="*/ 1113817 h 1483468"/>
                  <a:gd name="connsiteX56" fmla="*/ 1780161 w 1823936"/>
                  <a:gd name="connsiteY56" fmla="*/ 1094362 h 1483468"/>
                  <a:gd name="connsiteX57" fmla="*/ 1804480 w 1823936"/>
                  <a:gd name="connsiteY57" fmla="*/ 1079770 h 1483468"/>
                  <a:gd name="connsiteX58" fmla="*/ 1823936 w 1823936"/>
                  <a:gd name="connsiteY58" fmla="*/ 1070043 h 1483468"/>
                  <a:gd name="connsiteX59" fmla="*/ 1605063 w 1823936"/>
                  <a:gd name="connsiteY59" fmla="*/ 1104089 h 1483468"/>
                  <a:gd name="connsiteX60" fmla="*/ 1619655 w 1823936"/>
                  <a:gd name="connsiteY60" fmla="*/ 1021404 h 1483468"/>
                  <a:gd name="connsiteX61" fmla="*/ 1653702 w 1823936"/>
                  <a:gd name="connsiteY61" fmla="*/ 972766 h 1483468"/>
                  <a:gd name="connsiteX62" fmla="*/ 1634246 w 1823936"/>
                  <a:gd name="connsiteY62" fmla="*/ 953311 h 1483468"/>
                  <a:gd name="connsiteX63" fmla="*/ 1653702 w 1823936"/>
                  <a:gd name="connsiteY63" fmla="*/ 904672 h 1483468"/>
                  <a:gd name="connsiteX64" fmla="*/ 1619655 w 1823936"/>
                  <a:gd name="connsiteY64" fmla="*/ 865762 h 1483468"/>
                  <a:gd name="connsiteX65" fmla="*/ 1634246 w 1823936"/>
                  <a:gd name="connsiteY65" fmla="*/ 826851 h 1483468"/>
                  <a:gd name="connsiteX66" fmla="*/ 1634246 w 1823936"/>
                  <a:gd name="connsiteY66" fmla="*/ 826851 h 1483468"/>
                  <a:gd name="connsiteX67" fmla="*/ 1663429 w 1823936"/>
                  <a:gd name="connsiteY67" fmla="*/ 778213 h 1483468"/>
                  <a:gd name="connsiteX68" fmla="*/ 1678021 w 1823936"/>
                  <a:gd name="connsiteY68" fmla="*/ 724711 h 1483468"/>
                  <a:gd name="connsiteX69" fmla="*/ 1687748 w 1823936"/>
                  <a:gd name="connsiteY69" fmla="*/ 705255 h 1483468"/>
                  <a:gd name="connsiteX70" fmla="*/ 1648838 w 1823936"/>
                  <a:gd name="connsiteY70" fmla="*/ 700391 h 1483468"/>
                  <a:gd name="connsiteX71" fmla="*/ 1682885 w 1823936"/>
                  <a:gd name="connsiteY71" fmla="*/ 676072 h 1483468"/>
                  <a:gd name="connsiteX72" fmla="*/ 1624519 w 1823936"/>
                  <a:gd name="connsiteY72" fmla="*/ 646889 h 1483468"/>
                  <a:gd name="connsiteX73" fmla="*/ 1619655 w 1823936"/>
                  <a:gd name="connsiteY73" fmla="*/ 617706 h 1483468"/>
                  <a:gd name="connsiteX74" fmla="*/ 1619655 w 1823936"/>
                  <a:gd name="connsiteY74" fmla="*/ 578796 h 1483468"/>
                  <a:gd name="connsiteX75" fmla="*/ 1614791 w 1823936"/>
                  <a:gd name="connsiteY75" fmla="*/ 530157 h 1483468"/>
                  <a:gd name="connsiteX76" fmla="*/ 1609927 w 1823936"/>
                  <a:gd name="connsiteY76" fmla="*/ 496111 h 1483468"/>
                  <a:gd name="connsiteX77" fmla="*/ 1541834 w 1823936"/>
                  <a:gd name="connsiteY77" fmla="*/ 539885 h 1483468"/>
                  <a:gd name="connsiteX78" fmla="*/ 1468876 w 1823936"/>
                  <a:gd name="connsiteY78" fmla="*/ 612843 h 1483468"/>
                  <a:gd name="connsiteX79" fmla="*/ 1395919 w 1823936"/>
                  <a:gd name="connsiteY79" fmla="*/ 661481 h 1483468"/>
                  <a:gd name="connsiteX80" fmla="*/ 1400783 w 1823936"/>
                  <a:gd name="connsiteY80" fmla="*/ 700391 h 1483468"/>
                  <a:gd name="connsiteX81" fmla="*/ 1264595 w 1823936"/>
                  <a:gd name="connsiteY81" fmla="*/ 763621 h 1483468"/>
                  <a:gd name="connsiteX82" fmla="*/ 1220821 w 1823936"/>
                  <a:gd name="connsiteY82" fmla="*/ 758757 h 1483468"/>
                  <a:gd name="connsiteX83" fmla="*/ 1191638 w 1823936"/>
                  <a:gd name="connsiteY83" fmla="*/ 724711 h 1483468"/>
                  <a:gd name="connsiteX84" fmla="*/ 1167319 w 1823936"/>
                  <a:gd name="connsiteY84" fmla="*/ 695528 h 1483468"/>
                  <a:gd name="connsiteX85" fmla="*/ 1167319 w 1823936"/>
                  <a:gd name="connsiteY85" fmla="*/ 695528 h 1483468"/>
                  <a:gd name="connsiteX86" fmla="*/ 1162455 w 1823936"/>
                  <a:gd name="connsiteY86" fmla="*/ 632298 h 1483468"/>
                  <a:gd name="connsiteX87" fmla="*/ 1123544 w 1823936"/>
                  <a:gd name="connsiteY87" fmla="*/ 593387 h 1483468"/>
                  <a:gd name="connsiteX88" fmla="*/ 1070042 w 1823936"/>
                  <a:gd name="connsiteY88" fmla="*/ 578796 h 1483468"/>
                  <a:gd name="connsiteX89" fmla="*/ 1045723 w 1823936"/>
                  <a:gd name="connsiteY89" fmla="*/ 607979 h 1483468"/>
                  <a:gd name="connsiteX90" fmla="*/ 1045723 w 1823936"/>
                  <a:gd name="connsiteY90" fmla="*/ 607979 h 1483468"/>
                  <a:gd name="connsiteX91" fmla="*/ 1026268 w 1823936"/>
                  <a:gd name="connsiteY91" fmla="*/ 530157 h 1483468"/>
                  <a:gd name="connsiteX92" fmla="*/ 967902 w 1823936"/>
                  <a:gd name="connsiteY92" fmla="*/ 539885 h 1483468"/>
                  <a:gd name="connsiteX93" fmla="*/ 904672 w 1823936"/>
                  <a:gd name="connsiteY93" fmla="*/ 569068 h 1483468"/>
                  <a:gd name="connsiteX94" fmla="*/ 909536 w 1823936"/>
                  <a:gd name="connsiteY94" fmla="*/ 530157 h 1483468"/>
                  <a:gd name="connsiteX95" fmla="*/ 870625 w 1823936"/>
                  <a:gd name="connsiteY95" fmla="*/ 525294 h 1483468"/>
                  <a:gd name="connsiteX96" fmla="*/ 812259 w 1823936"/>
                  <a:gd name="connsiteY96" fmla="*/ 535021 h 1483468"/>
                  <a:gd name="connsiteX97" fmla="*/ 783076 w 1823936"/>
                  <a:gd name="connsiteY97" fmla="*/ 530157 h 1483468"/>
                  <a:gd name="connsiteX98" fmla="*/ 773348 w 1823936"/>
                  <a:gd name="connsiteY98" fmla="*/ 515566 h 1483468"/>
                  <a:gd name="connsiteX99" fmla="*/ 783076 w 1823936"/>
                  <a:gd name="connsiteY99" fmla="*/ 486383 h 1483468"/>
                  <a:gd name="connsiteX100" fmla="*/ 783076 w 1823936"/>
                  <a:gd name="connsiteY100" fmla="*/ 481519 h 1483468"/>
                  <a:gd name="connsiteX101" fmla="*/ 729574 w 1823936"/>
                  <a:gd name="connsiteY101" fmla="*/ 447472 h 1483468"/>
                  <a:gd name="connsiteX102" fmla="*/ 729574 w 1823936"/>
                  <a:gd name="connsiteY102" fmla="*/ 447472 h 1483468"/>
                  <a:gd name="connsiteX103" fmla="*/ 710119 w 1823936"/>
                  <a:gd name="connsiteY103" fmla="*/ 413426 h 1483468"/>
                  <a:gd name="connsiteX104" fmla="*/ 695527 w 1823936"/>
                  <a:gd name="connsiteY104" fmla="*/ 369651 h 1483468"/>
                  <a:gd name="connsiteX105" fmla="*/ 695527 w 1823936"/>
                  <a:gd name="connsiteY105" fmla="*/ 369651 h 1483468"/>
                  <a:gd name="connsiteX106" fmla="*/ 632297 w 1823936"/>
                  <a:gd name="connsiteY106" fmla="*/ 311285 h 1483468"/>
                  <a:gd name="connsiteX107" fmla="*/ 612842 w 1823936"/>
                  <a:gd name="connsiteY107" fmla="*/ 262647 h 1483468"/>
                  <a:gd name="connsiteX108" fmla="*/ 622570 w 1823936"/>
                  <a:gd name="connsiteY108" fmla="*/ 218872 h 1483468"/>
                  <a:gd name="connsiteX109" fmla="*/ 569068 w 1823936"/>
                  <a:gd name="connsiteY109" fmla="*/ 160506 h 1483468"/>
                  <a:gd name="connsiteX110" fmla="*/ 535021 w 1823936"/>
                  <a:gd name="connsiteY110" fmla="*/ 111868 h 1483468"/>
                  <a:gd name="connsiteX111" fmla="*/ 530157 w 1823936"/>
                  <a:gd name="connsiteY111" fmla="*/ 111868 h 1483468"/>
                  <a:gd name="connsiteX112" fmla="*/ 432880 w 1823936"/>
                  <a:gd name="connsiteY112" fmla="*/ 43774 h 1483468"/>
                  <a:gd name="connsiteX113" fmla="*/ 389106 w 1823936"/>
                  <a:gd name="connsiteY113" fmla="*/ 34047 h 1483468"/>
                  <a:gd name="connsiteX114" fmla="*/ 330740 w 1823936"/>
                  <a:gd name="connsiteY114" fmla="*/ 48638 h 1483468"/>
                  <a:gd name="connsiteX115" fmla="*/ 252919 w 1823936"/>
                  <a:gd name="connsiteY115" fmla="*/ 48638 h 1483468"/>
                  <a:gd name="connsiteX116" fmla="*/ 252919 w 1823936"/>
                  <a:gd name="connsiteY116" fmla="*/ 48638 h 1483468"/>
                  <a:gd name="connsiteX117" fmla="*/ 243191 w 1823936"/>
                  <a:gd name="connsiteY117" fmla="*/ 0 h 1483468"/>
                  <a:gd name="connsiteX118" fmla="*/ 170234 w 1823936"/>
                  <a:gd name="connsiteY118" fmla="*/ 9728 h 1483468"/>
                  <a:gd name="connsiteX119" fmla="*/ 102140 w 1823936"/>
                  <a:gd name="connsiteY119" fmla="*/ 48638 h 1483468"/>
                  <a:gd name="connsiteX120" fmla="*/ 53502 w 1823936"/>
                  <a:gd name="connsiteY120" fmla="*/ 82685 h 1483468"/>
                  <a:gd name="connsiteX121" fmla="*/ 0 w 1823936"/>
                  <a:gd name="connsiteY121" fmla="*/ 150779 h 1483468"/>
                  <a:gd name="connsiteX122" fmla="*/ 92412 w 1823936"/>
                  <a:gd name="connsiteY122" fmla="*/ 418289 h 1483468"/>
                  <a:gd name="connsiteX123" fmla="*/ 126459 w 1823936"/>
                  <a:gd name="connsiteY123" fmla="*/ 452336 h 1483468"/>
                  <a:gd name="connsiteX124" fmla="*/ 141051 w 1823936"/>
                  <a:gd name="connsiteY124" fmla="*/ 462064 h 1483468"/>
                  <a:gd name="connsiteX125" fmla="*/ 141051 w 1823936"/>
                  <a:gd name="connsiteY125" fmla="*/ 471791 h 1483468"/>
                  <a:gd name="connsiteX126" fmla="*/ 194553 w 1823936"/>
                  <a:gd name="connsiteY126" fmla="*/ 870626 h 1483468"/>
                  <a:gd name="connsiteX127" fmla="*/ 452336 w 1823936"/>
                  <a:gd name="connsiteY127" fmla="*/ 1191638 h 1483468"/>
                  <a:gd name="connsiteX0-1" fmla="*/ 452336 w 1815503"/>
                  <a:gd name="connsiteY0-2" fmla="*/ 1191638 h 1483468"/>
                  <a:gd name="connsiteX1-3" fmla="*/ 520429 w 1815503"/>
                  <a:gd name="connsiteY1-4" fmla="*/ 1167319 h 1483468"/>
                  <a:gd name="connsiteX2-5" fmla="*/ 549612 w 1815503"/>
                  <a:gd name="connsiteY2-6" fmla="*/ 1201366 h 1483468"/>
                  <a:gd name="connsiteX3-7" fmla="*/ 564204 w 1815503"/>
                  <a:gd name="connsiteY3-8" fmla="*/ 1250004 h 1483468"/>
                  <a:gd name="connsiteX4-9" fmla="*/ 612842 w 1815503"/>
                  <a:gd name="connsiteY4-10" fmla="*/ 1293779 h 1483468"/>
                  <a:gd name="connsiteX5-11" fmla="*/ 671208 w 1815503"/>
                  <a:gd name="connsiteY5-12" fmla="*/ 1298643 h 1483468"/>
                  <a:gd name="connsiteX6-13" fmla="*/ 690663 w 1815503"/>
                  <a:gd name="connsiteY6-14" fmla="*/ 1274323 h 1483468"/>
                  <a:gd name="connsiteX7-15" fmla="*/ 729574 w 1815503"/>
                  <a:gd name="connsiteY7-16" fmla="*/ 1245140 h 1483468"/>
                  <a:gd name="connsiteX8-17" fmla="*/ 773348 w 1815503"/>
                  <a:gd name="connsiteY8-18" fmla="*/ 1211094 h 1483468"/>
                  <a:gd name="connsiteX9-19" fmla="*/ 812259 w 1815503"/>
                  <a:gd name="connsiteY9-20" fmla="*/ 1220821 h 1483468"/>
                  <a:gd name="connsiteX10-21" fmla="*/ 812259 w 1815503"/>
                  <a:gd name="connsiteY10-22" fmla="*/ 1250004 h 1483468"/>
                  <a:gd name="connsiteX11-23" fmla="*/ 812259 w 1815503"/>
                  <a:gd name="connsiteY11-24" fmla="*/ 1293779 h 1483468"/>
                  <a:gd name="connsiteX12-25" fmla="*/ 812259 w 1815503"/>
                  <a:gd name="connsiteY12-26" fmla="*/ 1293779 h 1483468"/>
                  <a:gd name="connsiteX13-27" fmla="*/ 885217 w 1815503"/>
                  <a:gd name="connsiteY13-28" fmla="*/ 1274323 h 1483468"/>
                  <a:gd name="connsiteX14-29" fmla="*/ 914400 w 1815503"/>
                  <a:gd name="connsiteY14-30" fmla="*/ 1259732 h 1483468"/>
                  <a:gd name="connsiteX15-31" fmla="*/ 933855 w 1815503"/>
                  <a:gd name="connsiteY15-32" fmla="*/ 1313234 h 1483468"/>
                  <a:gd name="connsiteX16-33" fmla="*/ 997085 w 1815503"/>
                  <a:gd name="connsiteY16-34" fmla="*/ 1337553 h 1483468"/>
                  <a:gd name="connsiteX17-35" fmla="*/ 997085 w 1815503"/>
                  <a:gd name="connsiteY17-36" fmla="*/ 1337553 h 1483468"/>
                  <a:gd name="connsiteX18-37" fmla="*/ 1035995 w 1815503"/>
                  <a:gd name="connsiteY18-38" fmla="*/ 1410511 h 1483468"/>
                  <a:gd name="connsiteX19-39" fmla="*/ 1035995 w 1815503"/>
                  <a:gd name="connsiteY19-40" fmla="*/ 1410511 h 1483468"/>
                  <a:gd name="connsiteX20-41" fmla="*/ 1084634 w 1815503"/>
                  <a:gd name="connsiteY20-42" fmla="*/ 1395919 h 1483468"/>
                  <a:gd name="connsiteX21-43" fmla="*/ 1079770 w 1815503"/>
                  <a:gd name="connsiteY21-44" fmla="*/ 1371600 h 1483468"/>
                  <a:gd name="connsiteX22-45" fmla="*/ 1079770 w 1815503"/>
                  <a:gd name="connsiteY22-46" fmla="*/ 1371600 h 1483468"/>
                  <a:gd name="connsiteX23-47" fmla="*/ 1108953 w 1815503"/>
                  <a:gd name="connsiteY23-48" fmla="*/ 1342417 h 1483468"/>
                  <a:gd name="connsiteX24-49" fmla="*/ 1172183 w 1815503"/>
                  <a:gd name="connsiteY24-50" fmla="*/ 1425102 h 1483468"/>
                  <a:gd name="connsiteX25-51" fmla="*/ 1211093 w 1815503"/>
                  <a:gd name="connsiteY25-52" fmla="*/ 1483468 h 1483468"/>
                  <a:gd name="connsiteX26-53" fmla="*/ 1245140 w 1815503"/>
                  <a:gd name="connsiteY26-54" fmla="*/ 1464013 h 1483468"/>
                  <a:gd name="connsiteX27-55" fmla="*/ 1279187 w 1815503"/>
                  <a:gd name="connsiteY27-56" fmla="*/ 1468877 h 1483468"/>
                  <a:gd name="connsiteX28-57" fmla="*/ 1288914 w 1815503"/>
                  <a:gd name="connsiteY28-58" fmla="*/ 1434830 h 1483468"/>
                  <a:gd name="connsiteX29-59" fmla="*/ 1288914 w 1815503"/>
                  <a:gd name="connsiteY29-60" fmla="*/ 1410511 h 1483468"/>
                  <a:gd name="connsiteX30-61" fmla="*/ 1313234 w 1815503"/>
                  <a:gd name="connsiteY30-62" fmla="*/ 1391055 h 1483468"/>
                  <a:gd name="connsiteX31-63" fmla="*/ 1357008 w 1815503"/>
                  <a:gd name="connsiteY31-64" fmla="*/ 1386191 h 1483468"/>
                  <a:gd name="connsiteX32-65" fmla="*/ 1357008 w 1815503"/>
                  <a:gd name="connsiteY32-66" fmla="*/ 1386191 h 1483468"/>
                  <a:gd name="connsiteX33-67" fmla="*/ 1357008 w 1815503"/>
                  <a:gd name="connsiteY33-68" fmla="*/ 1386191 h 1483468"/>
                  <a:gd name="connsiteX34-69" fmla="*/ 1395919 w 1815503"/>
                  <a:gd name="connsiteY34-70" fmla="*/ 1366736 h 1483468"/>
                  <a:gd name="connsiteX35-71" fmla="*/ 1415374 w 1815503"/>
                  <a:gd name="connsiteY35-72" fmla="*/ 1420238 h 1483468"/>
                  <a:gd name="connsiteX36-73" fmla="*/ 1449421 w 1815503"/>
                  <a:gd name="connsiteY36-74" fmla="*/ 1444557 h 1483468"/>
                  <a:gd name="connsiteX37-75" fmla="*/ 1493195 w 1815503"/>
                  <a:gd name="connsiteY37-76" fmla="*/ 1464013 h 1483468"/>
                  <a:gd name="connsiteX38-77" fmla="*/ 1512651 w 1815503"/>
                  <a:gd name="connsiteY38-78" fmla="*/ 1439694 h 1483468"/>
                  <a:gd name="connsiteX39-79" fmla="*/ 1512651 w 1815503"/>
                  <a:gd name="connsiteY39-80" fmla="*/ 1439694 h 1483468"/>
                  <a:gd name="connsiteX40-81" fmla="*/ 1493195 w 1815503"/>
                  <a:gd name="connsiteY40-82" fmla="*/ 1361872 h 1483468"/>
                  <a:gd name="connsiteX41-83" fmla="*/ 1493195 w 1815503"/>
                  <a:gd name="connsiteY41-84" fmla="*/ 1361872 h 1483468"/>
                  <a:gd name="connsiteX42-85" fmla="*/ 1468876 w 1815503"/>
                  <a:gd name="connsiteY42-86" fmla="*/ 1327826 h 1483468"/>
                  <a:gd name="connsiteX43-87" fmla="*/ 1439693 w 1815503"/>
                  <a:gd name="connsiteY43-88" fmla="*/ 1293779 h 1483468"/>
                  <a:gd name="connsiteX44-89" fmla="*/ 1444557 w 1815503"/>
                  <a:gd name="connsiteY44-90" fmla="*/ 1284051 h 1483468"/>
                  <a:gd name="connsiteX45-91" fmla="*/ 1444557 w 1815503"/>
                  <a:gd name="connsiteY45-92" fmla="*/ 1245140 h 1483468"/>
                  <a:gd name="connsiteX46-93" fmla="*/ 1429966 w 1815503"/>
                  <a:gd name="connsiteY46-94" fmla="*/ 1220821 h 1483468"/>
                  <a:gd name="connsiteX47-95" fmla="*/ 1400783 w 1815503"/>
                  <a:gd name="connsiteY47-96" fmla="*/ 1191638 h 1483468"/>
                  <a:gd name="connsiteX48-97" fmla="*/ 1400783 w 1815503"/>
                  <a:gd name="connsiteY48-98" fmla="*/ 1191638 h 1483468"/>
                  <a:gd name="connsiteX49-99" fmla="*/ 1444557 w 1815503"/>
                  <a:gd name="connsiteY49-100" fmla="*/ 1138136 h 1483468"/>
                  <a:gd name="connsiteX50-101" fmla="*/ 1464012 w 1815503"/>
                  <a:gd name="connsiteY50-102" fmla="*/ 1157591 h 1483468"/>
                  <a:gd name="connsiteX51-103" fmla="*/ 1483468 w 1815503"/>
                  <a:gd name="connsiteY51-104" fmla="*/ 1104089 h 1483468"/>
                  <a:gd name="connsiteX52-105" fmla="*/ 1522378 w 1815503"/>
                  <a:gd name="connsiteY52-106" fmla="*/ 1118681 h 1483468"/>
                  <a:gd name="connsiteX53-107" fmla="*/ 1614791 w 1815503"/>
                  <a:gd name="connsiteY53-108" fmla="*/ 1123545 h 1483468"/>
                  <a:gd name="connsiteX54-109" fmla="*/ 1668293 w 1815503"/>
                  <a:gd name="connsiteY54-110" fmla="*/ 1118681 h 1483468"/>
                  <a:gd name="connsiteX55-111" fmla="*/ 1682885 w 1815503"/>
                  <a:gd name="connsiteY55-112" fmla="*/ 1113817 h 1483468"/>
                  <a:gd name="connsiteX56-113" fmla="*/ 1780161 w 1815503"/>
                  <a:gd name="connsiteY56-114" fmla="*/ 1094362 h 1483468"/>
                  <a:gd name="connsiteX57-115" fmla="*/ 1804480 w 1815503"/>
                  <a:gd name="connsiteY57-116" fmla="*/ 1079770 h 1483468"/>
                  <a:gd name="connsiteX58-117" fmla="*/ 1585608 w 1815503"/>
                  <a:gd name="connsiteY58-118" fmla="*/ 1099226 h 1483468"/>
                  <a:gd name="connsiteX59-119" fmla="*/ 1605063 w 1815503"/>
                  <a:gd name="connsiteY59-120" fmla="*/ 1104089 h 1483468"/>
                  <a:gd name="connsiteX60-121" fmla="*/ 1619655 w 1815503"/>
                  <a:gd name="connsiteY60-122" fmla="*/ 1021404 h 1483468"/>
                  <a:gd name="connsiteX61-123" fmla="*/ 1653702 w 1815503"/>
                  <a:gd name="connsiteY61-124" fmla="*/ 972766 h 1483468"/>
                  <a:gd name="connsiteX62-125" fmla="*/ 1634246 w 1815503"/>
                  <a:gd name="connsiteY62-126" fmla="*/ 953311 h 1483468"/>
                  <a:gd name="connsiteX63-127" fmla="*/ 1653702 w 1815503"/>
                  <a:gd name="connsiteY63-128" fmla="*/ 904672 h 1483468"/>
                  <a:gd name="connsiteX64-129" fmla="*/ 1619655 w 1815503"/>
                  <a:gd name="connsiteY64-130" fmla="*/ 865762 h 1483468"/>
                  <a:gd name="connsiteX65-131" fmla="*/ 1634246 w 1815503"/>
                  <a:gd name="connsiteY65-132" fmla="*/ 826851 h 1483468"/>
                  <a:gd name="connsiteX66-133" fmla="*/ 1634246 w 1815503"/>
                  <a:gd name="connsiteY66-134" fmla="*/ 826851 h 1483468"/>
                  <a:gd name="connsiteX67-135" fmla="*/ 1663429 w 1815503"/>
                  <a:gd name="connsiteY67-136" fmla="*/ 778213 h 1483468"/>
                  <a:gd name="connsiteX68-137" fmla="*/ 1678021 w 1815503"/>
                  <a:gd name="connsiteY68-138" fmla="*/ 724711 h 1483468"/>
                  <a:gd name="connsiteX69-139" fmla="*/ 1687748 w 1815503"/>
                  <a:gd name="connsiteY69-140" fmla="*/ 705255 h 1483468"/>
                  <a:gd name="connsiteX70-141" fmla="*/ 1648838 w 1815503"/>
                  <a:gd name="connsiteY70-142" fmla="*/ 700391 h 1483468"/>
                  <a:gd name="connsiteX71-143" fmla="*/ 1682885 w 1815503"/>
                  <a:gd name="connsiteY71-144" fmla="*/ 676072 h 1483468"/>
                  <a:gd name="connsiteX72-145" fmla="*/ 1624519 w 1815503"/>
                  <a:gd name="connsiteY72-146" fmla="*/ 646889 h 1483468"/>
                  <a:gd name="connsiteX73-147" fmla="*/ 1619655 w 1815503"/>
                  <a:gd name="connsiteY73-148" fmla="*/ 617706 h 1483468"/>
                  <a:gd name="connsiteX74-149" fmla="*/ 1619655 w 1815503"/>
                  <a:gd name="connsiteY74-150" fmla="*/ 578796 h 1483468"/>
                  <a:gd name="connsiteX75-151" fmla="*/ 1614791 w 1815503"/>
                  <a:gd name="connsiteY75-152" fmla="*/ 530157 h 1483468"/>
                  <a:gd name="connsiteX76-153" fmla="*/ 1609927 w 1815503"/>
                  <a:gd name="connsiteY76-154" fmla="*/ 496111 h 1483468"/>
                  <a:gd name="connsiteX77-155" fmla="*/ 1541834 w 1815503"/>
                  <a:gd name="connsiteY77-156" fmla="*/ 539885 h 1483468"/>
                  <a:gd name="connsiteX78-157" fmla="*/ 1468876 w 1815503"/>
                  <a:gd name="connsiteY78-158" fmla="*/ 612843 h 1483468"/>
                  <a:gd name="connsiteX79-159" fmla="*/ 1395919 w 1815503"/>
                  <a:gd name="connsiteY79-160" fmla="*/ 661481 h 1483468"/>
                  <a:gd name="connsiteX80-161" fmla="*/ 1400783 w 1815503"/>
                  <a:gd name="connsiteY80-162" fmla="*/ 700391 h 1483468"/>
                  <a:gd name="connsiteX81-163" fmla="*/ 1264595 w 1815503"/>
                  <a:gd name="connsiteY81-164" fmla="*/ 763621 h 1483468"/>
                  <a:gd name="connsiteX82-165" fmla="*/ 1220821 w 1815503"/>
                  <a:gd name="connsiteY82-166" fmla="*/ 758757 h 1483468"/>
                  <a:gd name="connsiteX83-167" fmla="*/ 1191638 w 1815503"/>
                  <a:gd name="connsiteY83-168" fmla="*/ 724711 h 1483468"/>
                  <a:gd name="connsiteX84-169" fmla="*/ 1167319 w 1815503"/>
                  <a:gd name="connsiteY84-170" fmla="*/ 695528 h 1483468"/>
                  <a:gd name="connsiteX85-171" fmla="*/ 1167319 w 1815503"/>
                  <a:gd name="connsiteY85-172" fmla="*/ 695528 h 1483468"/>
                  <a:gd name="connsiteX86-173" fmla="*/ 1162455 w 1815503"/>
                  <a:gd name="connsiteY86-174" fmla="*/ 632298 h 1483468"/>
                  <a:gd name="connsiteX87-175" fmla="*/ 1123544 w 1815503"/>
                  <a:gd name="connsiteY87-176" fmla="*/ 593387 h 1483468"/>
                  <a:gd name="connsiteX88-177" fmla="*/ 1070042 w 1815503"/>
                  <a:gd name="connsiteY88-178" fmla="*/ 578796 h 1483468"/>
                  <a:gd name="connsiteX89-179" fmla="*/ 1045723 w 1815503"/>
                  <a:gd name="connsiteY89-180" fmla="*/ 607979 h 1483468"/>
                  <a:gd name="connsiteX90-181" fmla="*/ 1045723 w 1815503"/>
                  <a:gd name="connsiteY90-182" fmla="*/ 607979 h 1483468"/>
                  <a:gd name="connsiteX91-183" fmla="*/ 1026268 w 1815503"/>
                  <a:gd name="connsiteY91-184" fmla="*/ 530157 h 1483468"/>
                  <a:gd name="connsiteX92-185" fmla="*/ 967902 w 1815503"/>
                  <a:gd name="connsiteY92-186" fmla="*/ 539885 h 1483468"/>
                  <a:gd name="connsiteX93-187" fmla="*/ 904672 w 1815503"/>
                  <a:gd name="connsiteY93-188" fmla="*/ 569068 h 1483468"/>
                  <a:gd name="connsiteX94-189" fmla="*/ 909536 w 1815503"/>
                  <a:gd name="connsiteY94-190" fmla="*/ 530157 h 1483468"/>
                  <a:gd name="connsiteX95-191" fmla="*/ 870625 w 1815503"/>
                  <a:gd name="connsiteY95-192" fmla="*/ 525294 h 1483468"/>
                  <a:gd name="connsiteX96-193" fmla="*/ 812259 w 1815503"/>
                  <a:gd name="connsiteY96-194" fmla="*/ 535021 h 1483468"/>
                  <a:gd name="connsiteX97-195" fmla="*/ 783076 w 1815503"/>
                  <a:gd name="connsiteY97-196" fmla="*/ 530157 h 1483468"/>
                  <a:gd name="connsiteX98-197" fmla="*/ 773348 w 1815503"/>
                  <a:gd name="connsiteY98-198" fmla="*/ 515566 h 1483468"/>
                  <a:gd name="connsiteX99-199" fmla="*/ 783076 w 1815503"/>
                  <a:gd name="connsiteY99-200" fmla="*/ 486383 h 1483468"/>
                  <a:gd name="connsiteX100-201" fmla="*/ 783076 w 1815503"/>
                  <a:gd name="connsiteY100-202" fmla="*/ 481519 h 1483468"/>
                  <a:gd name="connsiteX101-203" fmla="*/ 729574 w 1815503"/>
                  <a:gd name="connsiteY101-204" fmla="*/ 447472 h 1483468"/>
                  <a:gd name="connsiteX102-205" fmla="*/ 729574 w 1815503"/>
                  <a:gd name="connsiteY102-206" fmla="*/ 447472 h 1483468"/>
                  <a:gd name="connsiteX103-207" fmla="*/ 710119 w 1815503"/>
                  <a:gd name="connsiteY103-208" fmla="*/ 413426 h 1483468"/>
                  <a:gd name="connsiteX104-209" fmla="*/ 695527 w 1815503"/>
                  <a:gd name="connsiteY104-210" fmla="*/ 369651 h 1483468"/>
                  <a:gd name="connsiteX105-211" fmla="*/ 695527 w 1815503"/>
                  <a:gd name="connsiteY105-212" fmla="*/ 369651 h 1483468"/>
                  <a:gd name="connsiteX106-213" fmla="*/ 632297 w 1815503"/>
                  <a:gd name="connsiteY106-214" fmla="*/ 311285 h 1483468"/>
                  <a:gd name="connsiteX107-215" fmla="*/ 612842 w 1815503"/>
                  <a:gd name="connsiteY107-216" fmla="*/ 262647 h 1483468"/>
                  <a:gd name="connsiteX108-217" fmla="*/ 622570 w 1815503"/>
                  <a:gd name="connsiteY108-218" fmla="*/ 218872 h 1483468"/>
                  <a:gd name="connsiteX109-219" fmla="*/ 569068 w 1815503"/>
                  <a:gd name="connsiteY109-220" fmla="*/ 160506 h 1483468"/>
                  <a:gd name="connsiteX110-221" fmla="*/ 535021 w 1815503"/>
                  <a:gd name="connsiteY110-222" fmla="*/ 111868 h 1483468"/>
                  <a:gd name="connsiteX111-223" fmla="*/ 530157 w 1815503"/>
                  <a:gd name="connsiteY111-224" fmla="*/ 111868 h 1483468"/>
                  <a:gd name="connsiteX112-225" fmla="*/ 432880 w 1815503"/>
                  <a:gd name="connsiteY112-226" fmla="*/ 43774 h 1483468"/>
                  <a:gd name="connsiteX113-227" fmla="*/ 389106 w 1815503"/>
                  <a:gd name="connsiteY113-228" fmla="*/ 34047 h 1483468"/>
                  <a:gd name="connsiteX114-229" fmla="*/ 330740 w 1815503"/>
                  <a:gd name="connsiteY114-230" fmla="*/ 48638 h 1483468"/>
                  <a:gd name="connsiteX115-231" fmla="*/ 252919 w 1815503"/>
                  <a:gd name="connsiteY115-232" fmla="*/ 48638 h 1483468"/>
                  <a:gd name="connsiteX116-233" fmla="*/ 252919 w 1815503"/>
                  <a:gd name="connsiteY116-234" fmla="*/ 48638 h 1483468"/>
                  <a:gd name="connsiteX117-235" fmla="*/ 243191 w 1815503"/>
                  <a:gd name="connsiteY117-236" fmla="*/ 0 h 1483468"/>
                  <a:gd name="connsiteX118-237" fmla="*/ 170234 w 1815503"/>
                  <a:gd name="connsiteY118-238" fmla="*/ 9728 h 1483468"/>
                  <a:gd name="connsiteX119-239" fmla="*/ 102140 w 1815503"/>
                  <a:gd name="connsiteY119-240" fmla="*/ 48638 h 1483468"/>
                  <a:gd name="connsiteX120-241" fmla="*/ 53502 w 1815503"/>
                  <a:gd name="connsiteY120-242" fmla="*/ 82685 h 1483468"/>
                  <a:gd name="connsiteX121-243" fmla="*/ 0 w 1815503"/>
                  <a:gd name="connsiteY121-244" fmla="*/ 150779 h 1483468"/>
                  <a:gd name="connsiteX122-245" fmla="*/ 92412 w 1815503"/>
                  <a:gd name="connsiteY122-246" fmla="*/ 418289 h 1483468"/>
                  <a:gd name="connsiteX123-247" fmla="*/ 126459 w 1815503"/>
                  <a:gd name="connsiteY123-248" fmla="*/ 452336 h 1483468"/>
                  <a:gd name="connsiteX124-249" fmla="*/ 141051 w 1815503"/>
                  <a:gd name="connsiteY124-250" fmla="*/ 462064 h 1483468"/>
                  <a:gd name="connsiteX125-251" fmla="*/ 141051 w 1815503"/>
                  <a:gd name="connsiteY125-252" fmla="*/ 471791 h 1483468"/>
                  <a:gd name="connsiteX126-253" fmla="*/ 194553 w 1815503"/>
                  <a:gd name="connsiteY126-254" fmla="*/ 870626 h 1483468"/>
                  <a:gd name="connsiteX127-255" fmla="*/ 452336 w 1815503"/>
                  <a:gd name="connsiteY127-256" fmla="*/ 1191638 h 1483468"/>
                  <a:gd name="connsiteX0-257" fmla="*/ 452336 w 1780466"/>
                  <a:gd name="connsiteY0-258" fmla="*/ 1191638 h 1483468"/>
                  <a:gd name="connsiteX1-259" fmla="*/ 520429 w 1780466"/>
                  <a:gd name="connsiteY1-260" fmla="*/ 1167319 h 1483468"/>
                  <a:gd name="connsiteX2-261" fmla="*/ 549612 w 1780466"/>
                  <a:gd name="connsiteY2-262" fmla="*/ 1201366 h 1483468"/>
                  <a:gd name="connsiteX3-263" fmla="*/ 564204 w 1780466"/>
                  <a:gd name="connsiteY3-264" fmla="*/ 1250004 h 1483468"/>
                  <a:gd name="connsiteX4-265" fmla="*/ 612842 w 1780466"/>
                  <a:gd name="connsiteY4-266" fmla="*/ 1293779 h 1483468"/>
                  <a:gd name="connsiteX5-267" fmla="*/ 671208 w 1780466"/>
                  <a:gd name="connsiteY5-268" fmla="*/ 1298643 h 1483468"/>
                  <a:gd name="connsiteX6-269" fmla="*/ 690663 w 1780466"/>
                  <a:gd name="connsiteY6-270" fmla="*/ 1274323 h 1483468"/>
                  <a:gd name="connsiteX7-271" fmla="*/ 729574 w 1780466"/>
                  <a:gd name="connsiteY7-272" fmla="*/ 1245140 h 1483468"/>
                  <a:gd name="connsiteX8-273" fmla="*/ 773348 w 1780466"/>
                  <a:gd name="connsiteY8-274" fmla="*/ 1211094 h 1483468"/>
                  <a:gd name="connsiteX9-275" fmla="*/ 812259 w 1780466"/>
                  <a:gd name="connsiteY9-276" fmla="*/ 1220821 h 1483468"/>
                  <a:gd name="connsiteX10-277" fmla="*/ 812259 w 1780466"/>
                  <a:gd name="connsiteY10-278" fmla="*/ 1250004 h 1483468"/>
                  <a:gd name="connsiteX11-279" fmla="*/ 812259 w 1780466"/>
                  <a:gd name="connsiteY11-280" fmla="*/ 1293779 h 1483468"/>
                  <a:gd name="connsiteX12-281" fmla="*/ 812259 w 1780466"/>
                  <a:gd name="connsiteY12-282" fmla="*/ 1293779 h 1483468"/>
                  <a:gd name="connsiteX13-283" fmla="*/ 885217 w 1780466"/>
                  <a:gd name="connsiteY13-284" fmla="*/ 1274323 h 1483468"/>
                  <a:gd name="connsiteX14-285" fmla="*/ 914400 w 1780466"/>
                  <a:gd name="connsiteY14-286" fmla="*/ 1259732 h 1483468"/>
                  <a:gd name="connsiteX15-287" fmla="*/ 933855 w 1780466"/>
                  <a:gd name="connsiteY15-288" fmla="*/ 1313234 h 1483468"/>
                  <a:gd name="connsiteX16-289" fmla="*/ 997085 w 1780466"/>
                  <a:gd name="connsiteY16-290" fmla="*/ 1337553 h 1483468"/>
                  <a:gd name="connsiteX17-291" fmla="*/ 997085 w 1780466"/>
                  <a:gd name="connsiteY17-292" fmla="*/ 1337553 h 1483468"/>
                  <a:gd name="connsiteX18-293" fmla="*/ 1035995 w 1780466"/>
                  <a:gd name="connsiteY18-294" fmla="*/ 1410511 h 1483468"/>
                  <a:gd name="connsiteX19-295" fmla="*/ 1035995 w 1780466"/>
                  <a:gd name="connsiteY19-296" fmla="*/ 1410511 h 1483468"/>
                  <a:gd name="connsiteX20-297" fmla="*/ 1084634 w 1780466"/>
                  <a:gd name="connsiteY20-298" fmla="*/ 1395919 h 1483468"/>
                  <a:gd name="connsiteX21-299" fmla="*/ 1079770 w 1780466"/>
                  <a:gd name="connsiteY21-300" fmla="*/ 1371600 h 1483468"/>
                  <a:gd name="connsiteX22-301" fmla="*/ 1079770 w 1780466"/>
                  <a:gd name="connsiteY22-302" fmla="*/ 1371600 h 1483468"/>
                  <a:gd name="connsiteX23-303" fmla="*/ 1108953 w 1780466"/>
                  <a:gd name="connsiteY23-304" fmla="*/ 1342417 h 1483468"/>
                  <a:gd name="connsiteX24-305" fmla="*/ 1172183 w 1780466"/>
                  <a:gd name="connsiteY24-306" fmla="*/ 1425102 h 1483468"/>
                  <a:gd name="connsiteX25-307" fmla="*/ 1211093 w 1780466"/>
                  <a:gd name="connsiteY25-308" fmla="*/ 1483468 h 1483468"/>
                  <a:gd name="connsiteX26-309" fmla="*/ 1245140 w 1780466"/>
                  <a:gd name="connsiteY26-310" fmla="*/ 1464013 h 1483468"/>
                  <a:gd name="connsiteX27-311" fmla="*/ 1279187 w 1780466"/>
                  <a:gd name="connsiteY27-312" fmla="*/ 1468877 h 1483468"/>
                  <a:gd name="connsiteX28-313" fmla="*/ 1288914 w 1780466"/>
                  <a:gd name="connsiteY28-314" fmla="*/ 1434830 h 1483468"/>
                  <a:gd name="connsiteX29-315" fmla="*/ 1288914 w 1780466"/>
                  <a:gd name="connsiteY29-316" fmla="*/ 1410511 h 1483468"/>
                  <a:gd name="connsiteX30-317" fmla="*/ 1313234 w 1780466"/>
                  <a:gd name="connsiteY30-318" fmla="*/ 1391055 h 1483468"/>
                  <a:gd name="connsiteX31-319" fmla="*/ 1357008 w 1780466"/>
                  <a:gd name="connsiteY31-320" fmla="*/ 1386191 h 1483468"/>
                  <a:gd name="connsiteX32-321" fmla="*/ 1357008 w 1780466"/>
                  <a:gd name="connsiteY32-322" fmla="*/ 1386191 h 1483468"/>
                  <a:gd name="connsiteX33-323" fmla="*/ 1357008 w 1780466"/>
                  <a:gd name="connsiteY33-324" fmla="*/ 1386191 h 1483468"/>
                  <a:gd name="connsiteX34-325" fmla="*/ 1395919 w 1780466"/>
                  <a:gd name="connsiteY34-326" fmla="*/ 1366736 h 1483468"/>
                  <a:gd name="connsiteX35-327" fmla="*/ 1415374 w 1780466"/>
                  <a:gd name="connsiteY35-328" fmla="*/ 1420238 h 1483468"/>
                  <a:gd name="connsiteX36-329" fmla="*/ 1449421 w 1780466"/>
                  <a:gd name="connsiteY36-330" fmla="*/ 1444557 h 1483468"/>
                  <a:gd name="connsiteX37-331" fmla="*/ 1493195 w 1780466"/>
                  <a:gd name="connsiteY37-332" fmla="*/ 1464013 h 1483468"/>
                  <a:gd name="connsiteX38-333" fmla="*/ 1512651 w 1780466"/>
                  <a:gd name="connsiteY38-334" fmla="*/ 1439694 h 1483468"/>
                  <a:gd name="connsiteX39-335" fmla="*/ 1512651 w 1780466"/>
                  <a:gd name="connsiteY39-336" fmla="*/ 1439694 h 1483468"/>
                  <a:gd name="connsiteX40-337" fmla="*/ 1493195 w 1780466"/>
                  <a:gd name="connsiteY40-338" fmla="*/ 1361872 h 1483468"/>
                  <a:gd name="connsiteX41-339" fmla="*/ 1493195 w 1780466"/>
                  <a:gd name="connsiteY41-340" fmla="*/ 1361872 h 1483468"/>
                  <a:gd name="connsiteX42-341" fmla="*/ 1468876 w 1780466"/>
                  <a:gd name="connsiteY42-342" fmla="*/ 1327826 h 1483468"/>
                  <a:gd name="connsiteX43-343" fmla="*/ 1439693 w 1780466"/>
                  <a:gd name="connsiteY43-344" fmla="*/ 1293779 h 1483468"/>
                  <a:gd name="connsiteX44-345" fmla="*/ 1444557 w 1780466"/>
                  <a:gd name="connsiteY44-346" fmla="*/ 1284051 h 1483468"/>
                  <a:gd name="connsiteX45-347" fmla="*/ 1444557 w 1780466"/>
                  <a:gd name="connsiteY45-348" fmla="*/ 1245140 h 1483468"/>
                  <a:gd name="connsiteX46-349" fmla="*/ 1429966 w 1780466"/>
                  <a:gd name="connsiteY46-350" fmla="*/ 1220821 h 1483468"/>
                  <a:gd name="connsiteX47-351" fmla="*/ 1400783 w 1780466"/>
                  <a:gd name="connsiteY47-352" fmla="*/ 1191638 h 1483468"/>
                  <a:gd name="connsiteX48-353" fmla="*/ 1400783 w 1780466"/>
                  <a:gd name="connsiteY48-354" fmla="*/ 1191638 h 1483468"/>
                  <a:gd name="connsiteX49-355" fmla="*/ 1444557 w 1780466"/>
                  <a:gd name="connsiteY49-356" fmla="*/ 1138136 h 1483468"/>
                  <a:gd name="connsiteX50-357" fmla="*/ 1464012 w 1780466"/>
                  <a:gd name="connsiteY50-358" fmla="*/ 1157591 h 1483468"/>
                  <a:gd name="connsiteX51-359" fmla="*/ 1483468 w 1780466"/>
                  <a:gd name="connsiteY51-360" fmla="*/ 1104089 h 1483468"/>
                  <a:gd name="connsiteX52-361" fmla="*/ 1522378 w 1780466"/>
                  <a:gd name="connsiteY52-362" fmla="*/ 1118681 h 1483468"/>
                  <a:gd name="connsiteX53-363" fmla="*/ 1614791 w 1780466"/>
                  <a:gd name="connsiteY53-364" fmla="*/ 1123545 h 1483468"/>
                  <a:gd name="connsiteX54-365" fmla="*/ 1668293 w 1780466"/>
                  <a:gd name="connsiteY54-366" fmla="*/ 1118681 h 1483468"/>
                  <a:gd name="connsiteX55-367" fmla="*/ 1682885 w 1780466"/>
                  <a:gd name="connsiteY55-368" fmla="*/ 1113817 h 1483468"/>
                  <a:gd name="connsiteX56-369" fmla="*/ 1780161 w 1780466"/>
                  <a:gd name="connsiteY56-370" fmla="*/ 1094362 h 1483468"/>
                  <a:gd name="connsiteX57-371" fmla="*/ 1600199 w 1780466"/>
                  <a:gd name="connsiteY57-372" fmla="*/ 1108953 h 1483468"/>
                  <a:gd name="connsiteX58-373" fmla="*/ 1585608 w 1780466"/>
                  <a:gd name="connsiteY58-374" fmla="*/ 1099226 h 1483468"/>
                  <a:gd name="connsiteX59-375" fmla="*/ 1605063 w 1780466"/>
                  <a:gd name="connsiteY59-376" fmla="*/ 1104089 h 1483468"/>
                  <a:gd name="connsiteX60-377" fmla="*/ 1619655 w 1780466"/>
                  <a:gd name="connsiteY60-378" fmla="*/ 1021404 h 1483468"/>
                  <a:gd name="connsiteX61-379" fmla="*/ 1653702 w 1780466"/>
                  <a:gd name="connsiteY61-380" fmla="*/ 972766 h 1483468"/>
                  <a:gd name="connsiteX62-381" fmla="*/ 1634246 w 1780466"/>
                  <a:gd name="connsiteY62-382" fmla="*/ 953311 h 1483468"/>
                  <a:gd name="connsiteX63-383" fmla="*/ 1653702 w 1780466"/>
                  <a:gd name="connsiteY63-384" fmla="*/ 904672 h 1483468"/>
                  <a:gd name="connsiteX64-385" fmla="*/ 1619655 w 1780466"/>
                  <a:gd name="connsiteY64-386" fmla="*/ 865762 h 1483468"/>
                  <a:gd name="connsiteX65-387" fmla="*/ 1634246 w 1780466"/>
                  <a:gd name="connsiteY65-388" fmla="*/ 826851 h 1483468"/>
                  <a:gd name="connsiteX66-389" fmla="*/ 1634246 w 1780466"/>
                  <a:gd name="connsiteY66-390" fmla="*/ 826851 h 1483468"/>
                  <a:gd name="connsiteX67-391" fmla="*/ 1663429 w 1780466"/>
                  <a:gd name="connsiteY67-392" fmla="*/ 778213 h 1483468"/>
                  <a:gd name="connsiteX68-393" fmla="*/ 1678021 w 1780466"/>
                  <a:gd name="connsiteY68-394" fmla="*/ 724711 h 1483468"/>
                  <a:gd name="connsiteX69-395" fmla="*/ 1687748 w 1780466"/>
                  <a:gd name="connsiteY69-396" fmla="*/ 705255 h 1483468"/>
                  <a:gd name="connsiteX70-397" fmla="*/ 1648838 w 1780466"/>
                  <a:gd name="connsiteY70-398" fmla="*/ 700391 h 1483468"/>
                  <a:gd name="connsiteX71-399" fmla="*/ 1682885 w 1780466"/>
                  <a:gd name="connsiteY71-400" fmla="*/ 676072 h 1483468"/>
                  <a:gd name="connsiteX72-401" fmla="*/ 1624519 w 1780466"/>
                  <a:gd name="connsiteY72-402" fmla="*/ 646889 h 1483468"/>
                  <a:gd name="connsiteX73-403" fmla="*/ 1619655 w 1780466"/>
                  <a:gd name="connsiteY73-404" fmla="*/ 617706 h 1483468"/>
                  <a:gd name="connsiteX74-405" fmla="*/ 1619655 w 1780466"/>
                  <a:gd name="connsiteY74-406" fmla="*/ 578796 h 1483468"/>
                  <a:gd name="connsiteX75-407" fmla="*/ 1614791 w 1780466"/>
                  <a:gd name="connsiteY75-408" fmla="*/ 530157 h 1483468"/>
                  <a:gd name="connsiteX76-409" fmla="*/ 1609927 w 1780466"/>
                  <a:gd name="connsiteY76-410" fmla="*/ 496111 h 1483468"/>
                  <a:gd name="connsiteX77-411" fmla="*/ 1541834 w 1780466"/>
                  <a:gd name="connsiteY77-412" fmla="*/ 539885 h 1483468"/>
                  <a:gd name="connsiteX78-413" fmla="*/ 1468876 w 1780466"/>
                  <a:gd name="connsiteY78-414" fmla="*/ 612843 h 1483468"/>
                  <a:gd name="connsiteX79-415" fmla="*/ 1395919 w 1780466"/>
                  <a:gd name="connsiteY79-416" fmla="*/ 661481 h 1483468"/>
                  <a:gd name="connsiteX80-417" fmla="*/ 1400783 w 1780466"/>
                  <a:gd name="connsiteY80-418" fmla="*/ 700391 h 1483468"/>
                  <a:gd name="connsiteX81-419" fmla="*/ 1264595 w 1780466"/>
                  <a:gd name="connsiteY81-420" fmla="*/ 763621 h 1483468"/>
                  <a:gd name="connsiteX82-421" fmla="*/ 1220821 w 1780466"/>
                  <a:gd name="connsiteY82-422" fmla="*/ 758757 h 1483468"/>
                  <a:gd name="connsiteX83-423" fmla="*/ 1191638 w 1780466"/>
                  <a:gd name="connsiteY83-424" fmla="*/ 724711 h 1483468"/>
                  <a:gd name="connsiteX84-425" fmla="*/ 1167319 w 1780466"/>
                  <a:gd name="connsiteY84-426" fmla="*/ 695528 h 1483468"/>
                  <a:gd name="connsiteX85-427" fmla="*/ 1167319 w 1780466"/>
                  <a:gd name="connsiteY85-428" fmla="*/ 695528 h 1483468"/>
                  <a:gd name="connsiteX86-429" fmla="*/ 1162455 w 1780466"/>
                  <a:gd name="connsiteY86-430" fmla="*/ 632298 h 1483468"/>
                  <a:gd name="connsiteX87-431" fmla="*/ 1123544 w 1780466"/>
                  <a:gd name="connsiteY87-432" fmla="*/ 593387 h 1483468"/>
                  <a:gd name="connsiteX88-433" fmla="*/ 1070042 w 1780466"/>
                  <a:gd name="connsiteY88-434" fmla="*/ 578796 h 1483468"/>
                  <a:gd name="connsiteX89-435" fmla="*/ 1045723 w 1780466"/>
                  <a:gd name="connsiteY89-436" fmla="*/ 607979 h 1483468"/>
                  <a:gd name="connsiteX90-437" fmla="*/ 1045723 w 1780466"/>
                  <a:gd name="connsiteY90-438" fmla="*/ 607979 h 1483468"/>
                  <a:gd name="connsiteX91-439" fmla="*/ 1026268 w 1780466"/>
                  <a:gd name="connsiteY91-440" fmla="*/ 530157 h 1483468"/>
                  <a:gd name="connsiteX92-441" fmla="*/ 967902 w 1780466"/>
                  <a:gd name="connsiteY92-442" fmla="*/ 539885 h 1483468"/>
                  <a:gd name="connsiteX93-443" fmla="*/ 904672 w 1780466"/>
                  <a:gd name="connsiteY93-444" fmla="*/ 569068 h 1483468"/>
                  <a:gd name="connsiteX94-445" fmla="*/ 909536 w 1780466"/>
                  <a:gd name="connsiteY94-446" fmla="*/ 530157 h 1483468"/>
                  <a:gd name="connsiteX95-447" fmla="*/ 870625 w 1780466"/>
                  <a:gd name="connsiteY95-448" fmla="*/ 525294 h 1483468"/>
                  <a:gd name="connsiteX96-449" fmla="*/ 812259 w 1780466"/>
                  <a:gd name="connsiteY96-450" fmla="*/ 535021 h 1483468"/>
                  <a:gd name="connsiteX97-451" fmla="*/ 783076 w 1780466"/>
                  <a:gd name="connsiteY97-452" fmla="*/ 530157 h 1483468"/>
                  <a:gd name="connsiteX98-453" fmla="*/ 773348 w 1780466"/>
                  <a:gd name="connsiteY98-454" fmla="*/ 515566 h 1483468"/>
                  <a:gd name="connsiteX99-455" fmla="*/ 783076 w 1780466"/>
                  <a:gd name="connsiteY99-456" fmla="*/ 486383 h 1483468"/>
                  <a:gd name="connsiteX100-457" fmla="*/ 783076 w 1780466"/>
                  <a:gd name="connsiteY100-458" fmla="*/ 481519 h 1483468"/>
                  <a:gd name="connsiteX101-459" fmla="*/ 729574 w 1780466"/>
                  <a:gd name="connsiteY101-460" fmla="*/ 447472 h 1483468"/>
                  <a:gd name="connsiteX102-461" fmla="*/ 729574 w 1780466"/>
                  <a:gd name="connsiteY102-462" fmla="*/ 447472 h 1483468"/>
                  <a:gd name="connsiteX103-463" fmla="*/ 710119 w 1780466"/>
                  <a:gd name="connsiteY103-464" fmla="*/ 413426 h 1483468"/>
                  <a:gd name="connsiteX104-465" fmla="*/ 695527 w 1780466"/>
                  <a:gd name="connsiteY104-466" fmla="*/ 369651 h 1483468"/>
                  <a:gd name="connsiteX105-467" fmla="*/ 695527 w 1780466"/>
                  <a:gd name="connsiteY105-468" fmla="*/ 369651 h 1483468"/>
                  <a:gd name="connsiteX106-469" fmla="*/ 632297 w 1780466"/>
                  <a:gd name="connsiteY106-470" fmla="*/ 311285 h 1483468"/>
                  <a:gd name="connsiteX107-471" fmla="*/ 612842 w 1780466"/>
                  <a:gd name="connsiteY107-472" fmla="*/ 262647 h 1483468"/>
                  <a:gd name="connsiteX108-473" fmla="*/ 622570 w 1780466"/>
                  <a:gd name="connsiteY108-474" fmla="*/ 218872 h 1483468"/>
                  <a:gd name="connsiteX109-475" fmla="*/ 569068 w 1780466"/>
                  <a:gd name="connsiteY109-476" fmla="*/ 160506 h 1483468"/>
                  <a:gd name="connsiteX110-477" fmla="*/ 535021 w 1780466"/>
                  <a:gd name="connsiteY110-478" fmla="*/ 111868 h 1483468"/>
                  <a:gd name="connsiteX111-479" fmla="*/ 530157 w 1780466"/>
                  <a:gd name="connsiteY111-480" fmla="*/ 111868 h 1483468"/>
                  <a:gd name="connsiteX112-481" fmla="*/ 432880 w 1780466"/>
                  <a:gd name="connsiteY112-482" fmla="*/ 43774 h 1483468"/>
                  <a:gd name="connsiteX113-483" fmla="*/ 389106 w 1780466"/>
                  <a:gd name="connsiteY113-484" fmla="*/ 34047 h 1483468"/>
                  <a:gd name="connsiteX114-485" fmla="*/ 330740 w 1780466"/>
                  <a:gd name="connsiteY114-486" fmla="*/ 48638 h 1483468"/>
                  <a:gd name="connsiteX115-487" fmla="*/ 252919 w 1780466"/>
                  <a:gd name="connsiteY115-488" fmla="*/ 48638 h 1483468"/>
                  <a:gd name="connsiteX116-489" fmla="*/ 252919 w 1780466"/>
                  <a:gd name="connsiteY116-490" fmla="*/ 48638 h 1483468"/>
                  <a:gd name="connsiteX117-491" fmla="*/ 243191 w 1780466"/>
                  <a:gd name="connsiteY117-492" fmla="*/ 0 h 1483468"/>
                  <a:gd name="connsiteX118-493" fmla="*/ 170234 w 1780466"/>
                  <a:gd name="connsiteY118-494" fmla="*/ 9728 h 1483468"/>
                  <a:gd name="connsiteX119-495" fmla="*/ 102140 w 1780466"/>
                  <a:gd name="connsiteY119-496" fmla="*/ 48638 h 1483468"/>
                  <a:gd name="connsiteX120-497" fmla="*/ 53502 w 1780466"/>
                  <a:gd name="connsiteY120-498" fmla="*/ 82685 h 1483468"/>
                  <a:gd name="connsiteX121-499" fmla="*/ 0 w 1780466"/>
                  <a:gd name="connsiteY121-500" fmla="*/ 150779 h 1483468"/>
                  <a:gd name="connsiteX122-501" fmla="*/ 92412 w 1780466"/>
                  <a:gd name="connsiteY122-502" fmla="*/ 418289 h 1483468"/>
                  <a:gd name="connsiteX123-503" fmla="*/ 126459 w 1780466"/>
                  <a:gd name="connsiteY123-504" fmla="*/ 452336 h 1483468"/>
                  <a:gd name="connsiteX124-505" fmla="*/ 141051 w 1780466"/>
                  <a:gd name="connsiteY124-506" fmla="*/ 462064 h 1483468"/>
                  <a:gd name="connsiteX125-507" fmla="*/ 141051 w 1780466"/>
                  <a:gd name="connsiteY125-508" fmla="*/ 471791 h 1483468"/>
                  <a:gd name="connsiteX126-509" fmla="*/ 194553 w 1780466"/>
                  <a:gd name="connsiteY126-510" fmla="*/ 870626 h 1483468"/>
                  <a:gd name="connsiteX127-511" fmla="*/ 452336 w 1780466"/>
                  <a:gd name="connsiteY127-512" fmla="*/ 1191638 h 1483468"/>
                  <a:gd name="connsiteX0-513" fmla="*/ 452336 w 1687748"/>
                  <a:gd name="connsiteY0-514" fmla="*/ 1191638 h 1483468"/>
                  <a:gd name="connsiteX1-515" fmla="*/ 520429 w 1687748"/>
                  <a:gd name="connsiteY1-516" fmla="*/ 1167319 h 1483468"/>
                  <a:gd name="connsiteX2-517" fmla="*/ 549612 w 1687748"/>
                  <a:gd name="connsiteY2-518" fmla="*/ 1201366 h 1483468"/>
                  <a:gd name="connsiteX3-519" fmla="*/ 564204 w 1687748"/>
                  <a:gd name="connsiteY3-520" fmla="*/ 1250004 h 1483468"/>
                  <a:gd name="connsiteX4-521" fmla="*/ 612842 w 1687748"/>
                  <a:gd name="connsiteY4-522" fmla="*/ 1293779 h 1483468"/>
                  <a:gd name="connsiteX5-523" fmla="*/ 671208 w 1687748"/>
                  <a:gd name="connsiteY5-524" fmla="*/ 1298643 h 1483468"/>
                  <a:gd name="connsiteX6-525" fmla="*/ 690663 w 1687748"/>
                  <a:gd name="connsiteY6-526" fmla="*/ 1274323 h 1483468"/>
                  <a:gd name="connsiteX7-527" fmla="*/ 729574 w 1687748"/>
                  <a:gd name="connsiteY7-528" fmla="*/ 1245140 h 1483468"/>
                  <a:gd name="connsiteX8-529" fmla="*/ 773348 w 1687748"/>
                  <a:gd name="connsiteY8-530" fmla="*/ 1211094 h 1483468"/>
                  <a:gd name="connsiteX9-531" fmla="*/ 812259 w 1687748"/>
                  <a:gd name="connsiteY9-532" fmla="*/ 1220821 h 1483468"/>
                  <a:gd name="connsiteX10-533" fmla="*/ 812259 w 1687748"/>
                  <a:gd name="connsiteY10-534" fmla="*/ 1250004 h 1483468"/>
                  <a:gd name="connsiteX11-535" fmla="*/ 812259 w 1687748"/>
                  <a:gd name="connsiteY11-536" fmla="*/ 1293779 h 1483468"/>
                  <a:gd name="connsiteX12-537" fmla="*/ 812259 w 1687748"/>
                  <a:gd name="connsiteY12-538" fmla="*/ 1293779 h 1483468"/>
                  <a:gd name="connsiteX13-539" fmla="*/ 885217 w 1687748"/>
                  <a:gd name="connsiteY13-540" fmla="*/ 1274323 h 1483468"/>
                  <a:gd name="connsiteX14-541" fmla="*/ 914400 w 1687748"/>
                  <a:gd name="connsiteY14-542" fmla="*/ 1259732 h 1483468"/>
                  <a:gd name="connsiteX15-543" fmla="*/ 933855 w 1687748"/>
                  <a:gd name="connsiteY15-544" fmla="*/ 1313234 h 1483468"/>
                  <a:gd name="connsiteX16-545" fmla="*/ 997085 w 1687748"/>
                  <a:gd name="connsiteY16-546" fmla="*/ 1337553 h 1483468"/>
                  <a:gd name="connsiteX17-547" fmla="*/ 997085 w 1687748"/>
                  <a:gd name="connsiteY17-548" fmla="*/ 1337553 h 1483468"/>
                  <a:gd name="connsiteX18-549" fmla="*/ 1035995 w 1687748"/>
                  <a:gd name="connsiteY18-550" fmla="*/ 1410511 h 1483468"/>
                  <a:gd name="connsiteX19-551" fmla="*/ 1035995 w 1687748"/>
                  <a:gd name="connsiteY19-552" fmla="*/ 1410511 h 1483468"/>
                  <a:gd name="connsiteX20-553" fmla="*/ 1084634 w 1687748"/>
                  <a:gd name="connsiteY20-554" fmla="*/ 1395919 h 1483468"/>
                  <a:gd name="connsiteX21-555" fmla="*/ 1079770 w 1687748"/>
                  <a:gd name="connsiteY21-556" fmla="*/ 1371600 h 1483468"/>
                  <a:gd name="connsiteX22-557" fmla="*/ 1079770 w 1687748"/>
                  <a:gd name="connsiteY22-558" fmla="*/ 1371600 h 1483468"/>
                  <a:gd name="connsiteX23-559" fmla="*/ 1108953 w 1687748"/>
                  <a:gd name="connsiteY23-560" fmla="*/ 1342417 h 1483468"/>
                  <a:gd name="connsiteX24-561" fmla="*/ 1172183 w 1687748"/>
                  <a:gd name="connsiteY24-562" fmla="*/ 1425102 h 1483468"/>
                  <a:gd name="connsiteX25-563" fmla="*/ 1211093 w 1687748"/>
                  <a:gd name="connsiteY25-564" fmla="*/ 1483468 h 1483468"/>
                  <a:gd name="connsiteX26-565" fmla="*/ 1245140 w 1687748"/>
                  <a:gd name="connsiteY26-566" fmla="*/ 1464013 h 1483468"/>
                  <a:gd name="connsiteX27-567" fmla="*/ 1279187 w 1687748"/>
                  <a:gd name="connsiteY27-568" fmla="*/ 1468877 h 1483468"/>
                  <a:gd name="connsiteX28-569" fmla="*/ 1288914 w 1687748"/>
                  <a:gd name="connsiteY28-570" fmla="*/ 1434830 h 1483468"/>
                  <a:gd name="connsiteX29-571" fmla="*/ 1288914 w 1687748"/>
                  <a:gd name="connsiteY29-572" fmla="*/ 1410511 h 1483468"/>
                  <a:gd name="connsiteX30-573" fmla="*/ 1313234 w 1687748"/>
                  <a:gd name="connsiteY30-574" fmla="*/ 1391055 h 1483468"/>
                  <a:gd name="connsiteX31-575" fmla="*/ 1357008 w 1687748"/>
                  <a:gd name="connsiteY31-576" fmla="*/ 1386191 h 1483468"/>
                  <a:gd name="connsiteX32-577" fmla="*/ 1357008 w 1687748"/>
                  <a:gd name="connsiteY32-578" fmla="*/ 1386191 h 1483468"/>
                  <a:gd name="connsiteX33-579" fmla="*/ 1357008 w 1687748"/>
                  <a:gd name="connsiteY33-580" fmla="*/ 1386191 h 1483468"/>
                  <a:gd name="connsiteX34-581" fmla="*/ 1395919 w 1687748"/>
                  <a:gd name="connsiteY34-582" fmla="*/ 1366736 h 1483468"/>
                  <a:gd name="connsiteX35-583" fmla="*/ 1415374 w 1687748"/>
                  <a:gd name="connsiteY35-584" fmla="*/ 1420238 h 1483468"/>
                  <a:gd name="connsiteX36-585" fmla="*/ 1449421 w 1687748"/>
                  <a:gd name="connsiteY36-586" fmla="*/ 1444557 h 1483468"/>
                  <a:gd name="connsiteX37-587" fmla="*/ 1493195 w 1687748"/>
                  <a:gd name="connsiteY37-588" fmla="*/ 1464013 h 1483468"/>
                  <a:gd name="connsiteX38-589" fmla="*/ 1512651 w 1687748"/>
                  <a:gd name="connsiteY38-590" fmla="*/ 1439694 h 1483468"/>
                  <a:gd name="connsiteX39-591" fmla="*/ 1512651 w 1687748"/>
                  <a:gd name="connsiteY39-592" fmla="*/ 1439694 h 1483468"/>
                  <a:gd name="connsiteX40-593" fmla="*/ 1493195 w 1687748"/>
                  <a:gd name="connsiteY40-594" fmla="*/ 1361872 h 1483468"/>
                  <a:gd name="connsiteX41-595" fmla="*/ 1493195 w 1687748"/>
                  <a:gd name="connsiteY41-596" fmla="*/ 1361872 h 1483468"/>
                  <a:gd name="connsiteX42-597" fmla="*/ 1468876 w 1687748"/>
                  <a:gd name="connsiteY42-598" fmla="*/ 1327826 h 1483468"/>
                  <a:gd name="connsiteX43-599" fmla="*/ 1439693 w 1687748"/>
                  <a:gd name="connsiteY43-600" fmla="*/ 1293779 h 1483468"/>
                  <a:gd name="connsiteX44-601" fmla="*/ 1444557 w 1687748"/>
                  <a:gd name="connsiteY44-602" fmla="*/ 1284051 h 1483468"/>
                  <a:gd name="connsiteX45-603" fmla="*/ 1444557 w 1687748"/>
                  <a:gd name="connsiteY45-604" fmla="*/ 1245140 h 1483468"/>
                  <a:gd name="connsiteX46-605" fmla="*/ 1429966 w 1687748"/>
                  <a:gd name="connsiteY46-606" fmla="*/ 1220821 h 1483468"/>
                  <a:gd name="connsiteX47-607" fmla="*/ 1400783 w 1687748"/>
                  <a:gd name="connsiteY47-608" fmla="*/ 1191638 h 1483468"/>
                  <a:gd name="connsiteX48-609" fmla="*/ 1400783 w 1687748"/>
                  <a:gd name="connsiteY48-610" fmla="*/ 1191638 h 1483468"/>
                  <a:gd name="connsiteX49-611" fmla="*/ 1444557 w 1687748"/>
                  <a:gd name="connsiteY49-612" fmla="*/ 1138136 h 1483468"/>
                  <a:gd name="connsiteX50-613" fmla="*/ 1464012 w 1687748"/>
                  <a:gd name="connsiteY50-614" fmla="*/ 1157591 h 1483468"/>
                  <a:gd name="connsiteX51-615" fmla="*/ 1483468 w 1687748"/>
                  <a:gd name="connsiteY51-616" fmla="*/ 1104089 h 1483468"/>
                  <a:gd name="connsiteX52-617" fmla="*/ 1522378 w 1687748"/>
                  <a:gd name="connsiteY52-618" fmla="*/ 1118681 h 1483468"/>
                  <a:gd name="connsiteX53-619" fmla="*/ 1614791 w 1687748"/>
                  <a:gd name="connsiteY53-620" fmla="*/ 1123545 h 1483468"/>
                  <a:gd name="connsiteX54-621" fmla="*/ 1668293 w 1687748"/>
                  <a:gd name="connsiteY54-622" fmla="*/ 1118681 h 1483468"/>
                  <a:gd name="connsiteX55-623" fmla="*/ 1682885 w 1687748"/>
                  <a:gd name="connsiteY55-624" fmla="*/ 1113817 h 1483468"/>
                  <a:gd name="connsiteX56-625" fmla="*/ 1595336 w 1687748"/>
                  <a:gd name="connsiteY56-626" fmla="*/ 1104090 h 1483468"/>
                  <a:gd name="connsiteX57-627" fmla="*/ 1600199 w 1687748"/>
                  <a:gd name="connsiteY57-628" fmla="*/ 1108953 h 1483468"/>
                  <a:gd name="connsiteX58-629" fmla="*/ 1585608 w 1687748"/>
                  <a:gd name="connsiteY58-630" fmla="*/ 1099226 h 1483468"/>
                  <a:gd name="connsiteX59-631" fmla="*/ 1605063 w 1687748"/>
                  <a:gd name="connsiteY59-632" fmla="*/ 1104089 h 1483468"/>
                  <a:gd name="connsiteX60-633" fmla="*/ 1619655 w 1687748"/>
                  <a:gd name="connsiteY60-634" fmla="*/ 1021404 h 1483468"/>
                  <a:gd name="connsiteX61-635" fmla="*/ 1653702 w 1687748"/>
                  <a:gd name="connsiteY61-636" fmla="*/ 972766 h 1483468"/>
                  <a:gd name="connsiteX62-637" fmla="*/ 1634246 w 1687748"/>
                  <a:gd name="connsiteY62-638" fmla="*/ 953311 h 1483468"/>
                  <a:gd name="connsiteX63-639" fmla="*/ 1653702 w 1687748"/>
                  <a:gd name="connsiteY63-640" fmla="*/ 904672 h 1483468"/>
                  <a:gd name="connsiteX64-641" fmla="*/ 1619655 w 1687748"/>
                  <a:gd name="connsiteY64-642" fmla="*/ 865762 h 1483468"/>
                  <a:gd name="connsiteX65-643" fmla="*/ 1634246 w 1687748"/>
                  <a:gd name="connsiteY65-644" fmla="*/ 826851 h 1483468"/>
                  <a:gd name="connsiteX66-645" fmla="*/ 1634246 w 1687748"/>
                  <a:gd name="connsiteY66-646" fmla="*/ 826851 h 1483468"/>
                  <a:gd name="connsiteX67-647" fmla="*/ 1663429 w 1687748"/>
                  <a:gd name="connsiteY67-648" fmla="*/ 778213 h 1483468"/>
                  <a:gd name="connsiteX68-649" fmla="*/ 1678021 w 1687748"/>
                  <a:gd name="connsiteY68-650" fmla="*/ 724711 h 1483468"/>
                  <a:gd name="connsiteX69-651" fmla="*/ 1687748 w 1687748"/>
                  <a:gd name="connsiteY69-652" fmla="*/ 705255 h 1483468"/>
                  <a:gd name="connsiteX70-653" fmla="*/ 1648838 w 1687748"/>
                  <a:gd name="connsiteY70-654" fmla="*/ 700391 h 1483468"/>
                  <a:gd name="connsiteX71-655" fmla="*/ 1682885 w 1687748"/>
                  <a:gd name="connsiteY71-656" fmla="*/ 676072 h 1483468"/>
                  <a:gd name="connsiteX72-657" fmla="*/ 1624519 w 1687748"/>
                  <a:gd name="connsiteY72-658" fmla="*/ 646889 h 1483468"/>
                  <a:gd name="connsiteX73-659" fmla="*/ 1619655 w 1687748"/>
                  <a:gd name="connsiteY73-660" fmla="*/ 617706 h 1483468"/>
                  <a:gd name="connsiteX74-661" fmla="*/ 1619655 w 1687748"/>
                  <a:gd name="connsiteY74-662" fmla="*/ 578796 h 1483468"/>
                  <a:gd name="connsiteX75-663" fmla="*/ 1614791 w 1687748"/>
                  <a:gd name="connsiteY75-664" fmla="*/ 530157 h 1483468"/>
                  <a:gd name="connsiteX76-665" fmla="*/ 1609927 w 1687748"/>
                  <a:gd name="connsiteY76-666" fmla="*/ 496111 h 1483468"/>
                  <a:gd name="connsiteX77-667" fmla="*/ 1541834 w 1687748"/>
                  <a:gd name="connsiteY77-668" fmla="*/ 539885 h 1483468"/>
                  <a:gd name="connsiteX78-669" fmla="*/ 1468876 w 1687748"/>
                  <a:gd name="connsiteY78-670" fmla="*/ 612843 h 1483468"/>
                  <a:gd name="connsiteX79-671" fmla="*/ 1395919 w 1687748"/>
                  <a:gd name="connsiteY79-672" fmla="*/ 661481 h 1483468"/>
                  <a:gd name="connsiteX80-673" fmla="*/ 1400783 w 1687748"/>
                  <a:gd name="connsiteY80-674" fmla="*/ 700391 h 1483468"/>
                  <a:gd name="connsiteX81-675" fmla="*/ 1264595 w 1687748"/>
                  <a:gd name="connsiteY81-676" fmla="*/ 763621 h 1483468"/>
                  <a:gd name="connsiteX82-677" fmla="*/ 1220821 w 1687748"/>
                  <a:gd name="connsiteY82-678" fmla="*/ 758757 h 1483468"/>
                  <a:gd name="connsiteX83-679" fmla="*/ 1191638 w 1687748"/>
                  <a:gd name="connsiteY83-680" fmla="*/ 724711 h 1483468"/>
                  <a:gd name="connsiteX84-681" fmla="*/ 1167319 w 1687748"/>
                  <a:gd name="connsiteY84-682" fmla="*/ 695528 h 1483468"/>
                  <a:gd name="connsiteX85-683" fmla="*/ 1167319 w 1687748"/>
                  <a:gd name="connsiteY85-684" fmla="*/ 695528 h 1483468"/>
                  <a:gd name="connsiteX86-685" fmla="*/ 1162455 w 1687748"/>
                  <a:gd name="connsiteY86-686" fmla="*/ 632298 h 1483468"/>
                  <a:gd name="connsiteX87-687" fmla="*/ 1123544 w 1687748"/>
                  <a:gd name="connsiteY87-688" fmla="*/ 593387 h 1483468"/>
                  <a:gd name="connsiteX88-689" fmla="*/ 1070042 w 1687748"/>
                  <a:gd name="connsiteY88-690" fmla="*/ 578796 h 1483468"/>
                  <a:gd name="connsiteX89-691" fmla="*/ 1045723 w 1687748"/>
                  <a:gd name="connsiteY89-692" fmla="*/ 607979 h 1483468"/>
                  <a:gd name="connsiteX90-693" fmla="*/ 1045723 w 1687748"/>
                  <a:gd name="connsiteY90-694" fmla="*/ 607979 h 1483468"/>
                  <a:gd name="connsiteX91-695" fmla="*/ 1026268 w 1687748"/>
                  <a:gd name="connsiteY91-696" fmla="*/ 530157 h 1483468"/>
                  <a:gd name="connsiteX92-697" fmla="*/ 967902 w 1687748"/>
                  <a:gd name="connsiteY92-698" fmla="*/ 539885 h 1483468"/>
                  <a:gd name="connsiteX93-699" fmla="*/ 904672 w 1687748"/>
                  <a:gd name="connsiteY93-700" fmla="*/ 569068 h 1483468"/>
                  <a:gd name="connsiteX94-701" fmla="*/ 909536 w 1687748"/>
                  <a:gd name="connsiteY94-702" fmla="*/ 530157 h 1483468"/>
                  <a:gd name="connsiteX95-703" fmla="*/ 870625 w 1687748"/>
                  <a:gd name="connsiteY95-704" fmla="*/ 525294 h 1483468"/>
                  <a:gd name="connsiteX96-705" fmla="*/ 812259 w 1687748"/>
                  <a:gd name="connsiteY96-706" fmla="*/ 535021 h 1483468"/>
                  <a:gd name="connsiteX97-707" fmla="*/ 783076 w 1687748"/>
                  <a:gd name="connsiteY97-708" fmla="*/ 530157 h 1483468"/>
                  <a:gd name="connsiteX98-709" fmla="*/ 773348 w 1687748"/>
                  <a:gd name="connsiteY98-710" fmla="*/ 515566 h 1483468"/>
                  <a:gd name="connsiteX99-711" fmla="*/ 783076 w 1687748"/>
                  <a:gd name="connsiteY99-712" fmla="*/ 486383 h 1483468"/>
                  <a:gd name="connsiteX100-713" fmla="*/ 783076 w 1687748"/>
                  <a:gd name="connsiteY100-714" fmla="*/ 481519 h 1483468"/>
                  <a:gd name="connsiteX101-715" fmla="*/ 729574 w 1687748"/>
                  <a:gd name="connsiteY101-716" fmla="*/ 447472 h 1483468"/>
                  <a:gd name="connsiteX102-717" fmla="*/ 729574 w 1687748"/>
                  <a:gd name="connsiteY102-718" fmla="*/ 447472 h 1483468"/>
                  <a:gd name="connsiteX103-719" fmla="*/ 710119 w 1687748"/>
                  <a:gd name="connsiteY103-720" fmla="*/ 413426 h 1483468"/>
                  <a:gd name="connsiteX104-721" fmla="*/ 695527 w 1687748"/>
                  <a:gd name="connsiteY104-722" fmla="*/ 369651 h 1483468"/>
                  <a:gd name="connsiteX105-723" fmla="*/ 695527 w 1687748"/>
                  <a:gd name="connsiteY105-724" fmla="*/ 369651 h 1483468"/>
                  <a:gd name="connsiteX106-725" fmla="*/ 632297 w 1687748"/>
                  <a:gd name="connsiteY106-726" fmla="*/ 311285 h 1483468"/>
                  <a:gd name="connsiteX107-727" fmla="*/ 612842 w 1687748"/>
                  <a:gd name="connsiteY107-728" fmla="*/ 262647 h 1483468"/>
                  <a:gd name="connsiteX108-729" fmla="*/ 622570 w 1687748"/>
                  <a:gd name="connsiteY108-730" fmla="*/ 218872 h 1483468"/>
                  <a:gd name="connsiteX109-731" fmla="*/ 569068 w 1687748"/>
                  <a:gd name="connsiteY109-732" fmla="*/ 160506 h 1483468"/>
                  <a:gd name="connsiteX110-733" fmla="*/ 535021 w 1687748"/>
                  <a:gd name="connsiteY110-734" fmla="*/ 111868 h 1483468"/>
                  <a:gd name="connsiteX111-735" fmla="*/ 530157 w 1687748"/>
                  <a:gd name="connsiteY111-736" fmla="*/ 111868 h 1483468"/>
                  <a:gd name="connsiteX112-737" fmla="*/ 432880 w 1687748"/>
                  <a:gd name="connsiteY112-738" fmla="*/ 43774 h 1483468"/>
                  <a:gd name="connsiteX113-739" fmla="*/ 389106 w 1687748"/>
                  <a:gd name="connsiteY113-740" fmla="*/ 34047 h 1483468"/>
                  <a:gd name="connsiteX114-741" fmla="*/ 330740 w 1687748"/>
                  <a:gd name="connsiteY114-742" fmla="*/ 48638 h 1483468"/>
                  <a:gd name="connsiteX115-743" fmla="*/ 252919 w 1687748"/>
                  <a:gd name="connsiteY115-744" fmla="*/ 48638 h 1483468"/>
                  <a:gd name="connsiteX116-745" fmla="*/ 252919 w 1687748"/>
                  <a:gd name="connsiteY116-746" fmla="*/ 48638 h 1483468"/>
                  <a:gd name="connsiteX117-747" fmla="*/ 243191 w 1687748"/>
                  <a:gd name="connsiteY117-748" fmla="*/ 0 h 1483468"/>
                  <a:gd name="connsiteX118-749" fmla="*/ 170234 w 1687748"/>
                  <a:gd name="connsiteY118-750" fmla="*/ 9728 h 1483468"/>
                  <a:gd name="connsiteX119-751" fmla="*/ 102140 w 1687748"/>
                  <a:gd name="connsiteY119-752" fmla="*/ 48638 h 1483468"/>
                  <a:gd name="connsiteX120-753" fmla="*/ 53502 w 1687748"/>
                  <a:gd name="connsiteY120-754" fmla="*/ 82685 h 1483468"/>
                  <a:gd name="connsiteX121-755" fmla="*/ 0 w 1687748"/>
                  <a:gd name="connsiteY121-756" fmla="*/ 150779 h 1483468"/>
                  <a:gd name="connsiteX122-757" fmla="*/ 92412 w 1687748"/>
                  <a:gd name="connsiteY122-758" fmla="*/ 418289 h 1483468"/>
                  <a:gd name="connsiteX123-759" fmla="*/ 126459 w 1687748"/>
                  <a:gd name="connsiteY123-760" fmla="*/ 452336 h 1483468"/>
                  <a:gd name="connsiteX124-761" fmla="*/ 141051 w 1687748"/>
                  <a:gd name="connsiteY124-762" fmla="*/ 462064 h 1483468"/>
                  <a:gd name="connsiteX125-763" fmla="*/ 141051 w 1687748"/>
                  <a:gd name="connsiteY125-764" fmla="*/ 471791 h 1483468"/>
                  <a:gd name="connsiteX126-765" fmla="*/ 194553 w 1687748"/>
                  <a:gd name="connsiteY126-766" fmla="*/ 870626 h 1483468"/>
                  <a:gd name="connsiteX127-767" fmla="*/ 452336 w 1687748"/>
                  <a:gd name="connsiteY127-768" fmla="*/ 1191638 h 1483468"/>
                  <a:gd name="connsiteX0-769" fmla="*/ 452336 w 1687748"/>
                  <a:gd name="connsiteY0-770" fmla="*/ 1191638 h 1483468"/>
                  <a:gd name="connsiteX1-771" fmla="*/ 520429 w 1687748"/>
                  <a:gd name="connsiteY1-772" fmla="*/ 1167319 h 1483468"/>
                  <a:gd name="connsiteX2-773" fmla="*/ 549612 w 1687748"/>
                  <a:gd name="connsiteY2-774" fmla="*/ 1201366 h 1483468"/>
                  <a:gd name="connsiteX3-775" fmla="*/ 564204 w 1687748"/>
                  <a:gd name="connsiteY3-776" fmla="*/ 1250004 h 1483468"/>
                  <a:gd name="connsiteX4-777" fmla="*/ 612842 w 1687748"/>
                  <a:gd name="connsiteY4-778" fmla="*/ 1293779 h 1483468"/>
                  <a:gd name="connsiteX5-779" fmla="*/ 671208 w 1687748"/>
                  <a:gd name="connsiteY5-780" fmla="*/ 1298643 h 1483468"/>
                  <a:gd name="connsiteX6-781" fmla="*/ 690663 w 1687748"/>
                  <a:gd name="connsiteY6-782" fmla="*/ 1274323 h 1483468"/>
                  <a:gd name="connsiteX7-783" fmla="*/ 729574 w 1687748"/>
                  <a:gd name="connsiteY7-784" fmla="*/ 1245140 h 1483468"/>
                  <a:gd name="connsiteX8-785" fmla="*/ 773348 w 1687748"/>
                  <a:gd name="connsiteY8-786" fmla="*/ 1211094 h 1483468"/>
                  <a:gd name="connsiteX9-787" fmla="*/ 812259 w 1687748"/>
                  <a:gd name="connsiteY9-788" fmla="*/ 1220821 h 1483468"/>
                  <a:gd name="connsiteX10-789" fmla="*/ 812259 w 1687748"/>
                  <a:gd name="connsiteY10-790" fmla="*/ 1250004 h 1483468"/>
                  <a:gd name="connsiteX11-791" fmla="*/ 812259 w 1687748"/>
                  <a:gd name="connsiteY11-792" fmla="*/ 1293779 h 1483468"/>
                  <a:gd name="connsiteX12-793" fmla="*/ 812259 w 1687748"/>
                  <a:gd name="connsiteY12-794" fmla="*/ 1293779 h 1483468"/>
                  <a:gd name="connsiteX13-795" fmla="*/ 885217 w 1687748"/>
                  <a:gd name="connsiteY13-796" fmla="*/ 1274323 h 1483468"/>
                  <a:gd name="connsiteX14-797" fmla="*/ 914400 w 1687748"/>
                  <a:gd name="connsiteY14-798" fmla="*/ 1259732 h 1483468"/>
                  <a:gd name="connsiteX15-799" fmla="*/ 933855 w 1687748"/>
                  <a:gd name="connsiteY15-800" fmla="*/ 1313234 h 1483468"/>
                  <a:gd name="connsiteX16-801" fmla="*/ 997085 w 1687748"/>
                  <a:gd name="connsiteY16-802" fmla="*/ 1337553 h 1483468"/>
                  <a:gd name="connsiteX17-803" fmla="*/ 997085 w 1687748"/>
                  <a:gd name="connsiteY17-804" fmla="*/ 1337553 h 1483468"/>
                  <a:gd name="connsiteX18-805" fmla="*/ 1035995 w 1687748"/>
                  <a:gd name="connsiteY18-806" fmla="*/ 1410511 h 1483468"/>
                  <a:gd name="connsiteX19-807" fmla="*/ 1035995 w 1687748"/>
                  <a:gd name="connsiteY19-808" fmla="*/ 1410511 h 1483468"/>
                  <a:gd name="connsiteX20-809" fmla="*/ 1084634 w 1687748"/>
                  <a:gd name="connsiteY20-810" fmla="*/ 1395919 h 1483468"/>
                  <a:gd name="connsiteX21-811" fmla="*/ 1079770 w 1687748"/>
                  <a:gd name="connsiteY21-812" fmla="*/ 1371600 h 1483468"/>
                  <a:gd name="connsiteX22-813" fmla="*/ 1079770 w 1687748"/>
                  <a:gd name="connsiteY22-814" fmla="*/ 1371600 h 1483468"/>
                  <a:gd name="connsiteX23-815" fmla="*/ 1108953 w 1687748"/>
                  <a:gd name="connsiteY23-816" fmla="*/ 1342417 h 1483468"/>
                  <a:gd name="connsiteX24-817" fmla="*/ 1172183 w 1687748"/>
                  <a:gd name="connsiteY24-818" fmla="*/ 1425102 h 1483468"/>
                  <a:gd name="connsiteX25-819" fmla="*/ 1211093 w 1687748"/>
                  <a:gd name="connsiteY25-820" fmla="*/ 1483468 h 1483468"/>
                  <a:gd name="connsiteX26-821" fmla="*/ 1245140 w 1687748"/>
                  <a:gd name="connsiteY26-822" fmla="*/ 1464013 h 1483468"/>
                  <a:gd name="connsiteX27-823" fmla="*/ 1279187 w 1687748"/>
                  <a:gd name="connsiteY27-824" fmla="*/ 1468877 h 1483468"/>
                  <a:gd name="connsiteX28-825" fmla="*/ 1288914 w 1687748"/>
                  <a:gd name="connsiteY28-826" fmla="*/ 1434830 h 1483468"/>
                  <a:gd name="connsiteX29-827" fmla="*/ 1288914 w 1687748"/>
                  <a:gd name="connsiteY29-828" fmla="*/ 1410511 h 1483468"/>
                  <a:gd name="connsiteX30-829" fmla="*/ 1313234 w 1687748"/>
                  <a:gd name="connsiteY30-830" fmla="*/ 1391055 h 1483468"/>
                  <a:gd name="connsiteX31-831" fmla="*/ 1357008 w 1687748"/>
                  <a:gd name="connsiteY31-832" fmla="*/ 1386191 h 1483468"/>
                  <a:gd name="connsiteX32-833" fmla="*/ 1357008 w 1687748"/>
                  <a:gd name="connsiteY32-834" fmla="*/ 1386191 h 1483468"/>
                  <a:gd name="connsiteX33-835" fmla="*/ 1357008 w 1687748"/>
                  <a:gd name="connsiteY33-836" fmla="*/ 1386191 h 1483468"/>
                  <a:gd name="connsiteX34-837" fmla="*/ 1395919 w 1687748"/>
                  <a:gd name="connsiteY34-838" fmla="*/ 1366736 h 1483468"/>
                  <a:gd name="connsiteX35-839" fmla="*/ 1415374 w 1687748"/>
                  <a:gd name="connsiteY35-840" fmla="*/ 1420238 h 1483468"/>
                  <a:gd name="connsiteX36-841" fmla="*/ 1449421 w 1687748"/>
                  <a:gd name="connsiteY36-842" fmla="*/ 1444557 h 1483468"/>
                  <a:gd name="connsiteX37-843" fmla="*/ 1493195 w 1687748"/>
                  <a:gd name="connsiteY37-844" fmla="*/ 1464013 h 1483468"/>
                  <a:gd name="connsiteX38-845" fmla="*/ 1512651 w 1687748"/>
                  <a:gd name="connsiteY38-846" fmla="*/ 1439694 h 1483468"/>
                  <a:gd name="connsiteX39-847" fmla="*/ 1512651 w 1687748"/>
                  <a:gd name="connsiteY39-848" fmla="*/ 1439694 h 1483468"/>
                  <a:gd name="connsiteX40-849" fmla="*/ 1493195 w 1687748"/>
                  <a:gd name="connsiteY40-850" fmla="*/ 1361872 h 1483468"/>
                  <a:gd name="connsiteX41-851" fmla="*/ 1493195 w 1687748"/>
                  <a:gd name="connsiteY41-852" fmla="*/ 1361872 h 1483468"/>
                  <a:gd name="connsiteX42-853" fmla="*/ 1468876 w 1687748"/>
                  <a:gd name="connsiteY42-854" fmla="*/ 1327826 h 1483468"/>
                  <a:gd name="connsiteX43-855" fmla="*/ 1439693 w 1687748"/>
                  <a:gd name="connsiteY43-856" fmla="*/ 1293779 h 1483468"/>
                  <a:gd name="connsiteX44-857" fmla="*/ 1444557 w 1687748"/>
                  <a:gd name="connsiteY44-858" fmla="*/ 1284051 h 1483468"/>
                  <a:gd name="connsiteX45-859" fmla="*/ 1444557 w 1687748"/>
                  <a:gd name="connsiteY45-860" fmla="*/ 1245140 h 1483468"/>
                  <a:gd name="connsiteX46-861" fmla="*/ 1429966 w 1687748"/>
                  <a:gd name="connsiteY46-862" fmla="*/ 1220821 h 1483468"/>
                  <a:gd name="connsiteX47-863" fmla="*/ 1400783 w 1687748"/>
                  <a:gd name="connsiteY47-864" fmla="*/ 1191638 h 1483468"/>
                  <a:gd name="connsiteX48-865" fmla="*/ 1400783 w 1687748"/>
                  <a:gd name="connsiteY48-866" fmla="*/ 1191638 h 1483468"/>
                  <a:gd name="connsiteX49-867" fmla="*/ 1444557 w 1687748"/>
                  <a:gd name="connsiteY49-868" fmla="*/ 1138136 h 1483468"/>
                  <a:gd name="connsiteX50-869" fmla="*/ 1464012 w 1687748"/>
                  <a:gd name="connsiteY50-870" fmla="*/ 1157591 h 1483468"/>
                  <a:gd name="connsiteX51-871" fmla="*/ 1483468 w 1687748"/>
                  <a:gd name="connsiteY51-872" fmla="*/ 1104089 h 1483468"/>
                  <a:gd name="connsiteX52-873" fmla="*/ 1522378 w 1687748"/>
                  <a:gd name="connsiteY52-874" fmla="*/ 1118681 h 1483468"/>
                  <a:gd name="connsiteX53-875" fmla="*/ 1614791 w 1687748"/>
                  <a:gd name="connsiteY53-876" fmla="*/ 1123545 h 1483468"/>
                  <a:gd name="connsiteX54-877" fmla="*/ 1668293 w 1687748"/>
                  <a:gd name="connsiteY54-878" fmla="*/ 1118681 h 1483468"/>
                  <a:gd name="connsiteX55-879" fmla="*/ 1590472 w 1687748"/>
                  <a:gd name="connsiteY55-880" fmla="*/ 1123545 h 1483468"/>
                  <a:gd name="connsiteX56-881" fmla="*/ 1595336 w 1687748"/>
                  <a:gd name="connsiteY56-882" fmla="*/ 1104090 h 1483468"/>
                  <a:gd name="connsiteX57-883" fmla="*/ 1600199 w 1687748"/>
                  <a:gd name="connsiteY57-884" fmla="*/ 1108953 h 1483468"/>
                  <a:gd name="connsiteX58-885" fmla="*/ 1585608 w 1687748"/>
                  <a:gd name="connsiteY58-886" fmla="*/ 1099226 h 1483468"/>
                  <a:gd name="connsiteX59-887" fmla="*/ 1605063 w 1687748"/>
                  <a:gd name="connsiteY59-888" fmla="*/ 1104089 h 1483468"/>
                  <a:gd name="connsiteX60-889" fmla="*/ 1619655 w 1687748"/>
                  <a:gd name="connsiteY60-890" fmla="*/ 1021404 h 1483468"/>
                  <a:gd name="connsiteX61-891" fmla="*/ 1653702 w 1687748"/>
                  <a:gd name="connsiteY61-892" fmla="*/ 972766 h 1483468"/>
                  <a:gd name="connsiteX62-893" fmla="*/ 1634246 w 1687748"/>
                  <a:gd name="connsiteY62-894" fmla="*/ 953311 h 1483468"/>
                  <a:gd name="connsiteX63-895" fmla="*/ 1653702 w 1687748"/>
                  <a:gd name="connsiteY63-896" fmla="*/ 904672 h 1483468"/>
                  <a:gd name="connsiteX64-897" fmla="*/ 1619655 w 1687748"/>
                  <a:gd name="connsiteY64-898" fmla="*/ 865762 h 1483468"/>
                  <a:gd name="connsiteX65-899" fmla="*/ 1634246 w 1687748"/>
                  <a:gd name="connsiteY65-900" fmla="*/ 826851 h 1483468"/>
                  <a:gd name="connsiteX66-901" fmla="*/ 1634246 w 1687748"/>
                  <a:gd name="connsiteY66-902" fmla="*/ 826851 h 1483468"/>
                  <a:gd name="connsiteX67-903" fmla="*/ 1663429 w 1687748"/>
                  <a:gd name="connsiteY67-904" fmla="*/ 778213 h 1483468"/>
                  <a:gd name="connsiteX68-905" fmla="*/ 1678021 w 1687748"/>
                  <a:gd name="connsiteY68-906" fmla="*/ 724711 h 1483468"/>
                  <a:gd name="connsiteX69-907" fmla="*/ 1687748 w 1687748"/>
                  <a:gd name="connsiteY69-908" fmla="*/ 705255 h 1483468"/>
                  <a:gd name="connsiteX70-909" fmla="*/ 1648838 w 1687748"/>
                  <a:gd name="connsiteY70-910" fmla="*/ 700391 h 1483468"/>
                  <a:gd name="connsiteX71-911" fmla="*/ 1682885 w 1687748"/>
                  <a:gd name="connsiteY71-912" fmla="*/ 676072 h 1483468"/>
                  <a:gd name="connsiteX72-913" fmla="*/ 1624519 w 1687748"/>
                  <a:gd name="connsiteY72-914" fmla="*/ 646889 h 1483468"/>
                  <a:gd name="connsiteX73-915" fmla="*/ 1619655 w 1687748"/>
                  <a:gd name="connsiteY73-916" fmla="*/ 617706 h 1483468"/>
                  <a:gd name="connsiteX74-917" fmla="*/ 1619655 w 1687748"/>
                  <a:gd name="connsiteY74-918" fmla="*/ 578796 h 1483468"/>
                  <a:gd name="connsiteX75-919" fmla="*/ 1614791 w 1687748"/>
                  <a:gd name="connsiteY75-920" fmla="*/ 530157 h 1483468"/>
                  <a:gd name="connsiteX76-921" fmla="*/ 1609927 w 1687748"/>
                  <a:gd name="connsiteY76-922" fmla="*/ 496111 h 1483468"/>
                  <a:gd name="connsiteX77-923" fmla="*/ 1541834 w 1687748"/>
                  <a:gd name="connsiteY77-924" fmla="*/ 539885 h 1483468"/>
                  <a:gd name="connsiteX78-925" fmla="*/ 1468876 w 1687748"/>
                  <a:gd name="connsiteY78-926" fmla="*/ 612843 h 1483468"/>
                  <a:gd name="connsiteX79-927" fmla="*/ 1395919 w 1687748"/>
                  <a:gd name="connsiteY79-928" fmla="*/ 661481 h 1483468"/>
                  <a:gd name="connsiteX80-929" fmla="*/ 1400783 w 1687748"/>
                  <a:gd name="connsiteY80-930" fmla="*/ 700391 h 1483468"/>
                  <a:gd name="connsiteX81-931" fmla="*/ 1264595 w 1687748"/>
                  <a:gd name="connsiteY81-932" fmla="*/ 763621 h 1483468"/>
                  <a:gd name="connsiteX82-933" fmla="*/ 1220821 w 1687748"/>
                  <a:gd name="connsiteY82-934" fmla="*/ 758757 h 1483468"/>
                  <a:gd name="connsiteX83-935" fmla="*/ 1191638 w 1687748"/>
                  <a:gd name="connsiteY83-936" fmla="*/ 724711 h 1483468"/>
                  <a:gd name="connsiteX84-937" fmla="*/ 1167319 w 1687748"/>
                  <a:gd name="connsiteY84-938" fmla="*/ 695528 h 1483468"/>
                  <a:gd name="connsiteX85-939" fmla="*/ 1167319 w 1687748"/>
                  <a:gd name="connsiteY85-940" fmla="*/ 695528 h 1483468"/>
                  <a:gd name="connsiteX86-941" fmla="*/ 1162455 w 1687748"/>
                  <a:gd name="connsiteY86-942" fmla="*/ 632298 h 1483468"/>
                  <a:gd name="connsiteX87-943" fmla="*/ 1123544 w 1687748"/>
                  <a:gd name="connsiteY87-944" fmla="*/ 593387 h 1483468"/>
                  <a:gd name="connsiteX88-945" fmla="*/ 1070042 w 1687748"/>
                  <a:gd name="connsiteY88-946" fmla="*/ 578796 h 1483468"/>
                  <a:gd name="connsiteX89-947" fmla="*/ 1045723 w 1687748"/>
                  <a:gd name="connsiteY89-948" fmla="*/ 607979 h 1483468"/>
                  <a:gd name="connsiteX90-949" fmla="*/ 1045723 w 1687748"/>
                  <a:gd name="connsiteY90-950" fmla="*/ 607979 h 1483468"/>
                  <a:gd name="connsiteX91-951" fmla="*/ 1026268 w 1687748"/>
                  <a:gd name="connsiteY91-952" fmla="*/ 530157 h 1483468"/>
                  <a:gd name="connsiteX92-953" fmla="*/ 967902 w 1687748"/>
                  <a:gd name="connsiteY92-954" fmla="*/ 539885 h 1483468"/>
                  <a:gd name="connsiteX93-955" fmla="*/ 904672 w 1687748"/>
                  <a:gd name="connsiteY93-956" fmla="*/ 569068 h 1483468"/>
                  <a:gd name="connsiteX94-957" fmla="*/ 909536 w 1687748"/>
                  <a:gd name="connsiteY94-958" fmla="*/ 530157 h 1483468"/>
                  <a:gd name="connsiteX95-959" fmla="*/ 870625 w 1687748"/>
                  <a:gd name="connsiteY95-960" fmla="*/ 525294 h 1483468"/>
                  <a:gd name="connsiteX96-961" fmla="*/ 812259 w 1687748"/>
                  <a:gd name="connsiteY96-962" fmla="*/ 535021 h 1483468"/>
                  <a:gd name="connsiteX97-963" fmla="*/ 783076 w 1687748"/>
                  <a:gd name="connsiteY97-964" fmla="*/ 530157 h 1483468"/>
                  <a:gd name="connsiteX98-965" fmla="*/ 773348 w 1687748"/>
                  <a:gd name="connsiteY98-966" fmla="*/ 515566 h 1483468"/>
                  <a:gd name="connsiteX99-967" fmla="*/ 783076 w 1687748"/>
                  <a:gd name="connsiteY99-968" fmla="*/ 486383 h 1483468"/>
                  <a:gd name="connsiteX100-969" fmla="*/ 783076 w 1687748"/>
                  <a:gd name="connsiteY100-970" fmla="*/ 481519 h 1483468"/>
                  <a:gd name="connsiteX101-971" fmla="*/ 729574 w 1687748"/>
                  <a:gd name="connsiteY101-972" fmla="*/ 447472 h 1483468"/>
                  <a:gd name="connsiteX102-973" fmla="*/ 729574 w 1687748"/>
                  <a:gd name="connsiteY102-974" fmla="*/ 447472 h 1483468"/>
                  <a:gd name="connsiteX103-975" fmla="*/ 710119 w 1687748"/>
                  <a:gd name="connsiteY103-976" fmla="*/ 413426 h 1483468"/>
                  <a:gd name="connsiteX104-977" fmla="*/ 695527 w 1687748"/>
                  <a:gd name="connsiteY104-978" fmla="*/ 369651 h 1483468"/>
                  <a:gd name="connsiteX105-979" fmla="*/ 695527 w 1687748"/>
                  <a:gd name="connsiteY105-980" fmla="*/ 369651 h 1483468"/>
                  <a:gd name="connsiteX106-981" fmla="*/ 632297 w 1687748"/>
                  <a:gd name="connsiteY106-982" fmla="*/ 311285 h 1483468"/>
                  <a:gd name="connsiteX107-983" fmla="*/ 612842 w 1687748"/>
                  <a:gd name="connsiteY107-984" fmla="*/ 262647 h 1483468"/>
                  <a:gd name="connsiteX108-985" fmla="*/ 622570 w 1687748"/>
                  <a:gd name="connsiteY108-986" fmla="*/ 218872 h 1483468"/>
                  <a:gd name="connsiteX109-987" fmla="*/ 569068 w 1687748"/>
                  <a:gd name="connsiteY109-988" fmla="*/ 160506 h 1483468"/>
                  <a:gd name="connsiteX110-989" fmla="*/ 535021 w 1687748"/>
                  <a:gd name="connsiteY110-990" fmla="*/ 111868 h 1483468"/>
                  <a:gd name="connsiteX111-991" fmla="*/ 530157 w 1687748"/>
                  <a:gd name="connsiteY111-992" fmla="*/ 111868 h 1483468"/>
                  <a:gd name="connsiteX112-993" fmla="*/ 432880 w 1687748"/>
                  <a:gd name="connsiteY112-994" fmla="*/ 43774 h 1483468"/>
                  <a:gd name="connsiteX113-995" fmla="*/ 389106 w 1687748"/>
                  <a:gd name="connsiteY113-996" fmla="*/ 34047 h 1483468"/>
                  <a:gd name="connsiteX114-997" fmla="*/ 330740 w 1687748"/>
                  <a:gd name="connsiteY114-998" fmla="*/ 48638 h 1483468"/>
                  <a:gd name="connsiteX115-999" fmla="*/ 252919 w 1687748"/>
                  <a:gd name="connsiteY115-1000" fmla="*/ 48638 h 1483468"/>
                  <a:gd name="connsiteX116-1001" fmla="*/ 252919 w 1687748"/>
                  <a:gd name="connsiteY116-1002" fmla="*/ 48638 h 1483468"/>
                  <a:gd name="connsiteX117-1003" fmla="*/ 243191 w 1687748"/>
                  <a:gd name="connsiteY117-1004" fmla="*/ 0 h 1483468"/>
                  <a:gd name="connsiteX118-1005" fmla="*/ 170234 w 1687748"/>
                  <a:gd name="connsiteY118-1006" fmla="*/ 9728 h 1483468"/>
                  <a:gd name="connsiteX119-1007" fmla="*/ 102140 w 1687748"/>
                  <a:gd name="connsiteY119-1008" fmla="*/ 48638 h 1483468"/>
                  <a:gd name="connsiteX120-1009" fmla="*/ 53502 w 1687748"/>
                  <a:gd name="connsiteY120-1010" fmla="*/ 82685 h 1483468"/>
                  <a:gd name="connsiteX121-1011" fmla="*/ 0 w 1687748"/>
                  <a:gd name="connsiteY121-1012" fmla="*/ 150779 h 1483468"/>
                  <a:gd name="connsiteX122-1013" fmla="*/ 92412 w 1687748"/>
                  <a:gd name="connsiteY122-1014" fmla="*/ 418289 h 1483468"/>
                  <a:gd name="connsiteX123-1015" fmla="*/ 126459 w 1687748"/>
                  <a:gd name="connsiteY123-1016" fmla="*/ 452336 h 1483468"/>
                  <a:gd name="connsiteX124-1017" fmla="*/ 141051 w 1687748"/>
                  <a:gd name="connsiteY124-1018" fmla="*/ 462064 h 1483468"/>
                  <a:gd name="connsiteX125-1019" fmla="*/ 141051 w 1687748"/>
                  <a:gd name="connsiteY125-1020" fmla="*/ 471791 h 1483468"/>
                  <a:gd name="connsiteX126-1021" fmla="*/ 194553 w 1687748"/>
                  <a:gd name="connsiteY126-1022" fmla="*/ 870626 h 1483468"/>
                  <a:gd name="connsiteX127-1023" fmla="*/ 452336 w 1687748"/>
                  <a:gd name="connsiteY127-1024" fmla="*/ 1191638 h 1483468"/>
                  <a:gd name="connsiteX0-1025" fmla="*/ 452336 w 1687748"/>
                  <a:gd name="connsiteY0-1026" fmla="*/ 1191638 h 1483468"/>
                  <a:gd name="connsiteX1-1027" fmla="*/ 520429 w 1687748"/>
                  <a:gd name="connsiteY1-1028" fmla="*/ 1167319 h 1483468"/>
                  <a:gd name="connsiteX2-1029" fmla="*/ 549612 w 1687748"/>
                  <a:gd name="connsiteY2-1030" fmla="*/ 1201366 h 1483468"/>
                  <a:gd name="connsiteX3-1031" fmla="*/ 564204 w 1687748"/>
                  <a:gd name="connsiteY3-1032" fmla="*/ 1250004 h 1483468"/>
                  <a:gd name="connsiteX4-1033" fmla="*/ 612842 w 1687748"/>
                  <a:gd name="connsiteY4-1034" fmla="*/ 1293779 h 1483468"/>
                  <a:gd name="connsiteX5-1035" fmla="*/ 671208 w 1687748"/>
                  <a:gd name="connsiteY5-1036" fmla="*/ 1298643 h 1483468"/>
                  <a:gd name="connsiteX6-1037" fmla="*/ 690663 w 1687748"/>
                  <a:gd name="connsiteY6-1038" fmla="*/ 1274323 h 1483468"/>
                  <a:gd name="connsiteX7-1039" fmla="*/ 729574 w 1687748"/>
                  <a:gd name="connsiteY7-1040" fmla="*/ 1245140 h 1483468"/>
                  <a:gd name="connsiteX8-1041" fmla="*/ 773348 w 1687748"/>
                  <a:gd name="connsiteY8-1042" fmla="*/ 1211094 h 1483468"/>
                  <a:gd name="connsiteX9-1043" fmla="*/ 812259 w 1687748"/>
                  <a:gd name="connsiteY9-1044" fmla="*/ 1220821 h 1483468"/>
                  <a:gd name="connsiteX10-1045" fmla="*/ 812259 w 1687748"/>
                  <a:gd name="connsiteY10-1046" fmla="*/ 1250004 h 1483468"/>
                  <a:gd name="connsiteX11-1047" fmla="*/ 812259 w 1687748"/>
                  <a:gd name="connsiteY11-1048" fmla="*/ 1293779 h 1483468"/>
                  <a:gd name="connsiteX12-1049" fmla="*/ 812259 w 1687748"/>
                  <a:gd name="connsiteY12-1050" fmla="*/ 1293779 h 1483468"/>
                  <a:gd name="connsiteX13-1051" fmla="*/ 885217 w 1687748"/>
                  <a:gd name="connsiteY13-1052" fmla="*/ 1274323 h 1483468"/>
                  <a:gd name="connsiteX14-1053" fmla="*/ 914400 w 1687748"/>
                  <a:gd name="connsiteY14-1054" fmla="*/ 1259732 h 1483468"/>
                  <a:gd name="connsiteX15-1055" fmla="*/ 933855 w 1687748"/>
                  <a:gd name="connsiteY15-1056" fmla="*/ 1313234 h 1483468"/>
                  <a:gd name="connsiteX16-1057" fmla="*/ 997085 w 1687748"/>
                  <a:gd name="connsiteY16-1058" fmla="*/ 1337553 h 1483468"/>
                  <a:gd name="connsiteX17-1059" fmla="*/ 997085 w 1687748"/>
                  <a:gd name="connsiteY17-1060" fmla="*/ 1337553 h 1483468"/>
                  <a:gd name="connsiteX18-1061" fmla="*/ 1035995 w 1687748"/>
                  <a:gd name="connsiteY18-1062" fmla="*/ 1410511 h 1483468"/>
                  <a:gd name="connsiteX19-1063" fmla="*/ 1035995 w 1687748"/>
                  <a:gd name="connsiteY19-1064" fmla="*/ 1410511 h 1483468"/>
                  <a:gd name="connsiteX20-1065" fmla="*/ 1084634 w 1687748"/>
                  <a:gd name="connsiteY20-1066" fmla="*/ 1395919 h 1483468"/>
                  <a:gd name="connsiteX21-1067" fmla="*/ 1079770 w 1687748"/>
                  <a:gd name="connsiteY21-1068" fmla="*/ 1371600 h 1483468"/>
                  <a:gd name="connsiteX22-1069" fmla="*/ 1079770 w 1687748"/>
                  <a:gd name="connsiteY22-1070" fmla="*/ 1371600 h 1483468"/>
                  <a:gd name="connsiteX23-1071" fmla="*/ 1108953 w 1687748"/>
                  <a:gd name="connsiteY23-1072" fmla="*/ 1342417 h 1483468"/>
                  <a:gd name="connsiteX24-1073" fmla="*/ 1172183 w 1687748"/>
                  <a:gd name="connsiteY24-1074" fmla="*/ 1425102 h 1483468"/>
                  <a:gd name="connsiteX25-1075" fmla="*/ 1211093 w 1687748"/>
                  <a:gd name="connsiteY25-1076" fmla="*/ 1483468 h 1483468"/>
                  <a:gd name="connsiteX26-1077" fmla="*/ 1245140 w 1687748"/>
                  <a:gd name="connsiteY26-1078" fmla="*/ 1464013 h 1483468"/>
                  <a:gd name="connsiteX27-1079" fmla="*/ 1279187 w 1687748"/>
                  <a:gd name="connsiteY27-1080" fmla="*/ 1468877 h 1483468"/>
                  <a:gd name="connsiteX28-1081" fmla="*/ 1288914 w 1687748"/>
                  <a:gd name="connsiteY28-1082" fmla="*/ 1434830 h 1483468"/>
                  <a:gd name="connsiteX29-1083" fmla="*/ 1288914 w 1687748"/>
                  <a:gd name="connsiteY29-1084" fmla="*/ 1410511 h 1483468"/>
                  <a:gd name="connsiteX30-1085" fmla="*/ 1313234 w 1687748"/>
                  <a:gd name="connsiteY30-1086" fmla="*/ 1391055 h 1483468"/>
                  <a:gd name="connsiteX31-1087" fmla="*/ 1357008 w 1687748"/>
                  <a:gd name="connsiteY31-1088" fmla="*/ 1386191 h 1483468"/>
                  <a:gd name="connsiteX32-1089" fmla="*/ 1357008 w 1687748"/>
                  <a:gd name="connsiteY32-1090" fmla="*/ 1386191 h 1483468"/>
                  <a:gd name="connsiteX33-1091" fmla="*/ 1357008 w 1687748"/>
                  <a:gd name="connsiteY33-1092" fmla="*/ 1386191 h 1483468"/>
                  <a:gd name="connsiteX34-1093" fmla="*/ 1395919 w 1687748"/>
                  <a:gd name="connsiteY34-1094" fmla="*/ 1366736 h 1483468"/>
                  <a:gd name="connsiteX35-1095" fmla="*/ 1415374 w 1687748"/>
                  <a:gd name="connsiteY35-1096" fmla="*/ 1420238 h 1483468"/>
                  <a:gd name="connsiteX36-1097" fmla="*/ 1449421 w 1687748"/>
                  <a:gd name="connsiteY36-1098" fmla="*/ 1444557 h 1483468"/>
                  <a:gd name="connsiteX37-1099" fmla="*/ 1493195 w 1687748"/>
                  <a:gd name="connsiteY37-1100" fmla="*/ 1464013 h 1483468"/>
                  <a:gd name="connsiteX38-1101" fmla="*/ 1512651 w 1687748"/>
                  <a:gd name="connsiteY38-1102" fmla="*/ 1439694 h 1483468"/>
                  <a:gd name="connsiteX39-1103" fmla="*/ 1512651 w 1687748"/>
                  <a:gd name="connsiteY39-1104" fmla="*/ 1439694 h 1483468"/>
                  <a:gd name="connsiteX40-1105" fmla="*/ 1493195 w 1687748"/>
                  <a:gd name="connsiteY40-1106" fmla="*/ 1361872 h 1483468"/>
                  <a:gd name="connsiteX41-1107" fmla="*/ 1493195 w 1687748"/>
                  <a:gd name="connsiteY41-1108" fmla="*/ 1361872 h 1483468"/>
                  <a:gd name="connsiteX42-1109" fmla="*/ 1468876 w 1687748"/>
                  <a:gd name="connsiteY42-1110" fmla="*/ 1327826 h 1483468"/>
                  <a:gd name="connsiteX43-1111" fmla="*/ 1439693 w 1687748"/>
                  <a:gd name="connsiteY43-1112" fmla="*/ 1293779 h 1483468"/>
                  <a:gd name="connsiteX44-1113" fmla="*/ 1444557 w 1687748"/>
                  <a:gd name="connsiteY44-1114" fmla="*/ 1284051 h 1483468"/>
                  <a:gd name="connsiteX45-1115" fmla="*/ 1444557 w 1687748"/>
                  <a:gd name="connsiteY45-1116" fmla="*/ 1245140 h 1483468"/>
                  <a:gd name="connsiteX46-1117" fmla="*/ 1429966 w 1687748"/>
                  <a:gd name="connsiteY46-1118" fmla="*/ 1220821 h 1483468"/>
                  <a:gd name="connsiteX47-1119" fmla="*/ 1400783 w 1687748"/>
                  <a:gd name="connsiteY47-1120" fmla="*/ 1191638 h 1483468"/>
                  <a:gd name="connsiteX48-1121" fmla="*/ 1400783 w 1687748"/>
                  <a:gd name="connsiteY48-1122" fmla="*/ 1191638 h 1483468"/>
                  <a:gd name="connsiteX49-1123" fmla="*/ 1444557 w 1687748"/>
                  <a:gd name="connsiteY49-1124" fmla="*/ 1138136 h 1483468"/>
                  <a:gd name="connsiteX50-1125" fmla="*/ 1464012 w 1687748"/>
                  <a:gd name="connsiteY50-1126" fmla="*/ 1157591 h 1483468"/>
                  <a:gd name="connsiteX51-1127" fmla="*/ 1483468 w 1687748"/>
                  <a:gd name="connsiteY51-1128" fmla="*/ 1104089 h 1483468"/>
                  <a:gd name="connsiteX52-1129" fmla="*/ 1522378 w 1687748"/>
                  <a:gd name="connsiteY52-1130" fmla="*/ 1118681 h 1483468"/>
                  <a:gd name="connsiteX53-1131" fmla="*/ 1614791 w 1687748"/>
                  <a:gd name="connsiteY53-1132" fmla="*/ 1123545 h 1483468"/>
                  <a:gd name="connsiteX54-1133" fmla="*/ 1532106 w 1687748"/>
                  <a:gd name="connsiteY54-1134" fmla="*/ 1104090 h 1483468"/>
                  <a:gd name="connsiteX55-1135" fmla="*/ 1590472 w 1687748"/>
                  <a:gd name="connsiteY55-1136" fmla="*/ 1123545 h 1483468"/>
                  <a:gd name="connsiteX56-1137" fmla="*/ 1595336 w 1687748"/>
                  <a:gd name="connsiteY56-1138" fmla="*/ 1104090 h 1483468"/>
                  <a:gd name="connsiteX57-1139" fmla="*/ 1600199 w 1687748"/>
                  <a:gd name="connsiteY57-1140" fmla="*/ 1108953 h 1483468"/>
                  <a:gd name="connsiteX58-1141" fmla="*/ 1585608 w 1687748"/>
                  <a:gd name="connsiteY58-1142" fmla="*/ 1099226 h 1483468"/>
                  <a:gd name="connsiteX59-1143" fmla="*/ 1605063 w 1687748"/>
                  <a:gd name="connsiteY59-1144" fmla="*/ 1104089 h 1483468"/>
                  <a:gd name="connsiteX60-1145" fmla="*/ 1619655 w 1687748"/>
                  <a:gd name="connsiteY60-1146" fmla="*/ 1021404 h 1483468"/>
                  <a:gd name="connsiteX61-1147" fmla="*/ 1653702 w 1687748"/>
                  <a:gd name="connsiteY61-1148" fmla="*/ 972766 h 1483468"/>
                  <a:gd name="connsiteX62-1149" fmla="*/ 1634246 w 1687748"/>
                  <a:gd name="connsiteY62-1150" fmla="*/ 953311 h 1483468"/>
                  <a:gd name="connsiteX63-1151" fmla="*/ 1653702 w 1687748"/>
                  <a:gd name="connsiteY63-1152" fmla="*/ 904672 h 1483468"/>
                  <a:gd name="connsiteX64-1153" fmla="*/ 1619655 w 1687748"/>
                  <a:gd name="connsiteY64-1154" fmla="*/ 865762 h 1483468"/>
                  <a:gd name="connsiteX65-1155" fmla="*/ 1634246 w 1687748"/>
                  <a:gd name="connsiteY65-1156" fmla="*/ 826851 h 1483468"/>
                  <a:gd name="connsiteX66-1157" fmla="*/ 1634246 w 1687748"/>
                  <a:gd name="connsiteY66-1158" fmla="*/ 826851 h 1483468"/>
                  <a:gd name="connsiteX67-1159" fmla="*/ 1663429 w 1687748"/>
                  <a:gd name="connsiteY67-1160" fmla="*/ 778213 h 1483468"/>
                  <a:gd name="connsiteX68-1161" fmla="*/ 1678021 w 1687748"/>
                  <a:gd name="connsiteY68-1162" fmla="*/ 724711 h 1483468"/>
                  <a:gd name="connsiteX69-1163" fmla="*/ 1687748 w 1687748"/>
                  <a:gd name="connsiteY69-1164" fmla="*/ 705255 h 1483468"/>
                  <a:gd name="connsiteX70-1165" fmla="*/ 1648838 w 1687748"/>
                  <a:gd name="connsiteY70-1166" fmla="*/ 700391 h 1483468"/>
                  <a:gd name="connsiteX71-1167" fmla="*/ 1682885 w 1687748"/>
                  <a:gd name="connsiteY71-1168" fmla="*/ 676072 h 1483468"/>
                  <a:gd name="connsiteX72-1169" fmla="*/ 1624519 w 1687748"/>
                  <a:gd name="connsiteY72-1170" fmla="*/ 646889 h 1483468"/>
                  <a:gd name="connsiteX73-1171" fmla="*/ 1619655 w 1687748"/>
                  <a:gd name="connsiteY73-1172" fmla="*/ 617706 h 1483468"/>
                  <a:gd name="connsiteX74-1173" fmla="*/ 1619655 w 1687748"/>
                  <a:gd name="connsiteY74-1174" fmla="*/ 578796 h 1483468"/>
                  <a:gd name="connsiteX75-1175" fmla="*/ 1614791 w 1687748"/>
                  <a:gd name="connsiteY75-1176" fmla="*/ 530157 h 1483468"/>
                  <a:gd name="connsiteX76-1177" fmla="*/ 1609927 w 1687748"/>
                  <a:gd name="connsiteY76-1178" fmla="*/ 496111 h 1483468"/>
                  <a:gd name="connsiteX77-1179" fmla="*/ 1541834 w 1687748"/>
                  <a:gd name="connsiteY77-1180" fmla="*/ 539885 h 1483468"/>
                  <a:gd name="connsiteX78-1181" fmla="*/ 1468876 w 1687748"/>
                  <a:gd name="connsiteY78-1182" fmla="*/ 612843 h 1483468"/>
                  <a:gd name="connsiteX79-1183" fmla="*/ 1395919 w 1687748"/>
                  <a:gd name="connsiteY79-1184" fmla="*/ 661481 h 1483468"/>
                  <a:gd name="connsiteX80-1185" fmla="*/ 1400783 w 1687748"/>
                  <a:gd name="connsiteY80-1186" fmla="*/ 700391 h 1483468"/>
                  <a:gd name="connsiteX81-1187" fmla="*/ 1264595 w 1687748"/>
                  <a:gd name="connsiteY81-1188" fmla="*/ 763621 h 1483468"/>
                  <a:gd name="connsiteX82-1189" fmla="*/ 1220821 w 1687748"/>
                  <a:gd name="connsiteY82-1190" fmla="*/ 758757 h 1483468"/>
                  <a:gd name="connsiteX83-1191" fmla="*/ 1191638 w 1687748"/>
                  <a:gd name="connsiteY83-1192" fmla="*/ 724711 h 1483468"/>
                  <a:gd name="connsiteX84-1193" fmla="*/ 1167319 w 1687748"/>
                  <a:gd name="connsiteY84-1194" fmla="*/ 695528 h 1483468"/>
                  <a:gd name="connsiteX85-1195" fmla="*/ 1167319 w 1687748"/>
                  <a:gd name="connsiteY85-1196" fmla="*/ 695528 h 1483468"/>
                  <a:gd name="connsiteX86-1197" fmla="*/ 1162455 w 1687748"/>
                  <a:gd name="connsiteY86-1198" fmla="*/ 632298 h 1483468"/>
                  <a:gd name="connsiteX87-1199" fmla="*/ 1123544 w 1687748"/>
                  <a:gd name="connsiteY87-1200" fmla="*/ 593387 h 1483468"/>
                  <a:gd name="connsiteX88-1201" fmla="*/ 1070042 w 1687748"/>
                  <a:gd name="connsiteY88-1202" fmla="*/ 578796 h 1483468"/>
                  <a:gd name="connsiteX89-1203" fmla="*/ 1045723 w 1687748"/>
                  <a:gd name="connsiteY89-1204" fmla="*/ 607979 h 1483468"/>
                  <a:gd name="connsiteX90-1205" fmla="*/ 1045723 w 1687748"/>
                  <a:gd name="connsiteY90-1206" fmla="*/ 607979 h 1483468"/>
                  <a:gd name="connsiteX91-1207" fmla="*/ 1026268 w 1687748"/>
                  <a:gd name="connsiteY91-1208" fmla="*/ 530157 h 1483468"/>
                  <a:gd name="connsiteX92-1209" fmla="*/ 967902 w 1687748"/>
                  <a:gd name="connsiteY92-1210" fmla="*/ 539885 h 1483468"/>
                  <a:gd name="connsiteX93-1211" fmla="*/ 904672 w 1687748"/>
                  <a:gd name="connsiteY93-1212" fmla="*/ 569068 h 1483468"/>
                  <a:gd name="connsiteX94-1213" fmla="*/ 909536 w 1687748"/>
                  <a:gd name="connsiteY94-1214" fmla="*/ 530157 h 1483468"/>
                  <a:gd name="connsiteX95-1215" fmla="*/ 870625 w 1687748"/>
                  <a:gd name="connsiteY95-1216" fmla="*/ 525294 h 1483468"/>
                  <a:gd name="connsiteX96-1217" fmla="*/ 812259 w 1687748"/>
                  <a:gd name="connsiteY96-1218" fmla="*/ 535021 h 1483468"/>
                  <a:gd name="connsiteX97-1219" fmla="*/ 783076 w 1687748"/>
                  <a:gd name="connsiteY97-1220" fmla="*/ 530157 h 1483468"/>
                  <a:gd name="connsiteX98-1221" fmla="*/ 773348 w 1687748"/>
                  <a:gd name="connsiteY98-1222" fmla="*/ 515566 h 1483468"/>
                  <a:gd name="connsiteX99-1223" fmla="*/ 783076 w 1687748"/>
                  <a:gd name="connsiteY99-1224" fmla="*/ 486383 h 1483468"/>
                  <a:gd name="connsiteX100-1225" fmla="*/ 783076 w 1687748"/>
                  <a:gd name="connsiteY100-1226" fmla="*/ 481519 h 1483468"/>
                  <a:gd name="connsiteX101-1227" fmla="*/ 729574 w 1687748"/>
                  <a:gd name="connsiteY101-1228" fmla="*/ 447472 h 1483468"/>
                  <a:gd name="connsiteX102-1229" fmla="*/ 729574 w 1687748"/>
                  <a:gd name="connsiteY102-1230" fmla="*/ 447472 h 1483468"/>
                  <a:gd name="connsiteX103-1231" fmla="*/ 710119 w 1687748"/>
                  <a:gd name="connsiteY103-1232" fmla="*/ 413426 h 1483468"/>
                  <a:gd name="connsiteX104-1233" fmla="*/ 695527 w 1687748"/>
                  <a:gd name="connsiteY104-1234" fmla="*/ 369651 h 1483468"/>
                  <a:gd name="connsiteX105-1235" fmla="*/ 695527 w 1687748"/>
                  <a:gd name="connsiteY105-1236" fmla="*/ 369651 h 1483468"/>
                  <a:gd name="connsiteX106-1237" fmla="*/ 632297 w 1687748"/>
                  <a:gd name="connsiteY106-1238" fmla="*/ 311285 h 1483468"/>
                  <a:gd name="connsiteX107-1239" fmla="*/ 612842 w 1687748"/>
                  <a:gd name="connsiteY107-1240" fmla="*/ 262647 h 1483468"/>
                  <a:gd name="connsiteX108-1241" fmla="*/ 622570 w 1687748"/>
                  <a:gd name="connsiteY108-1242" fmla="*/ 218872 h 1483468"/>
                  <a:gd name="connsiteX109-1243" fmla="*/ 569068 w 1687748"/>
                  <a:gd name="connsiteY109-1244" fmla="*/ 160506 h 1483468"/>
                  <a:gd name="connsiteX110-1245" fmla="*/ 535021 w 1687748"/>
                  <a:gd name="connsiteY110-1246" fmla="*/ 111868 h 1483468"/>
                  <a:gd name="connsiteX111-1247" fmla="*/ 530157 w 1687748"/>
                  <a:gd name="connsiteY111-1248" fmla="*/ 111868 h 1483468"/>
                  <a:gd name="connsiteX112-1249" fmla="*/ 432880 w 1687748"/>
                  <a:gd name="connsiteY112-1250" fmla="*/ 43774 h 1483468"/>
                  <a:gd name="connsiteX113-1251" fmla="*/ 389106 w 1687748"/>
                  <a:gd name="connsiteY113-1252" fmla="*/ 34047 h 1483468"/>
                  <a:gd name="connsiteX114-1253" fmla="*/ 330740 w 1687748"/>
                  <a:gd name="connsiteY114-1254" fmla="*/ 48638 h 1483468"/>
                  <a:gd name="connsiteX115-1255" fmla="*/ 252919 w 1687748"/>
                  <a:gd name="connsiteY115-1256" fmla="*/ 48638 h 1483468"/>
                  <a:gd name="connsiteX116-1257" fmla="*/ 252919 w 1687748"/>
                  <a:gd name="connsiteY116-1258" fmla="*/ 48638 h 1483468"/>
                  <a:gd name="connsiteX117-1259" fmla="*/ 243191 w 1687748"/>
                  <a:gd name="connsiteY117-1260" fmla="*/ 0 h 1483468"/>
                  <a:gd name="connsiteX118-1261" fmla="*/ 170234 w 1687748"/>
                  <a:gd name="connsiteY118-1262" fmla="*/ 9728 h 1483468"/>
                  <a:gd name="connsiteX119-1263" fmla="*/ 102140 w 1687748"/>
                  <a:gd name="connsiteY119-1264" fmla="*/ 48638 h 1483468"/>
                  <a:gd name="connsiteX120-1265" fmla="*/ 53502 w 1687748"/>
                  <a:gd name="connsiteY120-1266" fmla="*/ 82685 h 1483468"/>
                  <a:gd name="connsiteX121-1267" fmla="*/ 0 w 1687748"/>
                  <a:gd name="connsiteY121-1268" fmla="*/ 150779 h 1483468"/>
                  <a:gd name="connsiteX122-1269" fmla="*/ 92412 w 1687748"/>
                  <a:gd name="connsiteY122-1270" fmla="*/ 418289 h 1483468"/>
                  <a:gd name="connsiteX123-1271" fmla="*/ 126459 w 1687748"/>
                  <a:gd name="connsiteY123-1272" fmla="*/ 452336 h 1483468"/>
                  <a:gd name="connsiteX124-1273" fmla="*/ 141051 w 1687748"/>
                  <a:gd name="connsiteY124-1274" fmla="*/ 462064 h 1483468"/>
                  <a:gd name="connsiteX125-1275" fmla="*/ 141051 w 1687748"/>
                  <a:gd name="connsiteY125-1276" fmla="*/ 471791 h 1483468"/>
                  <a:gd name="connsiteX126-1277" fmla="*/ 194553 w 1687748"/>
                  <a:gd name="connsiteY126-1278" fmla="*/ 870626 h 1483468"/>
                  <a:gd name="connsiteX127-1279" fmla="*/ 452336 w 1687748"/>
                  <a:gd name="connsiteY127-1280" fmla="*/ 1191638 h 1483468"/>
                  <a:gd name="connsiteX0-1281" fmla="*/ 452336 w 1687748"/>
                  <a:gd name="connsiteY0-1282" fmla="*/ 1191638 h 1483468"/>
                  <a:gd name="connsiteX1-1283" fmla="*/ 520429 w 1687748"/>
                  <a:gd name="connsiteY1-1284" fmla="*/ 1167319 h 1483468"/>
                  <a:gd name="connsiteX2-1285" fmla="*/ 549612 w 1687748"/>
                  <a:gd name="connsiteY2-1286" fmla="*/ 1201366 h 1483468"/>
                  <a:gd name="connsiteX3-1287" fmla="*/ 564204 w 1687748"/>
                  <a:gd name="connsiteY3-1288" fmla="*/ 1250004 h 1483468"/>
                  <a:gd name="connsiteX4-1289" fmla="*/ 612842 w 1687748"/>
                  <a:gd name="connsiteY4-1290" fmla="*/ 1293779 h 1483468"/>
                  <a:gd name="connsiteX5-1291" fmla="*/ 671208 w 1687748"/>
                  <a:gd name="connsiteY5-1292" fmla="*/ 1298643 h 1483468"/>
                  <a:gd name="connsiteX6-1293" fmla="*/ 690663 w 1687748"/>
                  <a:gd name="connsiteY6-1294" fmla="*/ 1274323 h 1483468"/>
                  <a:gd name="connsiteX7-1295" fmla="*/ 729574 w 1687748"/>
                  <a:gd name="connsiteY7-1296" fmla="*/ 1245140 h 1483468"/>
                  <a:gd name="connsiteX8-1297" fmla="*/ 773348 w 1687748"/>
                  <a:gd name="connsiteY8-1298" fmla="*/ 1211094 h 1483468"/>
                  <a:gd name="connsiteX9-1299" fmla="*/ 812259 w 1687748"/>
                  <a:gd name="connsiteY9-1300" fmla="*/ 1220821 h 1483468"/>
                  <a:gd name="connsiteX10-1301" fmla="*/ 812259 w 1687748"/>
                  <a:gd name="connsiteY10-1302" fmla="*/ 1250004 h 1483468"/>
                  <a:gd name="connsiteX11-1303" fmla="*/ 812259 w 1687748"/>
                  <a:gd name="connsiteY11-1304" fmla="*/ 1293779 h 1483468"/>
                  <a:gd name="connsiteX12-1305" fmla="*/ 812259 w 1687748"/>
                  <a:gd name="connsiteY12-1306" fmla="*/ 1293779 h 1483468"/>
                  <a:gd name="connsiteX13-1307" fmla="*/ 885217 w 1687748"/>
                  <a:gd name="connsiteY13-1308" fmla="*/ 1274323 h 1483468"/>
                  <a:gd name="connsiteX14-1309" fmla="*/ 914400 w 1687748"/>
                  <a:gd name="connsiteY14-1310" fmla="*/ 1259732 h 1483468"/>
                  <a:gd name="connsiteX15-1311" fmla="*/ 933855 w 1687748"/>
                  <a:gd name="connsiteY15-1312" fmla="*/ 1313234 h 1483468"/>
                  <a:gd name="connsiteX16-1313" fmla="*/ 997085 w 1687748"/>
                  <a:gd name="connsiteY16-1314" fmla="*/ 1337553 h 1483468"/>
                  <a:gd name="connsiteX17-1315" fmla="*/ 997085 w 1687748"/>
                  <a:gd name="connsiteY17-1316" fmla="*/ 1337553 h 1483468"/>
                  <a:gd name="connsiteX18-1317" fmla="*/ 1035995 w 1687748"/>
                  <a:gd name="connsiteY18-1318" fmla="*/ 1410511 h 1483468"/>
                  <a:gd name="connsiteX19-1319" fmla="*/ 1035995 w 1687748"/>
                  <a:gd name="connsiteY19-1320" fmla="*/ 1410511 h 1483468"/>
                  <a:gd name="connsiteX20-1321" fmla="*/ 1084634 w 1687748"/>
                  <a:gd name="connsiteY20-1322" fmla="*/ 1395919 h 1483468"/>
                  <a:gd name="connsiteX21-1323" fmla="*/ 1079770 w 1687748"/>
                  <a:gd name="connsiteY21-1324" fmla="*/ 1371600 h 1483468"/>
                  <a:gd name="connsiteX22-1325" fmla="*/ 1079770 w 1687748"/>
                  <a:gd name="connsiteY22-1326" fmla="*/ 1371600 h 1483468"/>
                  <a:gd name="connsiteX23-1327" fmla="*/ 1108953 w 1687748"/>
                  <a:gd name="connsiteY23-1328" fmla="*/ 1342417 h 1483468"/>
                  <a:gd name="connsiteX24-1329" fmla="*/ 1172183 w 1687748"/>
                  <a:gd name="connsiteY24-1330" fmla="*/ 1425102 h 1483468"/>
                  <a:gd name="connsiteX25-1331" fmla="*/ 1211093 w 1687748"/>
                  <a:gd name="connsiteY25-1332" fmla="*/ 1483468 h 1483468"/>
                  <a:gd name="connsiteX26-1333" fmla="*/ 1245140 w 1687748"/>
                  <a:gd name="connsiteY26-1334" fmla="*/ 1464013 h 1483468"/>
                  <a:gd name="connsiteX27-1335" fmla="*/ 1279187 w 1687748"/>
                  <a:gd name="connsiteY27-1336" fmla="*/ 1468877 h 1483468"/>
                  <a:gd name="connsiteX28-1337" fmla="*/ 1288914 w 1687748"/>
                  <a:gd name="connsiteY28-1338" fmla="*/ 1434830 h 1483468"/>
                  <a:gd name="connsiteX29-1339" fmla="*/ 1288914 w 1687748"/>
                  <a:gd name="connsiteY29-1340" fmla="*/ 1410511 h 1483468"/>
                  <a:gd name="connsiteX30-1341" fmla="*/ 1313234 w 1687748"/>
                  <a:gd name="connsiteY30-1342" fmla="*/ 1391055 h 1483468"/>
                  <a:gd name="connsiteX31-1343" fmla="*/ 1357008 w 1687748"/>
                  <a:gd name="connsiteY31-1344" fmla="*/ 1386191 h 1483468"/>
                  <a:gd name="connsiteX32-1345" fmla="*/ 1357008 w 1687748"/>
                  <a:gd name="connsiteY32-1346" fmla="*/ 1386191 h 1483468"/>
                  <a:gd name="connsiteX33-1347" fmla="*/ 1357008 w 1687748"/>
                  <a:gd name="connsiteY33-1348" fmla="*/ 1386191 h 1483468"/>
                  <a:gd name="connsiteX34-1349" fmla="*/ 1395919 w 1687748"/>
                  <a:gd name="connsiteY34-1350" fmla="*/ 1366736 h 1483468"/>
                  <a:gd name="connsiteX35-1351" fmla="*/ 1415374 w 1687748"/>
                  <a:gd name="connsiteY35-1352" fmla="*/ 1420238 h 1483468"/>
                  <a:gd name="connsiteX36-1353" fmla="*/ 1449421 w 1687748"/>
                  <a:gd name="connsiteY36-1354" fmla="*/ 1444557 h 1483468"/>
                  <a:gd name="connsiteX37-1355" fmla="*/ 1493195 w 1687748"/>
                  <a:gd name="connsiteY37-1356" fmla="*/ 1464013 h 1483468"/>
                  <a:gd name="connsiteX38-1357" fmla="*/ 1512651 w 1687748"/>
                  <a:gd name="connsiteY38-1358" fmla="*/ 1439694 h 1483468"/>
                  <a:gd name="connsiteX39-1359" fmla="*/ 1512651 w 1687748"/>
                  <a:gd name="connsiteY39-1360" fmla="*/ 1439694 h 1483468"/>
                  <a:gd name="connsiteX40-1361" fmla="*/ 1493195 w 1687748"/>
                  <a:gd name="connsiteY40-1362" fmla="*/ 1361872 h 1483468"/>
                  <a:gd name="connsiteX41-1363" fmla="*/ 1493195 w 1687748"/>
                  <a:gd name="connsiteY41-1364" fmla="*/ 1361872 h 1483468"/>
                  <a:gd name="connsiteX42-1365" fmla="*/ 1468876 w 1687748"/>
                  <a:gd name="connsiteY42-1366" fmla="*/ 1327826 h 1483468"/>
                  <a:gd name="connsiteX43-1367" fmla="*/ 1439693 w 1687748"/>
                  <a:gd name="connsiteY43-1368" fmla="*/ 1293779 h 1483468"/>
                  <a:gd name="connsiteX44-1369" fmla="*/ 1444557 w 1687748"/>
                  <a:gd name="connsiteY44-1370" fmla="*/ 1284051 h 1483468"/>
                  <a:gd name="connsiteX45-1371" fmla="*/ 1444557 w 1687748"/>
                  <a:gd name="connsiteY45-1372" fmla="*/ 1245140 h 1483468"/>
                  <a:gd name="connsiteX46-1373" fmla="*/ 1429966 w 1687748"/>
                  <a:gd name="connsiteY46-1374" fmla="*/ 1220821 h 1483468"/>
                  <a:gd name="connsiteX47-1375" fmla="*/ 1400783 w 1687748"/>
                  <a:gd name="connsiteY47-1376" fmla="*/ 1191638 h 1483468"/>
                  <a:gd name="connsiteX48-1377" fmla="*/ 1400783 w 1687748"/>
                  <a:gd name="connsiteY48-1378" fmla="*/ 1191638 h 1483468"/>
                  <a:gd name="connsiteX49-1379" fmla="*/ 1444557 w 1687748"/>
                  <a:gd name="connsiteY49-1380" fmla="*/ 1138136 h 1483468"/>
                  <a:gd name="connsiteX50-1381" fmla="*/ 1464012 w 1687748"/>
                  <a:gd name="connsiteY50-1382" fmla="*/ 1157591 h 1483468"/>
                  <a:gd name="connsiteX51-1383" fmla="*/ 1483468 w 1687748"/>
                  <a:gd name="connsiteY51-1384" fmla="*/ 1104089 h 1483468"/>
                  <a:gd name="connsiteX52-1385" fmla="*/ 1522378 w 1687748"/>
                  <a:gd name="connsiteY52-1386" fmla="*/ 1118681 h 1483468"/>
                  <a:gd name="connsiteX53-1387" fmla="*/ 1614791 w 1687748"/>
                  <a:gd name="connsiteY53-1388" fmla="*/ 1123545 h 1483468"/>
                  <a:gd name="connsiteX54-1389" fmla="*/ 1532106 w 1687748"/>
                  <a:gd name="connsiteY54-1390" fmla="*/ 1104090 h 1483468"/>
                  <a:gd name="connsiteX55-1391" fmla="*/ 1590472 w 1687748"/>
                  <a:gd name="connsiteY55-1392" fmla="*/ 1123545 h 1483468"/>
                  <a:gd name="connsiteX56-1393" fmla="*/ 1595336 w 1687748"/>
                  <a:gd name="connsiteY56-1394" fmla="*/ 1104090 h 1483468"/>
                  <a:gd name="connsiteX57-1395" fmla="*/ 1600199 w 1687748"/>
                  <a:gd name="connsiteY57-1396" fmla="*/ 1108953 h 1483468"/>
                  <a:gd name="connsiteX58-1397" fmla="*/ 1585608 w 1687748"/>
                  <a:gd name="connsiteY58-1398" fmla="*/ 1099226 h 1483468"/>
                  <a:gd name="connsiteX59-1399" fmla="*/ 1532106 w 1687748"/>
                  <a:gd name="connsiteY59-1400" fmla="*/ 1074906 h 1483468"/>
                  <a:gd name="connsiteX60-1401" fmla="*/ 1619655 w 1687748"/>
                  <a:gd name="connsiteY60-1402" fmla="*/ 1021404 h 1483468"/>
                  <a:gd name="connsiteX61-1403" fmla="*/ 1653702 w 1687748"/>
                  <a:gd name="connsiteY61-1404" fmla="*/ 972766 h 1483468"/>
                  <a:gd name="connsiteX62-1405" fmla="*/ 1634246 w 1687748"/>
                  <a:gd name="connsiteY62-1406" fmla="*/ 953311 h 1483468"/>
                  <a:gd name="connsiteX63-1407" fmla="*/ 1653702 w 1687748"/>
                  <a:gd name="connsiteY63-1408" fmla="*/ 904672 h 1483468"/>
                  <a:gd name="connsiteX64-1409" fmla="*/ 1619655 w 1687748"/>
                  <a:gd name="connsiteY64-1410" fmla="*/ 865762 h 1483468"/>
                  <a:gd name="connsiteX65-1411" fmla="*/ 1634246 w 1687748"/>
                  <a:gd name="connsiteY65-1412" fmla="*/ 826851 h 1483468"/>
                  <a:gd name="connsiteX66-1413" fmla="*/ 1634246 w 1687748"/>
                  <a:gd name="connsiteY66-1414" fmla="*/ 826851 h 1483468"/>
                  <a:gd name="connsiteX67-1415" fmla="*/ 1663429 w 1687748"/>
                  <a:gd name="connsiteY67-1416" fmla="*/ 778213 h 1483468"/>
                  <a:gd name="connsiteX68-1417" fmla="*/ 1678021 w 1687748"/>
                  <a:gd name="connsiteY68-1418" fmla="*/ 724711 h 1483468"/>
                  <a:gd name="connsiteX69-1419" fmla="*/ 1687748 w 1687748"/>
                  <a:gd name="connsiteY69-1420" fmla="*/ 705255 h 1483468"/>
                  <a:gd name="connsiteX70-1421" fmla="*/ 1648838 w 1687748"/>
                  <a:gd name="connsiteY70-1422" fmla="*/ 700391 h 1483468"/>
                  <a:gd name="connsiteX71-1423" fmla="*/ 1682885 w 1687748"/>
                  <a:gd name="connsiteY71-1424" fmla="*/ 676072 h 1483468"/>
                  <a:gd name="connsiteX72-1425" fmla="*/ 1624519 w 1687748"/>
                  <a:gd name="connsiteY72-1426" fmla="*/ 646889 h 1483468"/>
                  <a:gd name="connsiteX73-1427" fmla="*/ 1619655 w 1687748"/>
                  <a:gd name="connsiteY73-1428" fmla="*/ 617706 h 1483468"/>
                  <a:gd name="connsiteX74-1429" fmla="*/ 1619655 w 1687748"/>
                  <a:gd name="connsiteY74-1430" fmla="*/ 578796 h 1483468"/>
                  <a:gd name="connsiteX75-1431" fmla="*/ 1614791 w 1687748"/>
                  <a:gd name="connsiteY75-1432" fmla="*/ 530157 h 1483468"/>
                  <a:gd name="connsiteX76-1433" fmla="*/ 1609927 w 1687748"/>
                  <a:gd name="connsiteY76-1434" fmla="*/ 496111 h 1483468"/>
                  <a:gd name="connsiteX77-1435" fmla="*/ 1541834 w 1687748"/>
                  <a:gd name="connsiteY77-1436" fmla="*/ 539885 h 1483468"/>
                  <a:gd name="connsiteX78-1437" fmla="*/ 1468876 w 1687748"/>
                  <a:gd name="connsiteY78-1438" fmla="*/ 612843 h 1483468"/>
                  <a:gd name="connsiteX79-1439" fmla="*/ 1395919 w 1687748"/>
                  <a:gd name="connsiteY79-1440" fmla="*/ 661481 h 1483468"/>
                  <a:gd name="connsiteX80-1441" fmla="*/ 1400783 w 1687748"/>
                  <a:gd name="connsiteY80-1442" fmla="*/ 700391 h 1483468"/>
                  <a:gd name="connsiteX81-1443" fmla="*/ 1264595 w 1687748"/>
                  <a:gd name="connsiteY81-1444" fmla="*/ 763621 h 1483468"/>
                  <a:gd name="connsiteX82-1445" fmla="*/ 1220821 w 1687748"/>
                  <a:gd name="connsiteY82-1446" fmla="*/ 758757 h 1483468"/>
                  <a:gd name="connsiteX83-1447" fmla="*/ 1191638 w 1687748"/>
                  <a:gd name="connsiteY83-1448" fmla="*/ 724711 h 1483468"/>
                  <a:gd name="connsiteX84-1449" fmla="*/ 1167319 w 1687748"/>
                  <a:gd name="connsiteY84-1450" fmla="*/ 695528 h 1483468"/>
                  <a:gd name="connsiteX85-1451" fmla="*/ 1167319 w 1687748"/>
                  <a:gd name="connsiteY85-1452" fmla="*/ 695528 h 1483468"/>
                  <a:gd name="connsiteX86-1453" fmla="*/ 1162455 w 1687748"/>
                  <a:gd name="connsiteY86-1454" fmla="*/ 632298 h 1483468"/>
                  <a:gd name="connsiteX87-1455" fmla="*/ 1123544 w 1687748"/>
                  <a:gd name="connsiteY87-1456" fmla="*/ 593387 h 1483468"/>
                  <a:gd name="connsiteX88-1457" fmla="*/ 1070042 w 1687748"/>
                  <a:gd name="connsiteY88-1458" fmla="*/ 578796 h 1483468"/>
                  <a:gd name="connsiteX89-1459" fmla="*/ 1045723 w 1687748"/>
                  <a:gd name="connsiteY89-1460" fmla="*/ 607979 h 1483468"/>
                  <a:gd name="connsiteX90-1461" fmla="*/ 1045723 w 1687748"/>
                  <a:gd name="connsiteY90-1462" fmla="*/ 607979 h 1483468"/>
                  <a:gd name="connsiteX91-1463" fmla="*/ 1026268 w 1687748"/>
                  <a:gd name="connsiteY91-1464" fmla="*/ 530157 h 1483468"/>
                  <a:gd name="connsiteX92-1465" fmla="*/ 967902 w 1687748"/>
                  <a:gd name="connsiteY92-1466" fmla="*/ 539885 h 1483468"/>
                  <a:gd name="connsiteX93-1467" fmla="*/ 904672 w 1687748"/>
                  <a:gd name="connsiteY93-1468" fmla="*/ 569068 h 1483468"/>
                  <a:gd name="connsiteX94-1469" fmla="*/ 909536 w 1687748"/>
                  <a:gd name="connsiteY94-1470" fmla="*/ 530157 h 1483468"/>
                  <a:gd name="connsiteX95-1471" fmla="*/ 870625 w 1687748"/>
                  <a:gd name="connsiteY95-1472" fmla="*/ 525294 h 1483468"/>
                  <a:gd name="connsiteX96-1473" fmla="*/ 812259 w 1687748"/>
                  <a:gd name="connsiteY96-1474" fmla="*/ 535021 h 1483468"/>
                  <a:gd name="connsiteX97-1475" fmla="*/ 783076 w 1687748"/>
                  <a:gd name="connsiteY97-1476" fmla="*/ 530157 h 1483468"/>
                  <a:gd name="connsiteX98-1477" fmla="*/ 773348 w 1687748"/>
                  <a:gd name="connsiteY98-1478" fmla="*/ 515566 h 1483468"/>
                  <a:gd name="connsiteX99-1479" fmla="*/ 783076 w 1687748"/>
                  <a:gd name="connsiteY99-1480" fmla="*/ 486383 h 1483468"/>
                  <a:gd name="connsiteX100-1481" fmla="*/ 783076 w 1687748"/>
                  <a:gd name="connsiteY100-1482" fmla="*/ 481519 h 1483468"/>
                  <a:gd name="connsiteX101-1483" fmla="*/ 729574 w 1687748"/>
                  <a:gd name="connsiteY101-1484" fmla="*/ 447472 h 1483468"/>
                  <a:gd name="connsiteX102-1485" fmla="*/ 729574 w 1687748"/>
                  <a:gd name="connsiteY102-1486" fmla="*/ 447472 h 1483468"/>
                  <a:gd name="connsiteX103-1487" fmla="*/ 710119 w 1687748"/>
                  <a:gd name="connsiteY103-1488" fmla="*/ 413426 h 1483468"/>
                  <a:gd name="connsiteX104-1489" fmla="*/ 695527 w 1687748"/>
                  <a:gd name="connsiteY104-1490" fmla="*/ 369651 h 1483468"/>
                  <a:gd name="connsiteX105-1491" fmla="*/ 695527 w 1687748"/>
                  <a:gd name="connsiteY105-1492" fmla="*/ 369651 h 1483468"/>
                  <a:gd name="connsiteX106-1493" fmla="*/ 632297 w 1687748"/>
                  <a:gd name="connsiteY106-1494" fmla="*/ 311285 h 1483468"/>
                  <a:gd name="connsiteX107-1495" fmla="*/ 612842 w 1687748"/>
                  <a:gd name="connsiteY107-1496" fmla="*/ 262647 h 1483468"/>
                  <a:gd name="connsiteX108-1497" fmla="*/ 622570 w 1687748"/>
                  <a:gd name="connsiteY108-1498" fmla="*/ 218872 h 1483468"/>
                  <a:gd name="connsiteX109-1499" fmla="*/ 569068 w 1687748"/>
                  <a:gd name="connsiteY109-1500" fmla="*/ 160506 h 1483468"/>
                  <a:gd name="connsiteX110-1501" fmla="*/ 535021 w 1687748"/>
                  <a:gd name="connsiteY110-1502" fmla="*/ 111868 h 1483468"/>
                  <a:gd name="connsiteX111-1503" fmla="*/ 530157 w 1687748"/>
                  <a:gd name="connsiteY111-1504" fmla="*/ 111868 h 1483468"/>
                  <a:gd name="connsiteX112-1505" fmla="*/ 432880 w 1687748"/>
                  <a:gd name="connsiteY112-1506" fmla="*/ 43774 h 1483468"/>
                  <a:gd name="connsiteX113-1507" fmla="*/ 389106 w 1687748"/>
                  <a:gd name="connsiteY113-1508" fmla="*/ 34047 h 1483468"/>
                  <a:gd name="connsiteX114-1509" fmla="*/ 330740 w 1687748"/>
                  <a:gd name="connsiteY114-1510" fmla="*/ 48638 h 1483468"/>
                  <a:gd name="connsiteX115-1511" fmla="*/ 252919 w 1687748"/>
                  <a:gd name="connsiteY115-1512" fmla="*/ 48638 h 1483468"/>
                  <a:gd name="connsiteX116-1513" fmla="*/ 252919 w 1687748"/>
                  <a:gd name="connsiteY116-1514" fmla="*/ 48638 h 1483468"/>
                  <a:gd name="connsiteX117-1515" fmla="*/ 243191 w 1687748"/>
                  <a:gd name="connsiteY117-1516" fmla="*/ 0 h 1483468"/>
                  <a:gd name="connsiteX118-1517" fmla="*/ 170234 w 1687748"/>
                  <a:gd name="connsiteY118-1518" fmla="*/ 9728 h 1483468"/>
                  <a:gd name="connsiteX119-1519" fmla="*/ 102140 w 1687748"/>
                  <a:gd name="connsiteY119-1520" fmla="*/ 48638 h 1483468"/>
                  <a:gd name="connsiteX120-1521" fmla="*/ 53502 w 1687748"/>
                  <a:gd name="connsiteY120-1522" fmla="*/ 82685 h 1483468"/>
                  <a:gd name="connsiteX121-1523" fmla="*/ 0 w 1687748"/>
                  <a:gd name="connsiteY121-1524" fmla="*/ 150779 h 1483468"/>
                  <a:gd name="connsiteX122-1525" fmla="*/ 92412 w 1687748"/>
                  <a:gd name="connsiteY122-1526" fmla="*/ 418289 h 1483468"/>
                  <a:gd name="connsiteX123-1527" fmla="*/ 126459 w 1687748"/>
                  <a:gd name="connsiteY123-1528" fmla="*/ 452336 h 1483468"/>
                  <a:gd name="connsiteX124-1529" fmla="*/ 141051 w 1687748"/>
                  <a:gd name="connsiteY124-1530" fmla="*/ 462064 h 1483468"/>
                  <a:gd name="connsiteX125-1531" fmla="*/ 141051 w 1687748"/>
                  <a:gd name="connsiteY125-1532" fmla="*/ 471791 h 1483468"/>
                  <a:gd name="connsiteX126-1533" fmla="*/ 194553 w 1687748"/>
                  <a:gd name="connsiteY126-1534" fmla="*/ 870626 h 1483468"/>
                  <a:gd name="connsiteX127-1535" fmla="*/ 452336 w 1687748"/>
                  <a:gd name="connsiteY127-1536" fmla="*/ 1191638 h 1483468"/>
                  <a:gd name="connsiteX0-1537" fmla="*/ 452336 w 1687748"/>
                  <a:gd name="connsiteY0-1538" fmla="*/ 1191638 h 1483468"/>
                  <a:gd name="connsiteX1-1539" fmla="*/ 520429 w 1687748"/>
                  <a:gd name="connsiteY1-1540" fmla="*/ 1167319 h 1483468"/>
                  <a:gd name="connsiteX2-1541" fmla="*/ 549612 w 1687748"/>
                  <a:gd name="connsiteY2-1542" fmla="*/ 1201366 h 1483468"/>
                  <a:gd name="connsiteX3-1543" fmla="*/ 564204 w 1687748"/>
                  <a:gd name="connsiteY3-1544" fmla="*/ 1250004 h 1483468"/>
                  <a:gd name="connsiteX4-1545" fmla="*/ 612842 w 1687748"/>
                  <a:gd name="connsiteY4-1546" fmla="*/ 1293779 h 1483468"/>
                  <a:gd name="connsiteX5-1547" fmla="*/ 671208 w 1687748"/>
                  <a:gd name="connsiteY5-1548" fmla="*/ 1298643 h 1483468"/>
                  <a:gd name="connsiteX6-1549" fmla="*/ 690663 w 1687748"/>
                  <a:gd name="connsiteY6-1550" fmla="*/ 1274323 h 1483468"/>
                  <a:gd name="connsiteX7-1551" fmla="*/ 729574 w 1687748"/>
                  <a:gd name="connsiteY7-1552" fmla="*/ 1245140 h 1483468"/>
                  <a:gd name="connsiteX8-1553" fmla="*/ 773348 w 1687748"/>
                  <a:gd name="connsiteY8-1554" fmla="*/ 1211094 h 1483468"/>
                  <a:gd name="connsiteX9-1555" fmla="*/ 812259 w 1687748"/>
                  <a:gd name="connsiteY9-1556" fmla="*/ 1220821 h 1483468"/>
                  <a:gd name="connsiteX10-1557" fmla="*/ 812259 w 1687748"/>
                  <a:gd name="connsiteY10-1558" fmla="*/ 1250004 h 1483468"/>
                  <a:gd name="connsiteX11-1559" fmla="*/ 812259 w 1687748"/>
                  <a:gd name="connsiteY11-1560" fmla="*/ 1293779 h 1483468"/>
                  <a:gd name="connsiteX12-1561" fmla="*/ 812259 w 1687748"/>
                  <a:gd name="connsiteY12-1562" fmla="*/ 1293779 h 1483468"/>
                  <a:gd name="connsiteX13-1563" fmla="*/ 885217 w 1687748"/>
                  <a:gd name="connsiteY13-1564" fmla="*/ 1274323 h 1483468"/>
                  <a:gd name="connsiteX14-1565" fmla="*/ 914400 w 1687748"/>
                  <a:gd name="connsiteY14-1566" fmla="*/ 1259732 h 1483468"/>
                  <a:gd name="connsiteX15-1567" fmla="*/ 933855 w 1687748"/>
                  <a:gd name="connsiteY15-1568" fmla="*/ 1313234 h 1483468"/>
                  <a:gd name="connsiteX16-1569" fmla="*/ 997085 w 1687748"/>
                  <a:gd name="connsiteY16-1570" fmla="*/ 1337553 h 1483468"/>
                  <a:gd name="connsiteX17-1571" fmla="*/ 997085 w 1687748"/>
                  <a:gd name="connsiteY17-1572" fmla="*/ 1337553 h 1483468"/>
                  <a:gd name="connsiteX18-1573" fmla="*/ 1035995 w 1687748"/>
                  <a:gd name="connsiteY18-1574" fmla="*/ 1410511 h 1483468"/>
                  <a:gd name="connsiteX19-1575" fmla="*/ 1035995 w 1687748"/>
                  <a:gd name="connsiteY19-1576" fmla="*/ 1410511 h 1483468"/>
                  <a:gd name="connsiteX20-1577" fmla="*/ 1084634 w 1687748"/>
                  <a:gd name="connsiteY20-1578" fmla="*/ 1395919 h 1483468"/>
                  <a:gd name="connsiteX21-1579" fmla="*/ 1079770 w 1687748"/>
                  <a:gd name="connsiteY21-1580" fmla="*/ 1371600 h 1483468"/>
                  <a:gd name="connsiteX22-1581" fmla="*/ 1079770 w 1687748"/>
                  <a:gd name="connsiteY22-1582" fmla="*/ 1371600 h 1483468"/>
                  <a:gd name="connsiteX23-1583" fmla="*/ 1108953 w 1687748"/>
                  <a:gd name="connsiteY23-1584" fmla="*/ 1342417 h 1483468"/>
                  <a:gd name="connsiteX24-1585" fmla="*/ 1172183 w 1687748"/>
                  <a:gd name="connsiteY24-1586" fmla="*/ 1425102 h 1483468"/>
                  <a:gd name="connsiteX25-1587" fmla="*/ 1211093 w 1687748"/>
                  <a:gd name="connsiteY25-1588" fmla="*/ 1483468 h 1483468"/>
                  <a:gd name="connsiteX26-1589" fmla="*/ 1245140 w 1687748"/>
                  <a:gd name="connsiteY26-1590" fmla="*/ 1464013 h 1483468"/>
                  <a:gd name="connsiteX27-1591" fmla="*/ 1279187 w 1687748"/>
                  <a:gd name="connsiteY27-1592" fmla="*/ 1468877 h 1483468"/>
                  <a:gd name="connsiteX28-1593" fmla="*/ 1288914 w 1687748"/>
                  <a:gd name="connsiteY28-1594" fmla="*/ 1434830 h 1483468"/>
                  <a:gd name="connsiteX29-1595" fmla="*/ 1288914 w 1687748"/>
                  <a:gd name="connsiteY29-1596" fmla="*/ 1410511 h 1483468"/>
                  <a:gd name="connsiteX30-1597" fmla="*/ 1313234 w 1687748"/>
                  <a:gd name="connsiteY30-1598" fmla="*/ 1391055 h 1483468"/>
                  <a:gd name="connsiteX31-1599" fmla="*/ 1357008 w 1687748"/>
                  <a:gd name="connsiteY31-1600" fmla="*/ 1386191 h 1483468"/>
                  <a:gd name="connsiteX32-1601" fmla="*/ 1357008 w 1687748"/>
                  <a:gd name="connsiteY32-1602" fmla="*/ 1386191 h 1483468"/>
                  <a:gd name="connsiteX33-1603" fmla="*/ 1357008 w 1687748"/>
                  <a:gd name="connsiteY33-1604" fmla="*/ 1386191 h 1483468"/>
                  <a:gd name="connsiteX34-1605" fmla="*/ 1395919 w 1687748"/>
                  <a:gd name="connsiteY34-1606" fmla="*/ 1366736 h 1483468"/>
                  <a:gd name="connsiteX35-1607" fmla="*/ 1415374 w 1687748"/>
                  <a:gd name="connsiteY35-1608" fmla="*/ 1420238 h 1483468"/>
                  <a:gd name="connsiteX36-1609" fmla="*/ 1449421 w 1687748"/>
                  <a:gd name="connsiteY36-1610" fmla="*/ 1444557 h 1483468"/>
                  <a:gd name="connsiteX37-1611" fmla="*/ 1493195 w 1687748"/>
                  <a:gd name="connsiteY37-1612" fmla="*/ 1464013 h 1483468"/>
                  <a:gd name="connsiteX38-1613" fmla="*/ 1512651 w 1687748"/>
                  <a:gd name="connsiteY38-1614" fmla="*/ 1439694 h 1483468"/>
                  <a:gd name="connsiteX39-1615" fmla="*/ 1512651 w 1687748"/>
                  <a:gd name="connsiteY39-1616" fmla="*/ 1439694 h 1483468"/>
                  <a:gd name="connsiteX40-1617" fmla="*/ 1493195 w 1687748"/>
                  <a:gd name="connsiteY40-1618" fmla="*/ 1361872 h 1483468"/>
                  <a:gd name="connsiteX41-1619" fmla="*/ 1493195 w 1687748"/>
                  <a:gd name="connsiteY41-1620" fmla="*/ 1361872 h 1483468"/>
                  <a:gd name="connsiteX42-1621" fmla="*/ 1468876 w 1687748"/>
                  <a:gd name="connsiteY42-1622" fmla="*/ 1327826 h 1483468"/>
                  <a:gd name="connsiteX43-1623" fmla="*/ 1439693 w 1687748"/>
                  <a:gd name="connsiteY43-1624" fmla="*/ 1293779 h 1483468"/>
                  <a:gd name="connsiteX44-1625" fmla="*/ 1444557 w 1687748"/>
                  <a:gd name="connsiteY44-1626" fmla="*/ 1284051 h 1483468"/>
                  <a:gd name="connsiteX45-1627" fmla="*/ 1444557 w 1687748"/>
                  <a:gd name="connsiteY45-1628" fmla="*/ 1245140 h 1483468"/>
                  <a:gd name="connsiteX46-1629" fmla="*/ 1429966 w 1687748"/>
                  <a:gd name="connsiteY46-1630" fmla="*/ 1220821 h 1483468"/>
                  <a:gd name="connsiteX47-1631" fmla="*/ 1400783 w 1687748"/>
                  <a:gd name="connsiteY47-1632" fmla="*/ 1191638 h 1483468"/>
                  <a:gd name="connsiteX48-1633" fmla="*/ 1400783 w 1687748"/>
                  <a:gd name="connsiteY48-1634" fmla="*/ 1191638 h 1483468"/>
                  <a:gd name="connsiteX49-1635" fmla="*/ 1444557 w 1687748"/>
                  <a:gd name="connsiteY49-1636" fmla="*/ 1138136 h 1483468"/>
                  <a:gd name="connsiteX50-1637" fmla="*/ 1464012 w 1687748"/>
                  <a:gd name="connsiteY50-1638" fmla="*/ 1157591 h 1483468"/>
                  <a:gd name="connsiteX51-1639" fmla="*/ 1483468 w 1687748"/>
                  <a:gd name="connsiteY51-1640" fmla="*/ 1104089 h 1483468"/>
                  <a:gd name="connsiteX52-1641" fmla="*/ 1522378 w 1687748"/>
                  <a:gd name="connsiteY52-1642" fmla="*/ 1118681 h 1483468"/>
                  <a:gd name="connsiteX53-1643" fmla="*/ 1614791 w 1687748"/>
                  <a:gd name="connsiteY53-1644" fmla="*/ 1123545 h 1483468"/>
                  <a:gd name="connsiteX54-1645" fmla="*/ 1532106 w 1687748"/>
                  <a:gd name="connsiteY54-1646" fmla="*/ 1104090 h 1483468"/>
                  <a:gd name="connsiteX55-1647" fmla="*/ 1590472 w 1687748"/>
                  <a:gd name="connsiteY55-1648" fmla="*/ 1123545 h 1483468"/>
                  <a:gd name="connsiteX56-1649" fmla="*/ 1595336 w 1687748"/>
                  <a:gd name="connsiteY56-1650" fmla="*/ 1104090 h 1483468"/>
                  <a:gd name="connsiteX57-1651" fmla="*/ 1600199 w 1687748"/>
                  <a:gd name="connsiteY57-1652" fmla="*/ 1108953 h 1483468"/>
                  <a:gd name="connsiteX58-1653" fmla="*/ 1585608 w 1687748"/>
                  <a:gd name="connsiteY58-1654" fmla="*/ 1099226 h 1483468"/>
                  <a:gd name="connsiteX59-1655" fmla="*/ 1590472 w 1687748"/>
                  <a:gd name="connsiteY59-1656" fmla="*/ 1099225 h 1483468"/>
                  <a:gd name="connsiteX60-1657" fmla="*/ 1619655 w 1687748"/>
                  <a:gd name="connsiteY60-1658" fmla="*/ 1021404 h 1483468"/>
                  <a:gd name="connsiteX61-1659" fmla="*/ 1653702 w 1687748"/>
                  <a:gd name="connsiteY61-1660" fmla="*/ 972766 h 1483468"/>
                  <a:gd name="connsiteX62-1661" fmla="*/ 1634246 w 1687748"/>
                  <a:gd name="connsiteY62-1662" fmla="*/ 953311 h 1483468"/>
                  <a:gd name="connsiteX63-1663" fmla="*/ 1653702 w 1687748"/>
                  <a:gd name="connsiteY63-1664" fmla="*/ 904672 h 1483468"/>
                  <a:gd name="connsiteX64-1665" fmla="*/ 1619655 w 1687748"/>
                  <a:gd name="connsiteY64-1666" fmla="*/ 865762 h 1483468"/>
                  <a:gd name="connsiteX65-1667" fmla="*/ 1634246 w 1687748"/>
                  <a:gd name="connsiteY65-1668" fmla="*/ 826851 h 1483468"/>
                  <a:gd name="connsiteX66-1669" fmla="*/ 1634246 w 1687748"/>
                  <a:gd name="connsiteY66-1670" fmla="*/ 826851 h 1483468"/>
                  <a:gd name="connsiteX67-1671" fmla="*/ 1663429 w 1687748"/>
                  <a:gd name="connsiteY67-1672" fmla="*/ 778213 h 1483468"/>
                  <a:gd name="connsiteX68-1673" fmla="*/ 1678021 w 1687748"/>
                  <a:gd name="connsiteY68-1674" fmla="*/ 724711 h 1483468"/>
                  <a:gd name="connsiteX69-1675" fmla="*/ 1687748 w 1687748"/>
                  <a:gd name="connsiteY69-1676" fmla="*/ 705255 h 1483468"/>
                  <a:gd name="connsiteX70-1677" fmla="*/ 1648838 w 1687748"/>
                  <a:gd name="connsiteY70-1678" fmla="*/ 700391 h 1483468"/>
                  <a:gd name="connsiteX71-1679" fmla="*/ 1682885 w 1687748"/>
                  <a:gd name="connsiteY71-1680" fmla="*/ 676072 h 1483468"/>
                  <a:gd name="connsiteX72-1681" fmla="*/ 1624519 w 1687748"/>
                  <a:gd name="connsiteY72-1682" fmla="*/ 646889 h 1483468"/>
                  <a:gd name="connsiteX73-1683" fmla="*/ 1619655 w 1687748"/>
                  <a:gd name="connsiteY73-1684" fmla="*/ 617706 h 1483468"/>
                  <a:gd name="connsiteX74-1685" fmla="*/ 1619655 w 1687748"/>
                  <a:gd name="connsiteY74-1686" fmla="*/ 578796 h 1483468"/>
                  <a:gd name="connsiteX75-1687" fmla="*/ 1614791 w 1687748"/>
                  <a:gd name="connsiteY75-1688" fmla="*/ 530157 h 1483468"/>
                  <a:gd name="connsiteX76-1689" fmla="*/ 1609927 w 1687748"/>
                  <a:gd name="connsiteY76-1690" fmla="*/ 496111 h 1483468"/>
                  <a:gd name="connsiteX77-1691" fmla="*/ 1541834 w 1687748"/>
                  <a:gd name="connsiteY77-1692" fmla="*/ 539885 h 1483468"/>
                  <a:gd name="connsiteX78-1693" fmla="*/ 1468876 w 1687748"/>
                  <a:gd name="connsiteY78-1694" fmla="*/ 612843 h 1483468"/>
                  <a:gd name="connsiteX79-1695" fmla="*/ 1395919 w 1687748"/>
                  <a:gd name="connsiteY79-1696" fmla="*/ 661481 h 1483468"/>
                  <a:gd name="connsiteX80-1697" fmla="*/ 1400783 w 1687748"/>
                  <a:gd name="connsiteY80-1698" fmla="*/ 700391 h 1483468"/>
                  <a:gd name="connsiteX81-1699" fmla="*/ 1264595 w 1687748"/>
                  <a:gd name="connsiteY81-1700" fmla="*/ 763621 h 1483468"/>
                  <a:gd name="connsiteX82-1701" fmla="*/ 1220821 w 1687748"/>
                  <a:gd name="connsiteY82-1702" fmla="*/ 758757 h 1483468"/>
                  <a:gd name="connsiteX83-1703" fmla="*/ 1191638 w 1687748"/>
                  <a:gd name="connsiteY83-1704" fmla="*/ 724711 h 1483468"/>
                  <a:gd name="connsiteX84-1705" fmla="*/ 1167319 w 1687748"/>
                  <a:gd name="connsiteY84-1706" fmla="*/ 695528 h 1483468"/>
                  <a:gd name="connsiteX85-1707" fmla="*/ 1167319 w 1687748"/>
                  <a:gd name="connsiteY85-1708" fmla="*/ 695528 h 1483468"/>
                  <a:gd name="connsiteX86-1709" fmla="*/ 1162455 w 1687748"/>
                  <a:gd name="connsiteY86-1710" fmla="*/ 632298 h 1483468"/>
                  <a:gd name="connsiteX87-1711" fmla="*/ 1123544 w 1687748"/>
                  <a:gd name="connsiteY87-1712" fmla="*/ 593387 h 1483468"/>
                  <a:gd name="connsiteX88-1713" fmla="*/ 1070042 w 1687748"/>
                  <a:gd name="connsiteY88-1714" fmla="*/ 578796 h 1483468"/>
                  <a:gd name="connsiteX89-1715" fmla="*/ 1045723 w 1687748"/>
                  <a:gd name="connsiteY89-1716" fmla="*/ 607979 h 1483468"/>
                  <a:gd name="connsiteX90-1717" fmla="*/ 1045723 w 1687748"/>
                  <a:gd name="connsiteY90-1718" fmla="*/ 607979 h 1483468"/>
                  <a:gd name="connsiteX91-1719" fmla="*/ 1026268 w 1687748"/>
                  <a:gd name="connsiteY91-1720" fmla="*/ 530157 h 1483468"/>
                  <a:gd name="connsiteX92-1721" fmla="*/ 967902 w 1687748"/>
                  <a:gd name="connsiteY92-1722" fmla="*/ 539885 h 1483468"/>
                  <a:gd name="connsiteX93-1723" fmla="*/ 904672 w 1687748"/>
                  <a:gd name="connsiteY93-1724" fmla="*/ 569068 h 1483468"/>
                  <a:gd name="connsiteX94-1725" fmla="*/ 909536 w 1687748"/>
                  <a:gd name="connsiteY94-1726" fmla="*/ 530157 h 1483468"/>
                  <a:gd name="connsiteX95-1727" fmla="*/ 870625 w 1687748"/>
                  <a:gd name="connsiteY95-1728" fmla="*/ 525294 h 1483468"/>
                  <a:gd name="connsiteX96-1729" fmla="*/ 812259 w 1687748"/>
                  <a:gd name="connsiteY96-1730" fmla="*/ 535021 h 1483468"/>
                  <a:gd name="connsiteX97-1731" fmla="*/ 783076 w 1687748"/>
                  <a:gd name="connsiteY97-1732" fmla="*/ 530157 h 1483468"/>
                  <a:gd name="connsiteX98-1733" fmla="*/ 773348 w 1687748"/>
                  <a:gd name="connsiteY98-1734" fmla="*/ 515566 h 1483468"/>
                  <a:gd name="connsiteX99-1735" fmla="*/ 783076 w 1687748"/>
                  <a:gd name="connsiteY99-1736" fmla="*/ 486383 h 1483468"/>
                  <a:gd name="connsiteX100-1737" fmla="*/ 783076 w 1687748"/>
                  <a:gd name="connsiteY100-1738" fmla="*/ 481519 h 1483468"/>
                  <a:gd name="connsiteX101-1739" fmla="*/ 729574 w 1687748"/>
                  <a:gd name="connsiteY101-1740" fmla="*/ 447472 h 1483468"/>
                  <a:gd name="connsiteX102-1741" fmla="*/ 729574 w 1687748"/>
                  <a:gd name="connsiteY102-1742" fmla="*/ 447472 h 1483468"/>
                  <a:gd name="connsiteX103-1743" fmla="*/ 710119 w 1687748"/>
                  <a:gd name="connsiteY103-1744" fmla="*/ 413426 h 1483468"/>
                  <a:gd name="connsiteX104-1745" fmla="*/ 695527 w 1687748"/>
                  <a:gd name="connsiteY104-1746" fmla="*/ 369651 h 1483468"/>
                  <a:gd name="connsiteX105-1747" fmla="*/ 695527 w 1687748"/>
                  <a:gd name="connsiteY105-1748" fmla="*/ 369651 h 1483468"/>
                  <a:gd name="connsiteX106-1749" fmla="*/ 632297 w 1687748"/>
                  <a:gd name="connsiteY106-1750" fmla="*/ 311285 h 1483468"/>
                  <a:gd name="connsiteX107-1751" fmla="*/ 612842 w 1687748"/>
                  <a:gd name="connsiteY107-1752" fmla="*/ 262647 h 1483468"/>
                  <a:gd name="connsiteX108-1753" fmla="*/ 622570 w 1687748"/>
                  <a:gd name="connsiteY108-1754" fmla="*/ 218872 h 1483468"/>
                  <a:gd name="connsiteX109-1755" fmla="*/ 569068 w 1687748"/>
                  <a:gd name="connsiteY109-1756" fmla="*/ 160506 h 1483468"/>
                  <a:gd name="connsiteX110-1757" fmla="*/ 535021 w 1687748"/>
                  <a:gd name="connsiteY110-1758" fmla="*/ 111868 h 1483468"/>
                  <a:gd name="connsiteX111-1759" fmla="*/ 530157 w 1687748"/>
                  <a:gd name="connsiteY111-1760" fmla="*/ 111868 h 1483468"/>
                  <a:gd name="connsiteX112-1761" fmla="*/ 432880 w 1687748"/>
                  <a:gd name="connsiteY112-1762" fmla="*/ 43774 h 1483468"/>
                  <a:gd name="connsiteX113-1763" fmla="*/ 389106 w 1687748"/>
                  <a:gd name="connsiteY113-1764" fmla="*/ 34047 h 1483468"/>
                  <a:gd name="connsiteX114-1765" fmla="*/ 330740 w 1687748"/>
                  <a:gd name="connsiteY114-1766" fmla="*/ 48638 h 1483468"/>
                  <a:gd name="connsiteX115-1767" fmla="*/ 252919 w 1687748"/>
                  <a:gd name="connsiteY115-1768" fmla="*/ 48638 h 1483468"/>
                  <a:gd name="connsiteX116-1769" fmla="*/ 252919 w 1687748"/>
                  <a:gd name="connsiteY116-1770" fmla="*/ 48638 h 1483468"/>
                  <a:gd name="connsiteX117-1771" fmla="*/ 243191 w 1687748"/>
                  <a:gd name="connsiteY117-1772" fmla="*/ 0 h 1483468"/>
                  <a:gd name="connsiteX118-1773" fmla="*/ 170234 w 1687748"/>
                  <a:gd name="connsiteY118-1774" fmla="*/ 9728 h 1483468"/>
                  <a:gd name="connsiteX119-1775" fmla="*/ 102140 w 1687748"/>
                  <a:gd name="connsiteY119-1776" fmla="*/ 48638 h 1483468"/>
                  <a:gd name="connsiteX120-1777" fmla="*/ 53502 w 1687748"/>
                  <a:gd name="connsiteY120-1778" fmla="*/ 82685 h 1483468"/>
                  <a:gd name="connsiteX121-1779" fmla="*/ 0 w 1687748"/>
                  <a:gd name="connsiteY121-1780" fmla="*/ 150779 h 1483468"/>
                  <a:gd name="connsiteX122-1781" fmla="*/ 92412 w 1687748"/>
                  <a:gd name="connsiteY122-1782" fmla="*/ 418289 h 1483468"/>
                  <a:gd name="connsiteX123-1783" fmla="*/ 126459 w 1687748"/>
                  <a:gd name="connsiteY123-1784" fmla="*/ 452336 h 1483468"/>
                  <a:gd name="connsiteX124-1785" fmla="*/ 141051 w 1687748"/>
                  <a:gd name="connsiteY124-1786" fmla="*/ 462064 h 1483468"/>
                  <a:gd name="connsiteX125-1787" fmla="*/ 141051 w 1687748"/>
                  <a:gd name="connsiteY125-1788" fmla="*/ 471791 h 1483468"/>
                  <a:gd name="connsiteX126-1789" fmla="*/ 194553 w 1687748"/>
                  <a:gd name="connsiteY126-1790" fmla="*/ 870626 h 1483468"/>
                  <a:gd name="connsiteX127-1791" fmla="*/ 452336 w 1687748"/>
                  <a:gd name="connsiteY127-1792" fmla="*/ 1191638 h 1483468"/>
                  <a:gd name="connsiteX0-1793" fmla="*/ 452336 w 1687748"/>
                  <a:gd name="connsiteY0-1794" fmla="*/ 1191638 h 1483468"/>
                  <a:gd name="connsiteX1-1795" fmla="*/ 520429 w 1687748"/>
                  <a:gd name="connsiteY1-1796" fmla="*/ 1167319 h 1483468"/>
                  <a:gd name="connsiteX2-1797" fmla="*/ 549612 w 1687748"/>
                  <a:gd name="connsiteY2-1798" fmla="*/ 1201366 h 1483468"/>
                  <a:gd name="connsiteX3-1799" fmla="*/ 564204 w 1687748"/>
                  <a:gd name="connsiteY3-1800" fmla="*/ 1250004 h 1483468"/>
                  <a:gd name="connsiteX4-1801" fmla="*/ 612842 w 1687748"/>
                  <a:gd name="connsiteY4-1802" fmla="*/ 1293779 h 1483468"/>
                  <a:gd name="connsiteX5-1803" fmla="*/ 671208 w 1687748"/>
                  <a:gd name="connsiteY5-1804" fmla="*/ 1298643 h 1483468"/>
                  <a:gd name="connsiteX6-1805" fmla="*/ 690663 w 1687748"/>
                  <a:gd name="connsiteY6-1806" fmla="*/ 1274323 h 1483468"/>
                  <a:gd name="connsiteX7-1807" fmla="*/ 729574 w 1687748"/>
                  <a:gd name="connsiteY7-1808" fmla="*/ 1245140 h 1483468"/>
                  <a:gd name="connsiteX8-1809" fmla="*/ 773348 w 1687748"/>
                  <a:gd name="connsiteY8-1810" fmla="*/ 1211094 h 1483468"/>
                  <a:gd name="connsiteX9-1811" fmla="*/ 812259 w 1687748"/>
                  <a:gd name="connsiteY9-1812" fmla="*/ 1220821 h 1483468"/>
                  <a:gd name="connsiteX10-1813" fmla="*/ 812259 w 1687748"/>
                  <a:gd name="connsiteY10-1814" fmla="*/ 1250004 h 1483468"/>
                  <a:gd name="connsiteX11-1815" fmla="*/ 812259 w 1687748"/>
                  <a:gd name="connsiteY11-1816" fmla="*/ 1293779 h 1483468"/>
                  <a:gd name="connsiteX12-1817" fmla="*/ 812259 w 1687748"/>
                  <a:gd name="connsiteY12-1818" fmla="*/ 1293779 h 1483468"/>
                  <a:gd name="connsiteX13-1819" fmla="*/ 885217 w 1687748"/>
                  <a:gd name="connsiteY13-1820" fmla="*/ 1274323 h 1483468"/>
                  <a:gd name="connsiteX14-1821" fmla="*/ 914400 w 1687748"/>
                  <a:gd name="connsiteY14-1822" fmla="*/ 1259732 h 1483468"/>
                  <a:gd name="connsiteX15-1823" fmla="*/ 933855 w 1687748"/>
                  <a:gd name="connsiteY15-1824" fmla="*/ 1313234 h 1483468"/>
                  <a:gd name="connsiteX16-1825" fmla="*/ 997085 w 1687748"/>
                  <a:gd name="connsiteY16-1826" fmla="*/ 1337553 h 1483468"/>
                  <a:gd name="connsiteX17-1827" fmla="*/ 997085 w 1687748"/>
                  <a:gd name="connsiteY17-1828" fmla="*/ 1337553 h 1483468"/>
                  <a:gd name="connsiteX18-1829" fmla="*/ 1035995 w 1687748"/>
                  <a:gd name="connsiteY18-1830" fmla="*/ 1410511 h 1483468"/>
                  <a:gd name="connsiteX19-1831" fmla="*/ 1035995 w 1687748"/>
                  <a:gd name="connsiteY19-1832" fmla="*/ 1410511 h 1483468"/>
                  <a:gd name="connsiteX20-1833" fmla="*/ 1084634 w 1687748"/>
                  <a:gd name="connsiteY20-1834" fmla="*/ 1395919 h 1483468"/>
                  <a:gd name="connsiteX21-1835" fmla="*/ 1079770 w 1687748"/>
                  <a:gd name="connsiteY21-1836" fmla="*/ 1371600 h 1483468"/>
                  <a:gd name="connsiteX22-1837" fmla="*/ 1079770 w 1687748"/>
                  <a:gd name="connsiteY22-1838" fmla="*/ 1371600 h 1483468"/>
                  <a:gd name="connsiteX23-1839" fmla="*/ 1108953 w 1687748"/>
                  <a:gd name="connsiteY23-1840" fmla="*/ 1342417 h 1483468"/>
                  <a:gd name="connsiteX24-1841" fmla="*/ 1172183 w 1687748"/>
                  <a:gd name="connsiteY24-1842" fmla="*/ 1425102 h 1483468"/>
                  <a:gd name="connsiteX25-1843" fmla="*/ 1211093 w 1687748"/>
                  <a:gd name="connsiteY25-1844" fmla="*/ 1483468 h 1483468"/>
                  <a:gd name="connsiteX26-1845" fmla="*/ 1245140 w 1687748"/>
                  <a:gd name="connsiteY26-1846" fmla="*/ 1464013 h 1483468"/>
                  <a:gd name="connsiteX27-1847" fmla="*/ 1279187 w 1687748"/>
                  <a:gd name="connsiteY27-1848" fmla="*/ 1468877 h 1483468"/>
                  <a:gd name="connsiteX28-1849" fmla="*/ 1288914 w 1687748"/>
                  <a:gd name="connsiteY28-1850" fmla="*/ 1434830 h 1483468"/>
                  <a:gd name="connsiteX29-1851" fmla="*/ 1288914 w 1687748"/>
                  <a:gd name="connsiteY29-1852" fmla="*/ 1410511 h 1483468"/>
                  <a:gd name="connsiteX30-1853" fmla="*/ 1313234 w 1687748"/>
                  <a:gd name="connsiteY30-1854" fmla="*/ 1391055 h 1483468"/>
                  <a:gd name="connsiteX31-1855" fmla="*/ 1357008 w 1687748"/>
                  <a:gd name="connsiteY31-1856" fmla="*/ 1386191 h 1483468"/>
                  <a:gd name="connsiteX32-1857" fmla="*/ 1357008 w 1687748"/>
                  <a:gd name="connsiteY32-1858" fmla="*/ 1386191 h 1483468"/>
                  <a:gd name="connsiteX33-1859" fmla="*/ 1357008 w 1687748"/>
                  <a:gd name="connsiteY33-1860" fmla="*/ 1386191 h 1483468"/>
                  <a:gd name="connsiteX34-1861" fmla="*/ 1395919 w 1687748"/>
                  <a:gd name="connsiteY34-1862" fmla="*/ 1366736 h 1483468"/>
                  <a:gd name="connsiteX35-1863" fmla="*/ 1415374 w 1687748"/>
                  <a:gd name="connsiteY35-1864" fmla="*/ 1420238 h 1483468"/>
                  <a:gd name="connsiteX36-1865" fmla="*/ 1449421 w 1687748"/>
                  <a:gd name="connsiteY36-1866" fmla="*/ 1444557 h 1483468"/>
                  <a:gd name="connsiteX37-1867" fmla="*/ 1493195 w 1687748"/>
                  <a:gd name="connsiteY37-1868" fmla="*/ 1464013 h 1483468"/>
                  <a:gd name="connsiteX38-1869" fmla="*/ 1512651 w 1687748"/>
                  <a:gd name="connsiteY38-1870" fmla="*/ 1439694 h 1483468"/>
                  <a:gd name="connsiteX39-1871" fmla="*/ 1512651 w 1687748"/>
                  <a:gd name="connsiteY39-1872" fmla="*/ 1439694 h 1483468"/>
                  <a:gd name="connsiteX40-1873" fmla="*/ 1493195 w 1687748"/>
                  <a:gd name="connsiteY40-1874" fmla="*/ 1361872 h 1483468"/>
                  <a:gd name="connsiteX41-1875" fmla="*/ 1493195 w 1687748"/>
                  <a:gd name="connsiteY41-1876" fmla="*/ 1361872 h 1483468"/>
                  <a:gd name="connsiteX42-1877" fmla="*/ 1468876 w 1687748"/>
                  <a:gd name="connsiteY42-1878" fmla="*/ 1327826 h 1483468"/>
                  <a:gd name="connsiteX43-1879" fmla="*/ 1439693 w 1687748"/>
                  <a:gd name="connsiteY43-1880" fmla="*/ 1293779 h 1483468"/>
                  <a:gd name="connsiteX44-1881" fmla="*/ 1444557 w 1687748"/>
                  <a:gd name="connsiteY44-1882" fmla="*/ 1284051 h 1483468"/>
                  <a:gd name="connsiteX45-1883" fmla="*/ 1444557 w 1687748"/>
                  <a:gd name="connsiteY45-1884" fmla="*/ 1245140 h 1483468"/>
                  <a:gd name="connsiteX46-1885" fmla="*/ 1429966 w 1687748"/>
                  <a:gd name="connsiteY46-1886" fmla="*/ 1220821 h 1483468"/>
                  <a:gd name="connsiteX47-1887" fmla="*/ 1400783 w 1687748"/>
                  <a:gd name="connsiteY47-1888" fmla="*/ 1191638 h 1483468"/>
                  <a:gd name="connsiteX48-1889" fmla="*/ 1400783 w 1687748"/>
                  <a:gd name="connsiteY48-1890" fmla="*/ 1191638 h 1483468"/>
                  <a:gd name="connsiteX49-1891" fmla="*/ 1444557 w 1687748"/>
                  <a:gd name="connsiteY49-1892" fmla="*/ 1138136 h 1483468"/>
                  <a:gd name="connsiteX50-1893" fmla="*/ 1464012 w 1687748"/>
                  <a:gd name="connsiteY50-1894" fmla="*/ 1157591 h 1483468"/>
                  <a:gd name="connsiteX51-1895" fmla="*/ 1483468 w 1687748"/>
                  <a:gd name="connsiteY51-1896" fmla="*/ 1104089 h 1483468"/>
                  <a:gd name="connsiteX52-1897" fmla="*/ 1522378 w 1687748"/>
                  <a:gd name="connsiteY52-1898" fmla="*/ 1118681 h 1483468"/>
                  <a:gd name="connsiteX53-1899" fmla="*/ 1614791 w 1687748"/>
                  <a:gd name="connsiteY53-1900" fmla="*/ 1123545 h 1483468"/>
                  <a:gd name="connsiteX54-1901" fmla="*/ 1532106 w 1687748"/>
                  <a:gd name="connsiteY54-1902" fmla="*/ 1104090 h 1483468"/>
                  <a:gd name="connsiteX55-1903" fmla="*/ 1517515 w 1687748"/>
                  <a:gd name="connsiteY55-1904" fmla="*/ 1099226 h 1483468"/>
                  <a:gd name="connsiteX56-1905" fmla="*/ 1595336 w 1687748"/>
                  <a:gd name="connsiteY56-1906" fmla="*/ 1104090 h 1483468"/>
                  <a:gd name="connsiteX57-1907" fmla="*/ 1600199 w 1687748"/>
                  <a:gd name="connsiteY57-1908" fmla="*/ 1108953 h 1483468"/>
                  <a:gd name="connsiteX58-1909" fmla="*/ 1585608 w 1687748"/>
                  <a:gd name="connsiteY58-1910" fmla="*/ 1099226 h 1483468"/>
                  <a:gd name="connsiteX59-1911" fmla="*/ 1590472 w 1687748"/>
                  <a:gd name="connsiteY59-1912" fmla="*/ 1099225 h 1483468"/>
                  <a:gd name="connsiteX60-1913" fmla="*/ 1619655 w 1687748"/>
                  <a:gd name="connsiteY60-1914" fmla="*/ 1021404 h 1483468"/>
                  <a:gd name="connsiteX61-1915" fmla="*/ 1653702 w 1687748"/>
                  <a:gd name="connsiteY61-1916" fmla="*/ 972766 h 1483468"/>
                  <a:gd name="connsiteX62-1917" fmla="*/ 1634246 w 1687748"/>
                  <a:gd name="connsiteY62-1918" fmla="*/ 953311 h 1483468"/>
                  <a:gd name="connsiteX63-1919" fmla="*/ 1653702 w 1687748"/>
                  <a:gd name="connsiteY63-1920" fmla="*/ 904672 h 1483468"/>
                  <a:gd name="connsiteX64-1921" fmla="*/ 1619655 w 1687748"/>
                  <a:gd name="connsiteY64-1922" fmla="*/ 865762 h 1483468"/>
                  <a:gd name="connsiteX65-1923" fmla="*/ 1634246 w 1687748"/>
                  <a:gd name="connsiteY65-1924" fmla="*/ 826851 h 1483468"/>
                  <a:gd name="connsiteX66-1925" fmla="*/ 1634246 w 1687748"/>
                  <a:gd name="connsiteY66-1926" fmla="*/ 826851 h 1483468"/>
                  <a:gd name="connsiteX67-1927" fmla="*/ 1663429 w 1687748"/>
                  <a:gd name="connsiteY67-1928" fmla="*/ 778213 h 1483468"/>
                  <a:gd name="connsiteX68-1929" fmla="*/ 1678021 w 1687748"/>
                  <a:gd name="connsiteY68-1930" fmla="*/ 724711 h 1483468"/>
                  <a:gd name="connsiteX69-1931" fmla="*/ 1687748 w 1687748"/>
                  <a:gd name="connsiteY69-1932" fmla="*/ 705255 h 1483468"/>
                  <a:gd name="connsiteX70-1933" fmla="*/ 1648838 w 1687748"/>
                  <a:gd name="connsiteY70-1934" fmla="*/ 700391 h 1483468"/>
                  <a:gd name="connsiteX71-1935" fmla="*/ 1682885 w 1687748"/>
                  <a:gd name="connsiteY71-1936" fmla="*/ 676072 h 1483468"/>
                  <a:gd name="connsiteX72-1937" fmla="*/ 1624519 w 1687748"/>
                  <a:gd name="connsiteY72-1938" fmla="*/ 646889 h 1483468"/>
                  <a:gd name="connsiteX73-1939" fmla="*/ 1619655 w 1687748"/>
                  <a:gd name="connsiteY73-1940" fmla="*/ 617706 h 1483468"/>
                  <a:gd name="connsiteX74-1941" fmla="*/ 1619655 w 1687748"/>
                  <a:gd name="connsiteY74-1942" fmla="*/ 578796 h 1483468"/>
                  <a:gd name="connsiteX75-1943" fmla="*/ 1614791 w 1687748"/>
                  <a:gd name="connsiteY75-1944" fmla="*/ 530157 h 1483468"/>
                  <a:gd name="connsiteX76-1945" fmla="*/ 1609927 w 1687748"/>
                  <a:gd name="connsiteY76-1946" fmla="*/ 496111 h 1483468"/>
                  <a:gd name="connsiteX77-1947" fmla="*/ 1541834 w 1687748"/>
                  <a:gd name="connsiteY77-1948" fmla="*/ 539885 h 1483468"/>
                  <a:gd name="connsiteX78-1949" fmla="*/ 1468876 w 1687748"/>
                  <a:gd name="connsiteY78-1950" fmla="*/ 612843 h 1483468"/>
                  <a:gd name="connsiteX79-1951" fmla="*/ 1395919 w 1687748"/>
                  <a:gd name="connsiteY79-1952" fmla="*/ 661481 h 1483468"/>
                  <a:gd name="connsiteX80-1953" fmla="*/ 1400783 w 1687748"/>
                  <a:gd name="connsiteY80-1954" fmla="*/ 700391 h 1483468"/>
                  <a:gd name="connsiteX81-1955" fmla="*/ 1264595 w 1687748"/>
                  <a:gd name="connsiteY81-1956" fmla="*/ 763621 h 1483468"/>
                  <a:gd name="connsiteX82-1957" fmla="*/ 1220821 w 1687748"/>
                  <a:gd name="connsiteY82-1958" fmla="*/ 758757 h 1483468"/>
                  <a:gd name="connsiteX83-1959" fmla="*/ 1191638 w 1687748"/>
                  <a:gd name="connsiteY83-1960" fmla="*/ 724711 h 1483468"/>
                  <a:gd name="connsiteX84-1961" fmla="*/ 1167319 w 1687748"/>
                  <a:gd name="connsiteY84-1962" fmla="*/ 695528 h 1483468"/>
                  <a:gd name="connsiteX85-1963" fmla="*/ 1167319 w 1687748"/>
                  <a:gd name="connsiteY85-1964" fmla="*/ 695528 h 1483468"/>
                  <a:gd name="connsiteX86-1965" fmla="*/ 1162455 w 1687748"/>
                  <a:gd name="connsiteY86-1966" fmla="*/ 632298 h 1483468"/>
                  <a:gd name="connsiteX87-1967" fmla="*/ 1123544 w 1687748"/>
                  <a:gd name="connsiteY87-1968" fmla="*/ 593387 h 1483468"/>
                  <a:gd name="connsiteX88-1969" fmla="*/ 1070042 w 1687748"/>
                  <a:gd name="connsiteY88-1970" fmla="*/ 578796 h 1483468"/>
                  <a:gd name="connsiteX89-1971" fmla="*/ 1045723 w 1687748"/>
                  <a:gd name="connsiteY89-1972" fmla="*/ 607979 h 1483468"/>
                  <a:gd name="connsiteX90-1973" fmla="*/ 1045723 w 1687748"/>
                  <a:gd name="connsiteY90-1974" fmla="*/ 607979 h 1483468"/>
                  <a:gd name="connsiteX91-1975" fmla="*/ 1026268 w 1687748"/>
                  <a:gd name="connsiteY91-1976" fmla="*/ 530157 h 1483468"/>
                  <a:gd name="connsiteX92-1977" fmla="*/ 967902 w 1687748"/>
                  <a:gd name="connsiteY92-1978" fmla="*/ 539885 h 1483468"/>
                  <a:gd name="connsiteX93-1979" fmla="*/ 904672 w 1687748"/>
                  <a:gd name="connsiteY93-1980" fmla="*/ 569068 h 1483468"/>
                  <a:gd name="connsiteX94-1981" fmla="*/ 909536 w 1687748"/>
                  <a:gd name="connsiteY94-1982" fmla="*/ 530157 h 1483468"/>
                  <a:gd name="connsiteX95-1983" fmla="*/ 870625 w 1687748"/>
                  <a:gd name="connsiteY95-1984" fmla="*/ 525294 h 1483468"/>
                  <a:gd name="connsiteX96-1985" fmla="*/ 812259 w 1687748"/>
                  <a:gd name="connsiteY96-1986" fmla="*/ 535021 h 1483468"/>
                  <a:gd name="connsiteX97-1987" fmla="*/ 783076 w 1687748"/>
                  <a:gd name="connsiteY97-1988" fmla="*/ 530157 h 1483468"/>
                  <a:gd name="connsiteX98-1989" fmla="*/ 773348 w 1687748"/>
                  <a:gd name="connsiteY98-1990" fmla="*/ 515566 h 1483468"/>
                  <a:gd name="connsiteX99-1991" fmla="*/ 783076 w 1687748"/>
                  <a:gd name="connsiteY99-1992" fmla="*/ 486383 h 1483468"/>
                  <a:gd name="connsiteX100-1993" fmla="*/ 783076 w 1687748"/>
                  <a:gd name="connsiteY100-1994" fmla="*/ 481519 h 1483468"/>
                  <a:gd name="connsiteX101-1995" fmla="*/ 729574 w 1687748"/>
                  <a:gd name="connsiteY101-1996" fmla="*/ 447472 h 1483468"/>
                  <a:gd name="connsiteX102-1997" fmla="*/ 729574 w 1687748"/>
                  <a:gd name="connsiteY102-1998" fmla="*/ 447472 h 1483468"/>
                  <a:gd name="connsiteX103-1999" fmla="*/ 710119 w 1687748"/>
                  <a:gd name="connsiteY103-2000" fmla="*/ 413426 h 1483468"/>
                  <a:gd name="connsiteX104-2001" fmla="*/ 695527 w 1687748"/>
                  <a:gd name="connsiteY104-2002" fmla="*/ 369651 h 1483468"/>
                  <a:gd name="connsiteX105-2003" fmla="*/ 695527 w 1687748"/>
                  <a:gd name="connsiteY105-2004" fmla="*/ 369651 h 1483468"/>
                  <a:gd name="connsiteX106-2005" fmla="*/ 632297 w 1687748"/>
                  <a:gd name="connsiteY106-2006" fmla="*/ 311285 h 1483468"/>
                  <a:gd name="connsiteX107-2007" fmla="*/ 612842 w 1687748"/>
                  <a:gd name="connsiteY107-2008" fmla="*/ 262647 h 1483468"/>
                  <a:gd name="connsiteX108-2009" fmla="*/ 622570 w 1687748"/>
                  <a:gd name="connsiteY108-2010" fmla="*/ 218872 h 1483468"/>
                  <a:gd name="connsiteX109-2011" fmla="*/ 569068 w 1687748"/>
                  <a:gd name="connsiteY109-2012" fmla="*/ 160506 h 1483468"/>
                  <a:gd name="connsiteX110-2013" fmla="*/ 535021 w 1687748"/>
                  <a:gd name="connsiteY110-2014" fmla="*/ 111868 h 1483468"/>
                  <a:gd name="connsiteX111-2015" fmla="*/ 530157 w 1687748"/>
                  <a:gd name="connsiteY111-2016" fmla="*/ 111868 h 1483468"/>
                  <a:gd name="connsiteX112-2017" fmla="*/ 432880 w 1687748"/>
                  <a:gd name="connsiteY112-2018" fmla="*/ 43774 h 1483468"/>
                  <a:gd name="connsiteX113-2019" fmla="*/ 389106 w 1687748"/>
                  <a:gd name="connsiteY113-2020" fmla="*/ 34047 h 1483468"/>
                  <a:gd name="connsiteX114-2021" fmla="*/ 330740 w 1687748"/>
                  <a:gd name="connsiteY114-2022" fmla="*/ 48638 h 1483468"/>
                  <a:gd name="connsiteX115-2023" fmla="*/ 252919 w 1687748"/>
                  <a:gd name="connsiteY115-2024" fmla="*/ 48638 h 1483468"/>
                  <a:gd name="connsiteX116-2025" fmla="*/ 252919 w 1687748"/>
                  <a:gd name="connsiteY116-2026" fmla="*/ 48638 h 1483468"/>
                  <a:gd name="connsiteX117-2027" fmla="*/ 243191 w 1687748"/>
                  <a:gd name="connsiteY117-2028" fmla="*/ 0 h 1483468"/>
                  <a:gd name="connsiteX118-2029" fmla="*/ 170234 w 1687748"/>
                  <a:gd name="connsiteY118-2030" fmla="*/ 9728 h 1483468"/>
                  <a:gd name="connsiteX119-2031" fmla="*/ 102140 w 1687748"/>
                  <a:gd name="connsiteY119-2032" fmla="*/ 48638 h 1483468"/>
                  <a:gd name="connsiteX120-2033" fmla="*/ 53502 w 1687748"/>
                  <a:gd name="connsiteY120-2034" fmla="*/ 82685 h 1483468"/>
                  <a:gd name="connsiteX121-2035" fmla="*/ 0 w 1687748"/>
                  <a:gd name="connsiteY121-2036" fmla="*/ 150779 h 1483468"/>
                  <a:gd name="connsiteX122-2037" fmla="*/ 92412 w 1687748"/>
                  <a:gd name="connsiteY122-2038" fmla="*/ 418289 h 1483468"/>
                  <a:gd name="connsiteX123-2039" fmla="*/ 126459 w 1687748"/>
                  <a:gd name="connsiteY123-2040" fmla="*/ 452336 h 1483468"/>
                  <a:gd name="connsiteX124-2041" fmla="*/ 141051 w 1687748"/>
                  <a:gd name="connsiteY124-2042" fmla="*/ 462064 h 1483468"/>
                  <a:gd name="connsiteX125-2043" fmla="*/ 141051 w 1687748"/>
                  <a:gd name="connsiteY125-2044" fmla="*/ 471791 h 1483468"/>
                  <a:gd name="connsiteX126-2045" fmla="*/ 194553 w 1687748"/>
                  <a:gd name="connsiteY126-2046" fmla="*/ 870626 h 1483468"/>
                  <a:gd name="connsiteX127-2047" fmla="*/ 452336 w 1687748"/>
                  <a:gd name="connsiteY127-2048" fmla="*/ 1191638 h 1483468"/>
                  <a:gd name="connsiteX0-2049" fmla="*/ 452336 w 1687748"/>
                  <a:gd name="connsiteY0-2050" fmla="*/ 1191638 h 1483468"/>
                  <a:gd name="connsiteX1-2051" fmla="*/ 520429 w 1687748"/>
                  <a:gd name="connsiteY1-2052" fmla="*/ 1167319 h 1483468"/>
                  <a:gd name="connsiteX2-2053" fmla="*/ 549612 w 1687748"/>
                  <a:gd name="connsiteY2-2054" fmla="*/ 1201366 h 1483468"/>
                  <a:gd name="connsiteX3-2055" fmla="*/ 564204 w 1687748"/>
                  <a:gd name="connsiteY3-2056" fmla="*/ 1250004 h 1483468"/>
                  <a:gd name="connsiteX4-2057" fmla="*/ 612842 w 1687748"/>
                  <a:gd name="connsiteY4-2058" fmla="*/ 1293779 h 1483468"/>
                  <a:gd name="connsiteX5-2059" fmla="*/ 671208 w 1687748"/>
                  <a:gd name="connsiteY5-2060" fmla="*/ 1298643 h 1483468"/>
                  <a:gd name="connsiteX6-2061" fmla="*/ 690663 w 1687748"/>
                  <a:gd name="connsiteY6-2062" fmla="*/ 1274323 h 1483468"/>
                  <a:gd name="connsiteX7-2063" fmla="*/ 729574 w 1687748"/>
                  <a:gd name="connsiteY7-2064" fmla="*/ 1245140 h 1483468"/>
                  <a:gd name="connsiteX8-2065" fmla="*/ 773348 w 1687748"/>
                  <a:gd name="connsiteY8-2066" fmla="*/ 1211094 h 1483468"/>
                  <a:gd name="connsiteX9-2067" fmla="*/ 812259 w 1687748"/>
                  <a:gd name="connsiteY9-2068" fmla="*/ 1220821 h 1483468"/>
                  <a:gd name="connsiteX10-2069" fmla="*/ 812259 w 1687748"/>
                  <a:gd name="connsiteY10-2070" fmla="*/ 1250004 h 1483468"/>
                  <a:gd name="connsiteX11-2071" fmla="*/ 812259 w 1687748"/>
                  <a:gd name="connsiteY11-2072" fmla="*/ 1293779 h 1483468"/>
                  <a:gd name="connsiteX12-2073" fmla="*/ 812259 w 1687748"/>
                  <a:gd name="connsiteY12-2074" fmla="*/ 1293779 h 1483468"/>
                  <a:gd name="connsiteX13-2075" fmla="*/ 885217 w 1687748"/>
                  <a:gd name="connsiteY13-2076" fmla="*/ 1274323 h 1483468"/>
                  <a:gd name="connsiteX14-2077" fmla="*/ 914400 w 1687748"/>
                  <a:gd name="connsiteY14-2078" fmla="*/ 1259732 h 1483468"/>
                  <a:gd name="connsiteX15-2079" fmla="*/ 933855 w 1687748"/>
                  <a:gd name="connsiteY15-2080" fmla="*/ 1313234 h 1483468"/>
                  <a:gd name="connsiteX16-2081" fmla="*/ 997085 w 1687748"/>
                  <a:gd name="connsiteY16-2082" fmla="*/ 1337553 h 1483468"/>
                  <a:gd name="connsiteX17-2083" fmla="*/ 997085 w 1687748"/>
                  <a:gd name="connsiteY17-2084" fmla="*/ 1337553 h 1483468"/>
                  <a:gd name="connsiteX18-2085" fmla="*/ 1035995 w 1687748"/>
                  <a:gd name="connsiteY18-2086" fmla="*/ 1410511 h 1483468"/>
                  <a:gd name="connsiteX19-2087" fmla="*/ 1035995 w 1687748"/>
                  <a:gd name="connsiteY19-2088" fmla="*/ 1410511 h 1483468"/>
                  <a:gd name="connsiteX20-2089" fmla="*/ 1084634 w 1687748"/>
                  <a:gd name="connsiteY20-2090" fmla="*/ 1395919 h 1483468"/>
                  <a:gd name="connsiteX21-2091" fmla="*/ 1079770 w 1687748"/>
                  <a:gd name="connsiteY21-2092" fmla="*/ 1371600 h 1483468"/>
                  <a:gd name="connsiteX22-2093" fmla="*/ 1079770 w 1687748"/>
                  <a:gd name="connsiteY22-2094" fmla="*/ 1371600 h 1483468"/>
                  <a:gd name="connsiteX23-2095" fmla="*/ 1108953 w 1687748"/>
                  <a:gd name="connsiteY23-2096" fmla="*/ 1342417 h 1483468"/>
                  <a:gd name="connsiteX24-2097" fmla="*/ 1172183 w 1687748"/>
                  <a:gd name="connsiteY24-2098" fmla="*/ 1425102 h 1483468"/>
                  <a:gd name="connsiteX25-2099" fmla="*/ 1211093 w 1687748"/>
                  <a:gd name="connsiteY25-2100" fmla="*/ 1483468 h 1483468"/>
                  <a:gd name="connsiteX26-2101" fmla="*/ 1245140 w 1687748"/>
                  <a:gd name="connsiteY26-2102" fmla="*/ 1464013 h 1483468"/>
                  <a:gd name="connsiteX27-2103" fmla="*/ 1279187 w 1687748"/>
                  <a:gd name="connsiteY27-2104" fmla="*/ 1468877 h 1483468"/>
                  <a:gd name="connsiteX28-2105" fmla="*/ 1288914 w 1687748"/>
                  <a:gd name="connsiteY28-2106" fmla="*/ 1434830 h 1483468"/>
                  <a:gd name="connsiteX29-2107" fmla="*/ 1288914 w 1687748"/>
                  <a:gd name="connsiteY29-2108" fmla="*/ 1410511 h 1483468"/>
                  <a:gd name="connsiteX30-2109" fmla="*/ 1313234 w 1687748"/>
                  <a:gd name="connsiteY30-2110" fmla="*/ 1391055 h 1483468"/>
                  <a:gd name="connsiteX31-2111" fmla="*/ 1357008 w 1687748"/>
                  <a:gd name="connsiteY31-2112" fmla="*/ 1386191 h 1483468"/>
                  <a:gd name="connsiteX32-2113" fmla="*/ 1357008 w 1687748"/>
                  <a:gd name="connsiteY32-2114" fmla="*/ 1386191 h 1483468"/>
                  <a:gd name="connsiteX33-2115" fmla="*/ 1357008 w 1687748"/>
                  <a:gd name="connsiteY33-2116" fmla="*/ 1386191 h 1483468"/>
                  <a:gd name="connsiteX34-2117" fmla="*/ 1395919 w 1687748"/>
                  <a:gd name="connsiteY34-2118" fmla="*/ 1366736 h 1483468"/>
                  <a:gd name="connsiteX35-2119" fmla="*/ 1415374 w 1687748"/>
                  <a:gd name="connsiteY35-2120" fmla="*/ 1420238 h 1483468"/>
                  <a:gd name="connsiteX36-2121" fmla="*/ 1449421 w 1687748"/>
                  <a:gd name="connsiteY36-2122" fmla="*/ 1444557 h 1483468"/>
                  <a:gd name="connsiteX37-2123" fmla="*/ 1493195 w 1687748"/>
                  <a:gd name="connsiteY37-2124" fmla="*/ 1464013 h 1483468"/>
                  <a:gd name="connsiteX38-2125" fmla="*/ 1512651 w 1687748"/>
                  <a:gd name="connsiteY38-2126" fmla="*/ 1439694 h 1483468"/>
                  <a:gd name="connsiteX39-2127" fmla="*/ 1512651 w 1687748"/>
                  <a:gd name="connsiteY39-2128" fmla="*/ 1439694 h 1483468"/>
                  <a:gd name="connsiteX40-2129" fmla="*/ 1493195 w 1687748"/>
                  <a:gd name="connsiteY40-2130" fmla="*/ 1361872 h 1483468"/>
                  <a:gd name="connsiteX41-2131" fmla="*/ 1493195 w 1687748"/>
                  <a:gd name="connsiteY41-2132" fmla="*/ 1361872 h 1483468"/>
                  <a:gd name="connsiteX42-2133" fmla="*/ 1468876 w 1687748"/>
                  <a:gd name="connsiteY42-2134" fmla="*/ 1327826 h 1483468"/>
                  <a:gd name="connsiteX43-2135" fmla="*/ 1439693 w 1687748"/>
                  <a:gd name="connsiteY43-2136" fmla="*/ 1293779 h 1483468"/>
                  <a:gd name="connsiteX44-2137" fmla="*/ 1444557 w 1687748"/>
                  <a:gd name="connsiteY44-2138" fmla="*/ 1284051 h 1483468"/>
                  <a:gd name="connsiteX45-2139" fmla="*/ 1444557 w 1687748"/>
                  <a:gd name="connsiteY45-2140" fmla="*/ 1245140 h 1483468"/>
                  <a:gd name="connsiteX46-2141" fmla="*/ 1429966 w 1687748"/>
                  <a:gd name="connsiteY46-2142" fmla="*/ 1220821 h 1483468"/>
                  <a:gd name="connsiteX47-2143" fmla="*/ 1400783 w 1687748"/>
                  <a:gd name="connsiteY47-2144" fmla="*/ 1191638 h 1483468"/>
                  <a:gd name="connsiteX48-2145" fmla="*/ 1400783 w 1687748"/>
                  <a:gd name="connsiteY48-2146" fmla="*/ 1191638 h 1483468"/>
                  <a:gd name="connsiteX49-2147" fmla="*/ 1444557 w 1687748"/>
                  <a:gd name="connsiteY49-2148" fmla="*/ 1138136 h 1483468"/>
                  <a:gd name="connsiteX50-2149" fmla="*/ 1464012 w 1687748"/>
                  <a:gd name="connsiteY50-2150" fmla="*/ 1157591 h 1483468"/>
                  <a:gd name="connsiteX51-2151" fmla="*/ 1483468 w 1687748"/>
                  <a:gd name="connsiteY51-2152" fmla="*/ 1104089 h 1483468"/>
                  <a:gd name="connsiteX52-2153" fmla="*/ 1522378 w 1687748"/>
                  <a:gd name="connsiteY52-2154" fmla="*/ 1118681 h 1483468"/>
                  <a:gd name="connsiteX53-2155" fmla="*/ 1614791 w 1687748"/>
                  <a:gd name="connsiteY53-2156" fmla="*/ 1123545 h 1483468"/>
                  <a:gd name="connsiteX54-2157" fmla="*/ 1532106 w 1687748"/>
                  <a:gd name="connsiteY54-2158" fmla="*/ 1104090 h 1483468"/>
                  <a:gd name="connsiteX55-2159" fmla="*/ 1517515 w 1687748"/>
                  <a:gd name="connsiteY55-2160" fmla="*/ 1099226 h 1483468"/>
                  <a:gd name="connsiteX56-2161" fmla="*/ 1595336 w 1687748"/>
                  <a:gd name="connsiteY56-2162" fmla="*/ 1104090 h 1483468"/>
                  <a:gd name="connsiteX57-2163" fmla="*/ 1600199 w 1687748"/>
                  <a:gd name="connsiteY57-2164" fmla="*/ 1108953 h 1483468"/>
                  <a:gd name="connsiteX58-2165" fmla="*/ 1585608 w 1687748"/>
                  <a:gd name="connsiteY58-2166" fmla="*/ 1099226 h 1483468"/>
                  <a:gd name="connsiteX59-2167" fmla="*/ 1522379 w 1687748"/>
                  <a:gd name="connsiteY59-2168" fmla="*/ 1084633 h 1483468"/>
                  <a:gd name="connsiteX60-2169" fmla="*/ 1619655 w 1687748"/>
                  <a:gd name="connsiteY60-2170" fmla="*/ 1021404 h 1483468"/>
                  <a:gd name="connsiteX61-2171" fmla="*/ 1653702 w 1687748"/>
                  <a:gd name="connsiteY61-2172" fmla="*/ 972766 h 1483468"/>
                  <a:gd name="connsiteX62-2173" fmla="*/ 1634246 w 1687748"/>
                  <a:gd name="connsiteY62-2174" fmla="*/ 953311 h 1483468"/>
                  <a:gd name="connsiteX63-2175" fmla="*/ 1653702 w 1687748"/>
                  <a:gd name="connsiteY63-2176" fmla="*/ 904672 h 1483468"/>
                  <a:gd name="connsiteX64-2177" fmla="*/ 1619655 w 1687748"/>
                  <a:gd name="connsiteY64-2178" fmla="*/ 865762 h 1483468"/>
                  <a:gd name="connsiteX65-2179" fmla="*/ 1634246 w 1687748"/>
                  <a:gd name="connsiteY65-2180" fmla="*/ 826851 h 1483468"/>
                  <a:gd name="connsiteX66-2181" fmla="*/ 1634246 w 1687748"/>
                  <a:gd name="connsiteY66-2182" fmla="*/ 826851 h 1483468"/>
                  <a:gd name="connsiteX67-2183" fmla="*/ 1663429 w 1687748"/>
                  <a:gd name="connsiteY67-2184" fmla="*/ 778213 h 1483468"/>
                  <a:gd name="connsiteX68-2185" fmla="*/ 1678021 w 1687748"/>
                  <a:gd name="connsiteY68-2186" fmla="*/ 724711 h 1483468"/>
                  <a:gd name="connsiteX69-2187" fmla="*/ 1687748 w 1687748"/>
                  <a:gd name="connsiteY69-2188" fmla="*/ 705255 h 1483468"/>
                  <a:gd name="connsiteX70-2189" fmla="*/ 1648838 w 1687748"/>
                  <a:gd name="connsiteY70-2190" fmla="*/ 700391 h 1483468"/>
                  <a:gd name="connsiteX71-2191" fmla="*/ 1682885 w 1687748"/>
                  <a:gd name="connsiteY71-2192" fmla="*/ 676072 h 1483468"/>
                  <a:gd name="connsiteX72-2193" fmla="*/ 1624519 w 1687748"/>
                  <a:gd name="connsiteY72-2194" fmla="*/ 646889 h 1483468"/>
                  <a:gd name="connsiteX73-2195" fmla="*/ 1619655 w 1687748"/>
                  <a:gd name="connsiteY73-2196" fmla="*/ 617706 h 1483468"/>
                  <a:gd name="connsiteX74-2197" fmla="*/ 1619655 w 1687748"/>
                  <a:gd name="connsiteY74-2198" fmla="*/ 578796 h 1483468"/>
                  <a:gd name="connsiteX75-2199" fmla="*/ 1614791 w 1687748"/>
                  <a:gd name="connsiteY75-2200" fmla="*/ 530157 h 1483468"/>
                  <a:gd name="connsiteX76-2201" fmla="*/ 1609927 w 1687748"/>
                  <a:gd name="connsiteY76-2202" fmla="*/ 496111 h 1483468"/>
                  <a:gd name="connsiteX77-2203" fmla="*/ 1541834 w 1687748"/>
                  <a:gd name="connsiteY77-2204" fmla="*/ 539885 h 1483468"/>
                  <a:gd name="connsiteX78-2205" fmla="*/ 1468876 w 1687748"/>
                  <a:gd name="connsiteY78-2206" fmla="*/ 612843 h 1483468"/>
                  <a:gd name="connsiteX79-2207" fmla="*/ 1395919 w 1687748"/>
                  <a:gd name="connsiteY79-2208" fmla="*/ 661481 h 1483468"/>
                  <a:gd name="connsiteX80-2209" fmla="*/ 1400783 w 1687748"/>
                  <a:gd name="connsiteY80-2210" fmla="*/ 700391 h 1483468"/>
                  <a:gd name="connsiteX81-2211" fmla="*/ 1264595 w 1687748"/>
                  <a:gd name="connsiteY81-2212" fmla="*/ 763621 h 1483468"/>
                  <a:gd name="connsiteX82-2213" fmla="*/ 1220821 w 1687748"/>
                  <a:gd name="connsiteY82-2214" fmla="*/ 758757 h 1483468"/>
                  <a:gd name="connsiteX83-2215" fmla="*/ 1191638 w 1687748"/>
                  <a:gd name="connsiteY83-2216" fmla="*/ 724711 h 1483468"/>
                  <a:gd name="connsiteX84-2217" fmla="*/ 1167319 w 1687748"/>
                  <a:gd name="connsiteY84-2218" fmla="*/ 695528 h 1483468"/>
                  <a:gd name="connsiteX85-2219" fmla="*/ 1167319 w 1687748"/>
                  <a:gd name="connsiteY85-2220" fmla="*/ 695528 h 1483468"/>
                  <a:gd name="connsiteX86-2221" fmla="*/ 1162455 w 1687748"/>
                  <a:gd name="connsiteY86-2222" fmla="*/ 632298 h 1483468"/>
                  <a:gd name="connsiteX87-2223" fmla="*/ 1123544 w 1687748"/>
                  <a:gd name="connsiteY87-2224" fmla="*/ 593387 h 1483468"/>
                  <a:gd name="connsiteX88-2225" fmla="*/ 1070042 w 1687748"/>
                  <a:gd name="connsiteY88-2226" fmla="*/ 578796 h 1483468"/>
                  <a:gd name="connsiteX89-2227" fmla="*/ 1045723 w 1687748"/>
                  <a:gd name="connsiteY89-2228" fmla="*/ 607979 h 1483468"/>
                  <a:gd name="connsiteX90-2229" fmla="*/ 1045723 w 1687748"/>
                  <a:gd name="connsiteY90-2230" fmla="*/ 607979 h 1483468"/>
                  <a:gd name="connsiteX91-2231" fmla="*/ 1026268 w 1687748"/>
                  <a:gd name="connsiteY91-2232" fmla="*/ 530157 h 1483468"/>
                  <a:gd name="connsiteX92-2233" fmla="*/ 967902 w 1687748"/>
                  <a:gd name="connsiteY92-2234" fmla="*/ 539885 h 1483468"/>
                  <a:gd name="connsiteX93-2235" fmla="*/ 904672 w 1687748"/>
                  <a:gd name="connsiteY93-2236" fmla="*/ 569068 h 1483468"/>
                  <a:gd name="connsiteX94-2237" fmla="*/ 909536 w 1687748"/>
                  <a:gd name="connsiteY94-2238" fmla="*/ 530157 h 1483468"/>
                  <a:gd name="connsiteX95-2239" fmla="*/ 870625 w 1687748"/>
                  <a:gd name="connsiteY95-2240" fmla="*/ 525294 h 1483468"/>
                  <a:gd name="connsiteX96-2241" fmla="*/ 812259 w 1687748"/>
                  <a:gd name="connsiteY96-2242" fmla="*/ 535021 h 1483468"/>
                  <a:gd name="connsiteX97-2243" fmla="*/ 783076 w 1687748"/>
                  <a:gd name="connsiteY97-2244" fmla="*/ 530157 h 1483468"/>
                  <a:gd name="connsiteX98-2245" fmla="*/ 773348 w 1687748"/>
                  <a:gd name="connsiteY98-2246" fmla="*/ 515566 h 1483468"/>
                  <a:gd name="connsiteX99-2247" fmla="*/ 783076 w 1687748"/>
                  <a:gd name="connsiteY99-2248" fmla="*/ 486383 h 1483468"/>
                  <a:gd name="connsiteX100-2249" fmla="*/ 783076 w 1687748"/>
                  <a:gd name="connsiteY100-2250" fmla="*/ 481519 h 1483468"/>
                  <a:gd name="connsiteX101-2251" fmla="*/ 729574 w 1687748"/>
                  <a:gd name="connsiteY101-2252" fmla="*/ 447472 h 1483468"/>
                  <a:gd name="connsiteX102-2253" fmla="*/ 729574 w 1687748"/>
                  <a:gd name="connsiteY102-2254" fmla="*/ 447472 h 1483468"/>
                  <a:gd name="connsiteX103-2255" fmla="*/ 710119 w 1687748"/>
                  <a:gd name="connsiteY103-2256" fmla="*/ 413426 h 1483468"/>
                  <a:gd name="connsiteX104-2257" fmla="*/ 695527 w 1687748"/>
                  <a:gd name="connsiteY104-2258" fmla="*/ 369651 h 1483468"/>
                  <a:gd name="connsiteX105-2259" fmla="*/ 695527 w 1687748"/>
                  <a:gd name="connsiteY105-2260" fmla="*/ 369651 h 1483468"/>
                  <a:gd name="connsiteX106-2261" fmla="*/ 632297 w 1687748"/>
                  <a:gd name="connsiteY106-2262" fmla="*/ 311285 h 1483468"/>
                  <a:gd name="connsiteX107-2263" fmla="*/ 612842 w 1687748"/>
                  <a:gd name="connsiteY107-2264" fmla="*/ 262647 h 1483468"/>
                  <a:gd name="connsiteX108-2265" fmla="*/ 622570 w 1687748"/>
                  <a:gd name="connsiteY108-2266" fmla="*/ 218872 h 1483468"/>
                  <a:gd name="connsiteX109-2267" fmla="*/ 569068 w 1687748"/>
                  <a:gd name="connsiteY109-2268" fmla="*/ 160506 h 1483468"/>
                  <a:gd name="connsiteX110-2269" fmla="*/ 535021 w 1687748"/>
                  <a:gd name="connsiteY110-2270" fmla="*/ 111868 h 1483468"/>
                  <a:gd name="connsiteX111-2271" fmla="*/ 530157 w 1687748"/>
                  <a:gd name="connsiteY111-2272" fmla="*/ 111868 h 1483468"/>
                  <a:gd name="connsiteX112-2273" fmla="*/ 432880 w 1687748"/>
                  <a:gd name="connsiteY112-2274" fmla="*/ 43774 h 1483468"/>
                  <a:gd name="connsiteX113-2275" fmla="*/ 389106 w 1687748"/>
                  <a:gd name="connsiteY113-2276" fmla="*/ 34047 h 1483468"/>
                  <a:gd name="connsiteX114-2277" fmla="*/ 330740 w 1687748"/>
                  <a:gd name="connsiteY114-2278" fmla="*/ 48638 h 1483468"/>
                  <a:gd name="connsiteX115-2279" fmla="*/ 252919 w 1687748"/>
                  <a:gd name="connsiteY115-2280" fmla="*/ 48638 h 1483468"/>
                  <a:gd name="connsiteX116-2281" fmla="*/ 252919 w 1687748"/>
                  <a:gd name="connsiteY116-2282" fmla="*/ 48638 h 1483468"/>
                  <a:gd name="connsiteX117-2283" fmla="*/ 243191 w 1687748"/>
                  <a:gd name="connsiteY117-2284" fmla="*/ 0 h 1483468"/>
                  <a:gd name="connsiteX118-2285" fmla="*/ 170234 w 1687748"/>
                  <a:gd name="connsiteY118-2286" fmla="*/ 9728 h 1483468"/>
                  <a:gd name="connsiteX119-2287" fmla="*/ 102140 w 1687748"/>
                  <a:gd name="connsiteY119-2288" fmla="*/ 48638 h 1483468"/>
                  <a:gd name="connsiteX120-2289" fmla="*/ 53502 w 1687748"/>
                  <a:gd name="connsiteY120-2290" fmla="*/ 82685 h 1483468"/>
                  <a:gd name="connsiteX121-2291" fmla="*/ 0 w 1687748"/>
                  <a:gd name="connsiteY121-2292" fmla="*/ 150779 h 1483468"/>
                  <a:gd name="connsiteX122-2293" fmla="*/ 92412 w 1687748"/>
                  <a:gd name="connsiteY122-2294" fmla="*/ 418289 h 1483468"/>
                  <a:gd name="connsiteX123-2295" fmla="*/ 126459 w 1687748"/>
                  <a:gd name="connsiteY123-2296" fmla="*/ 452336 h 1483468"/>
                  <a:gd name="connsiteX124-2297" fmla="*/ 141051 w 1687748"/>
                  <a:gd name="connsiteY124-2298" fmla="*/ 462064 h 1483468"/>
                  <a:gd name="connsiteX125-2299" fmla="*/ 141051 w 1687748"/>
                  <a:gd name="connsiteY125-2300" fmla="*/ 471791 h 1483468"/>
                  <a:gd name="connsiteX126-2301" fmla="*/ 194553 w 1687748"/>
                  <a:gd name="connsiteY126-2302" fmla="*/ 870626 h 1483468"/>
                  <a:gd name="connsiteX127-2303" fmla="*/ 452336 w 1687748"/>
                  <a:gd name="connsiteY127-2304" fmla="*/ 1191638 h 1483468"/>
                  <a:gd name="connsiteX0-2305" fmla="*/ 452336 w 1687748"/>
                  <a:gd name="connsiteY0-2306" fmla="*/ 1191638 h 1483468"/>
                  <a:gd name="connsiteX1-2307" fmla="*/ 520429 w 1687748"/>
                  <a:gd name="connsiteY1-2308" fmla="*/ 1167319 h 1483468"/>
                  <a:gd name="connsiteX2-2309" fmla="*/ 549612 w 1687748"/>
                  <a:gd name="connsiteY2-2310" fmla="*/ 1201366 h 1483468"/>
                  <a:gd name="connsiteX3-2311" fmla="*/ 564204 w 1687748"/>
                  <a:gd name="connsiteY3-2312" fmla="*/ 1250004 h 1483468"/>
                  <a:gd name="connsiteX4-2313" fmla="*/ 612842 w 1687748"/>
                  <a:gd name="connsiteY4-2314" fmla="*/ 1293779 h 1483468"/>
                  <a:gd name="connsiteX5-2315" fmla="*/ 671208 w 1687748"/>
                  <a:gd name="connsiteY5-2316" fmla="*/ 1298643 h 1483468"/>
                  <a:gd name="connsiteX6-2317" fmla="*/ 690663 w 1687748"/>
                  <a:gd name="connsiteY6-2318" fmla="*/ 1274323 h 1483468"/>
                  <a:gd name="connsiteX7-2319" fmla="*/ 729574 w 1687748"/>
                  <a:gd name="connsiteY7-2320" fmla="*/ 1245140 h 1483468"/>
                  <a:gd name="connsiteX8-2321" fmla="*/ 773348 w 1687748"/>
                  <a:gd name="connsiteY8-2322" fmla="*/ 1211094 h 1483468"/>
                  <a:gd name="connsiteX9-2323" fmla="*/ 812259 w 1687748"/>
                  <a:gd name="connsiteY9-2324" fmla="*/ 1220821 h 1483468"/>
                  <a:gd name="connsiteX10-2325" fmla="*/ 812259 w 1687748"/>
                  <a:gd name="connsiteY10-2326" fmla="*/ 1250004 h 1483468"/>
                  <a:gd name="connsiteX11-2327" fmla="*/ 812259 w 1687748"/>
                  <a:gd name="connsiteY11-2328" fmla="*/ 1293779 h 1483468"/>
                  <a:gd name="connsiteX12-2329" fmla="*/ 812259 w 1687748"/>
                  <a:gd name="connsiteY12-2330" fmla="*/ 1293779 h 1483468"/>
                  <a:gd name="connsiteX13-2331" fmla="*/ 885217 w 1687748"/>
                  <a:gd name="connsiteY13-2332" fmla="*/ 1274323 h 1483468"/>
                  <a:gd name="connsiteX14-2333" fmla="*/ 914400 w 1687748"/>
                  <a:gd name="connsiteY14-2334" fmla="*/ 1259732 h 1483468"/>
                  <a:gd name="connsiteX15-2335" fmla="*/ 933855 w 1687748"/>
                  <a:gd name="connsiteY15-2336" fmla="*/ 1313234 h 1483468"/>
                  <a:gd name="connsiteX16-2337" fmla="*/ 997085 w 1687748"/>
                  <a:gd name="connsiteY16-2338" fmla="*/ 1337553 h 1483468"/>
                  <a:gd name="connsiteX17-2339" fmla="*/ 997085 w 1687748"/>
                  <a:gd name="connsiteY17-2340" fmla="*/ 1337553 h 1483468"/>
                  <a:gd name="connsiteX18-2341" fmla="*/ 1035995 w 1687748"/>
                  <a:gd name="connsiteY18-2342" fmla="*/ 1410511 h 1483468"/>
                  <a:gd name="connsiteX19-2343" fmla="*/ 1035995 w 1687748"/>
                  <a:gd name="connsiteY19-2344" fmla="*/ 1410511 h 1483468"/>
                  <a:gd name="connsiteX20-2345" fmla="*/ 1084634 w 1687748"/>
                  <a:gd name="connsiteY20-2346" fmla="*/ 1395919 h 1483468"/>
                  <a:gd name="connsiteX21-2347" fmla="*/ 1079770 w 1687748"/>
                  <a:gd name="connsiteY21-2348" fmla="*/ 1371600 h 1483468"/>
                  <a:gd name="connsiteX22-2349" fmla="*/ 1079770 w 1687748"/>
                  <a:gd name="connsiteY22-2350" fmla="*/ 1371600 h 1483468"/>
                  <a:gd name="connsiteX23-2351" fmla="*/ 1108953 w 1687748"/>
                  <a:gd name="connsiteY23-2352" fmla="*/ 1342417 h 1483468"/>
                  <a:gd name="connsiteX24-2353" fmla="*/ 1172183 w 1687748"/>
                  <a:gd name="connsiteY24-2354" fmla="*/ 1425102 h 1483468"/>
                  <a:gd name="connsiteX25-2355" fmla="*/ 1211093 w 1687748"/>
                  <a:gd name="connsiteY25-2356" fmla="*/ 1483468 h 1483468"/>
                  <a:gd name="connsiteX26-2357" fmla="*/ 1245140 w 1687748"/>
                  <a:gd name="connsiteY26-2358" fmla="*/ 1464013 h 1483468"/>
                  <a:gd name="connsiteX27-2359" fmla="*/ 1279187 w 1687748"/>
                  <a:gd name="connsiteY27-2360" fmla="*/ 1468877 h 1483468"/>
                  <a:gd name="connsiteX28-2361" fmla="*/ 1288914 w 1687748"/>
                  <a:gd name="connsiteY28-2362" fmla="*/ 1434830 h 1483468"/>
                  <a:gd name="connsiteX29-2363" fmla="*/ 1288914 w 1687748"/>
                  <a:gd name="connsiteY29-2364" fmla="*/ 1410511 h 1483468"/>
                  <a:gd name="connsiteX30-2365" fmla="*/ 1313234 w 1687748"/>
                  <a:gd name="connsiteY30-2366" fmla="*/ 1391055 h 1483468"/>
                  <a:gd name="connsiteX31-2367" fmla="*/ 1357008 w 1687748"/>
                  <a:gd name="connsiteY31-2368" fmla="*/ 1386191 h 1483468"/>
                  <a:gd name="connsiteX32-2369" fmla="*/ 1357008 w 1687748"/>
                  <a:gd name="connsiteY32-2370" fmla="*/ 1386191 h 1483468"/>
                  <a:gd name="connsiteX33-2371" fmla="*/ 1357008 w 1687748"/>
                  <a:gd name="connsiteY33-2372" fmla="*/ 1386191 h 1483468"/>
                  <a:gd name="connsiteX34-2373" fmla="*/ 1395919 w 1687748"/>
                  <a:gd name="connsiteY34-2374" fmla="*/ 1366736 h 1483468"/>
                  <a:gd name="connsiteX35-2375" fmla="*/ 1415374 w 1687748"/>
                  <a:gd name="connsiteY35-2376" fmla="*/ 1420238 h 1483468"/>
                  <a:gd name="connsiteX36-2377" fmla="*/ 1449421 w 1687748"/>
                  <a:gd name="connsiteY36-2378" fmla="*/ 1444557 h 1483468"/>
                  <a:gd name="connsiteX37-2379" fmla="*/ 1493195 w 1687748"/>
                  <a:gd name="connsiteY37-2380" fmla="*/ 1464013 h 1483468"/>
                  <a:gd name="connsiteX38-2381" fmla="*/ 1512651 w 1687748"/>
                  <a:gd name="connsiteY38-2382" fmla="*/ 1439694 h 1483468"/>
                  <a:gd name="connsiteX39-2383" fmla="*/ 1512651 w 1687748"/>
                  <a:gd name="connsiteY39-2384" fmla="*/ 1439694 h 1483468"/>
                  <a:gd name="connsiteX40-2385" fmla="*/ 1493195 w 1687748"/>
                  <a:gd name="connsiteY40-2386" fmla="*/ 1361872 h 1483468"/>
                  <a:gd name="connsiteX41-2387" fmla="*/ 1493195 w 1687748"/>
                  <a:gd name="connsiteY41-2388" fmla="*/ 1361872 h 1483468"/>
                  <a:gd name="connsiteX42-2389" fmla="*/ 1468876 w 1687748"/>
                  <a:gd name="connsiteY42-2390" fmla="*/ 1327826 h 1483468"/>
                  <a:gd name="connsiteX43-2391" fmla="*/ 1439693 w 1687748"/>
                  <a:gd name="connsiteY43-2392" fmla="*/ 1293779 h 1483468"/>
                  <a:gd name="connsiteX44-2393" fmla="*/ 1444557 w 1687748"/>
                  <a:gd name="connsiteY44-2394" fmla="*/ 1284051 h 1483468"/>
                  <a:gd name="connsiteX45-2395" fmla="*/ 1444557 w 1687748"/>
                  <a:gd name="connsiteY45-2396" fmla="*/ 1245140 h 1483468"/>
                  <a:gd name="connsiteX46-2397" fmla="*/ 1429966 w 1687748"/>
                  <a:gd name="connsiteY46-2398" fmla="*/ 1220821 h 1483468"/>
                  <a:gd name="connsiteX47-2399" fmla="*/ 1400783 w 1687748"/>
                  <a:gd name="connsiteY47-2400" fmla="*/ 1191638 h 1483468"/>
                  <a:gd name="connsiteX48-2401" fmla="*/ 1400783 w 1687748"/>
                  <a:gd name="connsiteY48-2402" fmla="*/ 1191638 h 1483468"/>
                  <a:gd name="connsiteX49-2403" fmla="*/ 1444557 w 1687748"/>
                  <a:gd name="connsiteY49-2404" fmla="*/ 1138136 h 1483468"/>
                  <a:gd name="connsiteX50-2405" fmla="*/ 1464012 w 1687748"/>
                  <a:gd name="connsiteY50-2406" fmla="*/ 1157591 h 1483468"/>
                  <a:gd name="connsiteX51-2407" fmla="*/ 1483468 w 1687748"/>
                  <a:gd name="connsiteY51-2408" fmla="*/ 1104089 h 1483468"/>
                  <a:gd name="connsiteX52-2409" fmla="*/ 1522378 w 1687748"/>
                  <a:gd name="connsiteY52-2410" fmla="*/ 1118681 h 1483468"/>
                  <a:gd name="connsiteX53-2411" fmla="*/ 1614791 w 1687748"/>
                  <a:gd name="connsiteY53-2412" fmla="*/ 1123545 h 1483468"/>
                  <a:gd name="connsiteX54-2413" fmla="*/ 1532106 w 1687748"/>
                  <a:gd name="connsiteY54-2414" fmla="*/ 1104090 h 1483468"/>
                  <a:gd name="connsiteX55-2415" fmla="*/ 1517515 w 1687748"/>
                  <a:gd name="connsiteY55-2416" fmla="*/ 1099226 h 1483468"/>
                  <a:gd name="connsiteX56-2417" fmla="*/ 1595336 w 1687748"/>
                  <a:gd name="connsiteY56-2418" fmla="*/ 1104090 h 1483468"/>
                  <a:gd name="connsiteX57-2419" fmla="*/ 1600199 w 1687748"/>
                  <a:gd name="connsiteY57-2420" fmla="*/ 1108953 h 1483468"/>
                  <a:gd name="connsiteX58-2421" fmla="*/ 1585608 w 1687748"/>
                  <a:gd name="connsiteY58-2422" fmla="*/ 1099226 h 1483468"/>
                  <a:gd name="connsiteX59-2423" fmla="*/ 1595337 w 1687748"/>
                  <a:gd name="connsiteY59-2424" fmla="*/ 1099225 h 1483468"/>
                  <a:gd name="connsiteX60-2425" fmla="*/ 1619655 w 1687748"/>
                  <a:gd name="connsiteY60-2426" fmla="*/ 1021404 h 1483468"/>
                  <a:gd name="connsiteX61-2427" fmla="*/ 1653702 w 1687748"/>
                  <a:gd name="connsiteY61-2428" fmla="*/ 972766 h 1483468"/>
                  <a:gd name="connsiteX62-2429" fmla="*/ 1634246 w 1687748"/>
                  <a:gd name="connsiteY62-2430" fmla="*/ 953311 h 1483468"/>
                  <a:gd name="connsiteX63-2431" fmla="*/ 1653702 w 1687748"/>
                  <a:gd name="connsiteY63-2432" fmla="*/ 904672 h 1483468"/>
                  <a:gd name="connsiteX64-2433" fmla="*/ 1619655 w 1687748"/>
                  <a:gd name="connsiteY64-2434" fmla="*/ 865762 h 1483468"/>
                  <a:gd name="connsiteX65-2435" fmla="*/ 1634246 w 1687748"/>
                  <a:gd name="connsiteY65-2436" fmla="*/ 826851 h 1483468"/>
                  <a:gd name="connsiteX66-2437" fmla="*/ 1634246 w 1687748"/>
                  <a:gd name="connsiteY66-2438" fmla="*/ 826851 h 1483468"/>
                  <a:gd name="connsiteX67-2439" fmla="*/ 1663429 w 1687748"/>
                  <a:gd name="connsiteY67-2440" fmla="*/ 778213 h 1483468"/>
                  <a:gd name="connsiteX68-2441" fmla="*/ 1678021 w 1687748"/>
                  <a:gd name="connsiteY68-2442" fmla="*/ 724711 h 1483468"/>
                  <a:gd name="connsiteX69-2443" fmla="*/ 1687748 w 1687748"/>
                  <a:gd name="connsiteY69-2444" fmla="*/ 705255 h 1483468"/>
                  <a:gd name="connsiteX70-2445" fmla="*/ 1648838 w 1687748"/>
                  <a:gd name="connsiteY70-2446" fmla="*/ 700391 h 1483468"/>
                  <a:gd name="connsiteX71-2447" fmla="*/ 1682885 w 1687748"/>
                  <a:gd name="connsiteY71-2448" fmla="*/ 676072 h 1483468"/>
                  <a:gd name="connsiteX72-2449" fmla="*/ 1624519 w 1687748"/>
                  <a:gd name="connsiteY72-2450" fmla="*/ 646889 h 1483468"/>
                  <a:gd name="connsiteX73-2451" fmla="*/ 1619655 w 1687748"/>
                  <a:gd name="connsiteY73-2452" fmla="*/ 617706 h 1483468"/>
                  <a:gd name="connsiteX74-2453" fmla="*/ 1619655 w 1687748"/>
                  <a:gd name="connsiteY74-2454" fmla="*/ 578796 h 1483468"/>
                  <a:gd name="connsiteX75-2455" fmla="*/ 1614791 w 1687748"/>
                  <a:gd name="connsiteY75-2456" fmla="*/ 530157 h 1483468"/>
                  <a:gd name="connsiteX76-2457" fmla="*/ 1609927 w 1687748"/>
                  <a:gd name="connsiteY76-2458" fmla="*/ 496111 h 1483468"/>
                  <a:gd name="connsiteX77-2459" fmla="*/ 1541834 w 1687748"/>
                  <a:gd name="connsiteY77-2460" fmla="*/ 539885 h 1483468"/>
                  <a:gd name="connsiteX78-2461" fmla="*/ 1468876 w 1687748"/>
                  <a:gd name="connsiteY78-2462" fmla="*/ 612843 h 1483468"/>
                  <a:gd name="connsiteX79-2463" fmla="*/ 1395919 w 1687748"/>
                  <a:gd name="connsiteY79-2464" fmla="*/ 661481 h 1483468"/>
                  <a:gd name="connsiteX80-2465" fmla="*/ 1400783 w 1687748"/>
                  <a:gd name="connsiteY80-2466" fmla="*/ 700391 h 1483468"/>
                  <a:gd name="connsiteX81-2467" fmla="*/ 1264595 w 1687748"/>
                  <a:gd name="connsiteY81-2468" fmla="*/ 763621 h 1483468"/>
                  <a:gd name="connsiteX82-2469" fmla="*/ 1220821 w 1687748"/>
                  <a:gd name="connsiteY82-2470" fmla="*/ 758757 h 1483468"/>
                  <a:gd name="connsiteX83-2471" fmla="*/ 1191638 w 1687748"/>
                  <a:gd name="connsiteY83-2472" fmla="*/ 724711 h 1483468"/>
                  <a:gd name="connsiteX84-2473" fmla="*/ 1167319 w 1687748"/>
                  <a:gd name="connsiteY84-2474" fmla="*/ 695528 h 1483468"/>
                  <a:gd name="connsiteX85-2475" fmla="*/ 1167319 w 1687748"/>
                  <a:gd name="connsiteY85-2476" fmla="*/ 695528 h 1483468"/>
                  <a:gd name="connsiteX86-2477" fmla="*/ 1162455 w 1687748"/>
                  <a:gd name="connsiteY86-2478" fmla="*/ 632298 h 1483468"/>
                  <a:gd name="connsiteX87-2479" fmla="*/ 1123544 w 1687748"/>
                  <a:gd name="connsiteY87-2480" fmla="*/ 593387 h 1483468"/>
                  <a:gd name="connsiteX88-2481" fmla="*/ 1070042 w 1687748"/>
                  <a:gd name="connsiteY88-2482" fmla="*/ 578796 h 1483468"/>
                  <a:gd name="connsiteX89-2483" fmla="*/ 1045723 w 1687748"/>
                  <a:gd name="connsiteY89-2484" fmla="*/ 607979 h 1483468"/>
                  <a:gd name="connsiteX90-2485" fmla="*/ 1045723 w 1687748"/>
                  <a:gd name="connsiteY90-2486" fmla="*/ 607979 h 1483468"/>
                  <a:gd name="connsiteX91-2487" fmla="*/ 1026268 w 1687748"/>
                  <a:gd name="connsiteY91-2488" fmla="*/ 530157 h 1483468"/>
                  <a:gd name="connsiteX92-2489" fmla="*/ 967902 w 1687748"/>
                  <a:gd name="connsiteY92-2490" fmla="*/ 539885 h 1483468"/>
                  <a:gd name="connsiteX93-2491" fmla="*/ 904672 w 1687748"/>
                  <a:gd name="connsiteY93-2492" fmla="*/ 569068 h 1483468"/>
                  <a:gd name="connsiteX94-2493" fmla="*/ 909536 w 1687748"/>
                  <a:gd name="connsiteY94-2494" fmla="*/ 530157 h 1483468"/>
                  <a:gd name="connsiteX95-2495" fmla="*/ 870625 w 1687748"/>
                  <a:gd name="connsiteY95-2496" fmla="*/ 525294 h 1483468"/>
                  <a:gd name="connsiteX96-2497" fmla="*/ 812259 w 1687748"/>
                  <a:gd name="connsiteY96-2498" fmla="*/ 535021 h 1483468"/>
                  <a:gd name="connsiteX97-2499" fmla="*/ 783076 w 1687748"/>
                  <a:gd name="connsiteY97-2500" fmla="*/ 530157 h 1483468"/>
                  <a:gd name="connsiteX98-2501" fmla="*/ 773348 w 1687748"/>
                  <a:gd name="connsiteY98-2502" fmla="*/ 515566 h 1483468"/>
                  <a:gd name="connsiteX99-2503" fmla="*/ 783076 w 1687748"/>
                  <a:gd name="connsiteY99-2504" fmla="*/ 486383 h 1483468"/>
                  <a:gd name="connsiteX100-2505" fmla="*/ 783076 w 1687748"/>
                  <a:gd name="connsiteY100-2506" fmla="*/ 481519 h 1483468"/>
                  <a:gd name="connsiteX101-2507" fmla="*/ 729574 w 1687748"/>
                  <a:gd name="connsiteY101-2508" fmla="*/ 447472 h 1483468"/>
                  <a:gd name="connsiteX102-2509" fmla="*/ 729574 w 1687748"/>
                  <a:gd name="connsiteY102-2510" fmla="*/ 447472 h 1483468"/>
                  <a:gd name="connsiteX103-2511" fmla="*/ 710119 w 1687748"/>
                  <a:gd name="connsiteY103-2512" fmla="*/ 413426 h 1483468"/>
                  <a:gd name="connsiteX104-2513" fmla="*/ 695527 w 1687748"/>
                  <a:gd name="connsiteY104-2514" fmla="*/ 369651 h 1483468"/>
                  <a:gd name="connsiteX105-2515" fmla="*/ 695527 w 1687748"/>
                  <a:gd name="connsiteY105-2516" fmla="*/ 369651 h 1483468"/>
                  <a:gd name="connsiteX106-2517" fmla="*/ 632297 w 1687748"/>
                  <a:gd name="connsiteY106-2518" fmla="*/ 311285 h 1483468"/>
                  <a:gd name="connsiteX107-2519" fmla="*/ 612842 w 1687748"/>
                  <a:gd name="connsiteY107-2520" fmla="*/ 262647 h 1483468"/>
                  <a:gd name="connsiteX108-2521" fmla="*/ 622570 w 1687748"/>
                  <a:gd name="connsiteY108-2522" fmla="*/ 218872 h 1483468"/>
                  <a:gd name="connsiteX109-2523" fmla="*/ 569068 w 1687748"/>
                  <a:gd name="connsiteY109-2524" fmla="*/ 160506 h 1483468"/>
                  <a:gd name="connsiteX110-2525" fmla="*/ 535021 w 1687748"/>
                  <a:gd name="connsiteY110-2526" fmla="*/ 111868 h 1483468"/>
                  <a:gd name="connsiteX111-2527" fmla="*/ 530157 w 1687748"/>
                  <a:gd name="connsiteY111-2528" fmla="*/ 111868 h 1483468"/>
                  <a:gd name="connsiteX112-2529" fmla="*/ 432880 w 1687748"/>
                  <a:gd name="connsiteY112-2530" fmla="*/ 43774 h 1483468"/>
                  <a:gd name="connsiteX113-2531" fmla="*/ 389106 w 1687748"/>
                  <a:gd name="connsiteY113-2532" fmla="*/ 34047 h 1483468"/>
                  <a:gd name="connsiteX114-2533" fmla="*/ 330740 w 1687748"/>
                  <a:gd name="connsiteY114-2534" fmla="*/ 48638 h 1483468"/>
                  <a:gd name="connsiteX115-2535" fmla="*/ 252919 w 1687748"/>
                  <a:gd name="connsiteY115-2536" fmla="*/ 48638 h 1483468"/>
                  <a:gd name="connsiteX116-2537" fmla="*/ 252919 w 1687748"/>
                  <a:gd name="connsiteY116-2538" fmla="*/ 48638 h 1483468"/>
                  <a:gd name="connsiteX117-2539" fmla="*/ 243191 w 1687748"/>
                  <a:gd name="connsiteY117-2540" fmla="*/ 0 h 1483468"/>
                  <a:gd name="connsiteX118-2541" fmla="*/ 170234 w 1687748"/>
                  <a:gd name="connsiteY118-2542" fmla="*/ 9728 h 1483468"/>
                  <a:gd name="connsiteX119-2543" fmla="*/ 102140 w 1687748"/>
                  <a:gd name="connsiteY119-2544" fmla="*/ 48638 h 1483468"/>
                  <a:gd name="connsiteX120-2545" fmla="*/ 53502 w 1687748"/>
                  <a:gd name="connsiteY120-2546" fmla="*/ 82685 h 1483468"/>
                  <a:gd name="connsiteX121-2547" fmla="*/ 0 w 1687748"/>
                  <a:gd name="connsiteY121-2548" fmla="*/ 150779 h 1483468"/>
                  <a:gd name="connsiteX122-2549" fmla="*/ 92412 w 1687748"/>
                  <a:gd name="connsiteY122-2550" fmla="*/ 418289 h 1483468"/>
                  <a:gd name="connsiteX123-2551" fmla="*/ 126459 w 1687748"/>
                  <a:gd name="connsiteY123-2552" fmla="*/ 452336 h 1483468"/>
                  <a:gd name="connsiteX124-2553" fmla="*/ 141051 w 1687748"/>
                  <a:gd name="connsiteY124-2554" fmla="*/ 462064 h 1483468"/>
                  <a:gd name="connsiteX125-2555" fmla="*/ 141051 w 1687748"/>
                  <a:gd name="connsiteY125-2556" fmla="*/ 471791 h 1483468"/>
                  <a:gd name="connsiteX126-2557" fmla="*/ 194553 w 1687748"/>
                  <a:gd name="connsiteY126-2558" fmla="*/ 870626 h 1483468"/>
                  <a:gd name="connsiteX127-2559" fmla="*/ 452336 w 1687748"/>
                  <a:gd name="connsiteY127-2560" fmla="*/ 1191638 h 1483468"/>
                  <a:gd name="connsiteX0-2561" fmla="*/ 452336 w 1687748"/>
                  <a:gd name="connsiteY0-2562" fmla="*/ 1191638 h 1483468"/>
                  <a:gd name="connsiteX1-2563" fmla="*/ 520429 w 1687748"/>
                  <a:gd name="connsiteY1-2564" fmla="*/ 1167319 h 1483468"/>
                  <a:gd name="connsiteX2-2565" fmla="*/ 549612 w 1687748"/>
                  <a:gd name="connsiteY2-2566" fmla="*/ 1201366 h 1483468"/>
                  <a:gd name="connsiteX3-2567" fmla="*/ 564204 w 1687748"/>
                  <a:gd name="connsiteY3-2568" fmla="*/ 1250004 h 1483468"/>
                  <a:gd name="connsiteX4-2569" fmla="*/ 612842 w 1687748"/>
                  <a:gd name="connsiteY4-2570" fmla="*/ 1293779 h 1483468"/>
                  <a:gd name="connsiteX5-2571" fmla="*/ 671208 w 1687748"/>
                  <a:gd name="connsiteY5-2572" fmla="*/ 1298643 h 1483468"/>
                  <a:gd name="connsiteX6-2573" fmla="*/ 690663 w 1687748"/>
                  <a:gd name="connsiteY6-2574" fmla="*/ 1274323 h 1483468"/>
                  <a:gd name="connsiteX7-2575" fmla="*/ 729574 w 1687748"/>
                  <a:gd name="connsiteY7-2576" fmla="*/ 1245140 h 1483468"/>
                  <a:gd name="connsiteX8-2577" fmla="*/ 773348 w 1687748"/>
                  <a:gd name="connsiteY8-2578" fmla="*/ 1211094 h 1483468"/>
                  <a:gd name="connsiteX9-2579" fmla="*/ 812259 w 1687748"/>
                  <a:gd name="connsiteY9-2580" fmla="*/ 1220821 h 1483468"/>
                  <a:gd name="connsiteX10-2581" fmla="*/ 812259 w 1687748"/>
                  <a:gd name="connsiteY10-2582" fmla="*/ 1250004 h 1483468"/>
                  <a:gd name="connsiteX11-2583" fmla="*/ 812259 w 1687748"/>
                  <a:gd name="connsiteY11-2584" fmla="*/ 1293779 h 1483468"/>
                  <a:gd name="connsiteX12-2585" fmla="*/ 812259 w 1687748"/>
                  <a:gd name="connsiteY12-2586" fmla="*/ 1293779 h 1483468"/>
                  <a:gd name="connsiteX13-2587" fmla="*/ 885217 w 1687748"/>
                  <a:gd name="connsiteY13-2588" fmla="*/ 1274323 h 1483468"/>
                  <a:gd name="connsiteX14-2589" fmla="*/ 914400 w 1687748"/>
                  <a:gd name="connsiteY14-2590" fmla="*/ 1259732 h 1483468"/>
                  <a:gd name="connsiteX15-2591" fmla="*/ 933855 w 1687748"/>
                  <a:gd name="connsiteY15-2592" fmla="*/ 1313234 h 1483468"/>
                  <a:gd name="connsiteX16-2593" fmla="*/ 997085 w 1687748"/>
                  <a:gd name="connsiteY16-2594" fmla="*/ 1337553 h 1483468"/>
                  <a:gd name="connsiteX17-2595" fmla="*/ 997085 w 1687748"/>
                  <a:gd name="connsiteY17-2596" fmla="*/ 1337553 h 1483468"/>
                  <a:gd name="connsiteX18-2597" fmla="*/ 1035995 w 1687748"/>
                  <a:gd name="connsiteY18-2598" fmla="*/ 1410511 h 1483468"/>
                  <a:gd name="connsiteX19-2599" fmla="*/ 1035995 w 1687748"/>
                  <a:gd name="connsiteY19-2600" fmla="*/ 1410511 h 1483468"/>
                  <a:gd name="connsiteX20-2601" fmla="*/ 1084634 w 1687748"/>
                  <a:gd name="connsiteY20-2602" fmla="*/ 1395919 h 1483468"/>
                  <a:gd name="connsiteX21-2603" fmla="*/ 1079770 w 1687748"/>
                  <a:gd name="connsiteY21-2604" fmla="*/ 1371600 h 1483468"/>
                  <a:gd name="connsiteX22-2605" fmla="*/ 1079770 w 1687748"/>
                  <a:gd name="connsiteY22-2606" fmla="*/ 1371600 h 1483468"/>
                  <a:gd name="connsiteX23-2607" fmla="*/ 1108953 w 1687748"/>
                  <a:gd name="connsiteY23-2608" fmla="*/ 1342417 h 1483468"/>
                  <a:gd name="connsiteX24-2609" fmla="*/ 1172183 w 1687748"/>
                  <a:gd name="connsiteY24-2610" fmla="*/ 1425102 h 1483468"/>
                  <a:gd name="connsiteX25-2611" fmla="*/ 1211093 w 1687748"/>
                  <a:gd name="connsiteY25-2612" fmla="*/ 1483468 h 1483468"/>
                  <a:gd name="connsiteX26-2613" fmla="*/ 1245140 w 1687748"/>
                  <a:gd name="connsiteY26-2614" fmla="*/ 1464013 h 1483468"/>
                  <a:gd name="connsiteX27-2615" fmla="*/ 1279187 w 1687748"/>
                  <a:gd name="connsiteY27-2616" fmla="*/ 1468877 h 1483468"/>
                  <a:gd name="connsiteX28-2617" fmla="*/ 1288914 w 1687748"/>
                  <a:gd name="connsiteY28-2618" fmla="*/ 1434830 h 1483468"/>
                  <a:gd name="connsiteX29-2619" fmla="*/ 1288914 w 1687748"/>
                  <a:gd name="connsiteY29-2620" fmla="*/ 1410511 h 1483468"/>
                  <a:gd name="connsiteX30-2621" fmla="*/ 1313234 w 1687748"/>
                  <a:gd name="connsiteY30-2622" fmla="*/ 1391055 h 1483468"/>
                  <a:gd name="connsiteX31-2623" fmla="*/ 1357008 w 1687748"/>
                  <a:gd name="connsiteY31-2624" fmla="*/ 1386191 h 1483468"/>
                  <a:gd name="connsiteX32-2625" fmla="*/ 1357008 w 1687748"/>
                  <a:gd name="connsiteY32-2626" fmla="*/ 1386191 h 1483468"/>
                  <a:gd name="connsiteX33-2627" fmla="*/ 1357008 w 1687748"/>
                  <a:gd name="connsiteY33-2628" fmla="*/ 1386191 h 1483468"/>
                  <a:gd name="connsiteX34-2629" fmla="*/ 1395919 w 1687748"/>
                  <a:gd name="connsiteY34-2630" fmla="*/ 1366736 h 1483468"/>
                  <a:gd name="connsiteX35-2631" fmla="*/ 1415374 w 1687748"/>
                  <a:gd name="connsiteY35-2632" fmla="*/ 1420238 h 1483468"/>
                  <a:gd name="connsiteX36-2633" fmla="*/ 1449421 w 1687748"/>
                  <a:gd name="connsiteY36-2634" fmla="*/ 1444557 h 1483468"/>
                  <a:gd name="connsiteX37-2635" fmla="*/ 1493195 w 1687748"/>
                  <a:gd name="connsiteY37-2636" fmla="*/ 1464013 h 1483468"/>
                  <a:gd name="connsiteX38-2637" fmla="*/ 1512651 w 1687748"/>
                  <a:gd name="connsiteY38-2638" fmla="*/ 1439694 h 1483468"/>
                  <a:gd name="connsiteX39-2639" fmla="*/ 1512651 w 1687748"/>
                  <a:gd name="connsiteY39-2640" fmla="*/ 1439694 h 1483468"/>
                  <a:gd name="connsiteX40-2641" fmla="*/ 1493195 w 1687748"/>
                  <a:gd name="connsiteY40-2642" fmla="*/ 1361872 h 1483468"/>
                  <a:gd name="connsiteX41-2643" fmla="*/ 1493195 w 1687748"/>
                  <a:gd name="connsiteY41-2644" fmla="*/ 1361872 h 1483468"/>
                  <a:gd name="connsiteX42-2645" fmla="*/ 1468876 w 1687748"/>
                  <a:gd name="connsiteY42-2646" fmla="*/ 1327826 h 1483468"/>
                  <a:gd name="connsiteX43-2647" fmla="*/ 1439693 w 1687748"/>
                  <a:gd name="connsiteY43-2648" fmla="*/ 1293779 h 1483468"/>
                  <a:gd name="connsiteX44-2649" fmla="*/ 1444557 w 1687748"/>
                  <a:gd name="connsiteY44-2650" fmla="*/ 1284051 h 1483468"/>
                  <a:gd name="connsiteX45-2651" fmla="*/ 1444557 w 1687748"/>
                  <a:gd name="connsiteY45-2652" fmla="*/ 1245140 h 1483468"/>
                  <a:gd name="connsiteX46-2653" fmla="*/ 1429966 w 1687748"/>
                  <a:gd name="connsiteY46-2654" fmla="*/ 1220821 h 1483468"/>
                  <a:gd name="connsiteX47-2655" fmla="*/ 1400783 w 1687748"/>
                  <a:gd name="connsiteY47-2656" fmla="*/ 1191638 h 1483468"/>
                  <a:gd name="connsiteX48-2657" fmla="*/ 1400783 w 1687748"/>
                  <a:gd name="connsiteY48-2658" fmla="*/ 1191638 h 1483468"/>
                  <a:gd name="connsiteX49-2659" fmla="*/ 1444557 w 1687748"/>
                  <a:gd name="connsiteY49-2660" fmla="*/ 1138136 h 1483468"/>
                  <a:gd name="connsiteX50-2661" fmla="*/ 1464012 w 1687748"/>
                  <a:gd name="connsiteY50-2662" fmla="*/ 1157591 h 1483468"/>
                  <a:gd name="connsiteX51-2663" fmla="*/ 1483468 w 1687748"/>
                  <a:gd name="connsiteY51-2664" fmla="*/ 1104089 h 1483468"/>
                  <a:gd name="connsiteX52-2665" fmla="*/ 1522378 w 1687748"/>
                  <a:gd name="connsiteY52-2666" fmla="*/ 1118681 h 1483468"/>
                  <a:gd name="connsiteX53-2667" fmla="*/ 1579846 w 1687748"/>
                  <a:gd name="connsiteY53-2668" fmla="*/ 1108985 h 1483468"/>
                  <a:gd name="connsiteX54-2669" fmla="*/ 1532106 w 1687748"/>
                  <a:gd name="connsiteY54-2670" fmla="*/ 1104090 h 1483468"/>
                  <a:gd name="connsiteX55-2671" fmla="*/ 1517515 w 1687748"/>
                  <a:gd name="connsiteY55-2672" fmla="*/ 1099226 h 1483468"/>
                  <a:gd name="connsiteX56-2673" fmla="*/ 1595336 w 1687748"/>
                  <a:gd name="connsiteY56-2674" fmla="*/ 1104090 h 1483468"/>
                  <a:gd name="connsiteX57-2675" fmla="*/ 1600199 w 1687748"/>
                  <a:gd name="connsiteY57-2676" fmla="*/ 1108953 h 1483468"/>
                  <a:gd name="connsiteX58-2677" fmla="*/ 1585608 w 1687748"/>
                  <a:gd name="connsiteY58-2678" fmla="*/ 1099226 h 1483468"/>
                  <a:gd name="connsiteX59-2679" fmla="*/ 1595337 w 1687748"/>
                  <a:gd name="connsiteY59-2680" fmla="*/ 1099225 h 1483468"/>
                  <a:gd name="connsiteX60-2681" fmla="*/ 1619655 w 1687748"/>
                  <a:gd name="connsiteY60-2682" fmla="*/ 1021404 h 1483468"/>
                  <a:gd name="connsiteX61-2683" fmla="*/ 1653702 w 1687748"/>
                  <a:gd name="connsiteY61-2684" fmla="*/ 972766 h 1483468"/>
                  <a:gd name="connsiteX62-2685" fmla="*/ 1634246 w 1687748"/>
                  <a:gd name="connsiteY62-2686" fmla="*/ 953311 h 1483468"/>
                  <a:gd name="connsiteX63-2687" fmla="*/ 1653702 w 1687748"/>
                  <a:gd name="connsiteY63-2688" fmla="*/ 904672 h 1483468"/>
                  <a:gd name="connsiteX64-2689" fmla="*/ 1619655 w 1687748"/>
                  <a:gd name="connsiteY64-2690" fmla="*/ 865762 h 1483468"/>
                  <a:gd name="connsiteX65-2691" fmla="*/ 1634246 w 1687748"/>
                  <a:gd name="connsiteY65-2692" fmla="*/ 826851 h 1483468"/>
                  <a:gd name="connsiteX66-2693" fmla="*/ 1634246 w 1687748"/>
                  <a:gd name="connsiteY66-2694" fmla="*/ 826851 h 1483468"/>
                  <a:gd name="connsiteX67-2695" fmla="*/ 1663429 w 1687748"/>
                  <a:gd name="connsiteY67-2696" fmla="*/ 778213 h 1483468"/>
                  <a:gd name="connsiteX68-2697" fmla="*/ 1678021 w 1687748"/>
                  <a:gd name="connsiteY68-2698" fmla="*/ 724711 h 1483468"/>
                  <a:gd name="connsiteX69-2699" fmla="*/ 1687748 w 1687748"/>
                  <a:gd name="connsiteY69-2700" fmla="*/ 705255 h 1483468"/>
                  <a:gd name="connsiteX70-2701" fmla="*/ 1648838 w 1687748"/>
                  <a:gd name="connsiteY70-2702" fmla="*/ 700391 h 1483468"/>
                  <a:gd name="connsiteX71-2703" fmla="*/ 1682885 w 1687748"/>
                  <a:gd name="connsiteY71-2704" fmla="*/ 676072 h 1483468"/>
                  <a:gd name="connsiteX72-2705" fmla="*/ 1624519 w 1687748"/>
                  <a:gd name="connsiteY72-2706" fmla="*/ 646889 h 1483468"/>
                  <a:gd name="connsiteX73-2707" fmla="*/ 1619655 w 1687748"/>
                  <a:gd name="connsiteY73-2708" fmla="*/ 617706 h 1483468"/>
                  <a:gd name="connsiteX74-2709" fmla="*/ 1619655 w 1687748"/>
                  <a:gd name="connsiteY74-2710" fmla="*/ 578796 h 1483468"/>
                  <a:gd name="connsiteX75-2711" fmla="*/ 1614791 w 1687748"/>
                  <a:gd name="connsiteY75-2712" fmla="*/ 530157 h 1483468"/>
                  <a:gd name="connsiteX76-2713" fmla="*/ 1609927 w 1687748"/>
                  <a:gd name="connsiteY76-2714" fmla="*/ 496111 h 1483468"/>
                  <a:gd name="connsiteX77-2715" fmla="*/ 1541834 w 1687748"/>
                  <a:gd name="connsiteY77-2716" fmla="*/ 539885 h 1483468"/>
                  <a:gd name="connsiteX78-2717" fmla="*/ 1468876 w 1687748"/>
                  <a:gd name="connsiteY78-2718" fmla="*/ 612843 h 1483468"/>
                  <a:gd name="connsiteX79-2719" fmla="*/ 1395919 w 1687748"/>
                  <a:gd name="connsiteY79-2720" fmla="*/ 661481 h 1483468"/>
                  <a:gd name="connsiteX80-2721" fmla="*/ 1400783 w 1687748"/>
                  <a:gd name="connsiteY80-2722" fmla="*/ 700391 h 1483468"/>
                  <a:gd name="connsiteX81-2723" fmla="*/ 1264595 w 1687748"/>
                  <a:gd name="connsiteY81-2724" fmla="*/ 763621 h 1483468"/>
                  <a:gd name="connsiteX82-2725" fmla="*/ 1220821 w 1687748"/>
                  <a:gd name="connsiteY82-2726" fmla="*/ 758757 h 1483468"/>
                  <a:gd name="connsiteX83-2727" fmla="*/ 1191638 w 1687748"/>
                  <a:gd name="connsiteY83-2728" fmla="*/ 724711 h 1483468"/>
                  <a:gd name="connsiteX84-2729" fmla="*/ 1167319 w 1687748"/>
                  <a:gd name="connsiteY84-2730" fmla="*/ 695528 h 1483468"/>
                  <a:gd name="connsiteX85-2731" fmla="*/ 1167319 w 1687748"/>
                  <a:gd name="connsiteY85-2732" fmla="*/ 695528 h 1483468"/>
                  <a:gd name="connsiteX86-2733" fmla="*/ 1162455 w 1687748"/>
                  <a:gd name="connsiteY86-2734" fmla="*/ 632298 h 1483468"/>
                  <a:gd name="connsiteX87-2735" fmla="*/ 1123544 w 1687748"/>
                  <a:gd name="connsiteY87-2736" fmla="*/ 593387 h 1483468"/>
                  <a:gd name="connsiteX88-2737" fmla="*/ 1070042 w 1687748"/>
                  <a:gd name="connsiteY88-2738" fmla="*/ 578796 h 1483468"/>
                  <a:gd name="connsiteX89-2739" fmla="*/ 1045723 w 1687748"/>
                  <a:gd name="connsiteY89-2740" fmla="*/ 607979 h 1483468"/>
                  <a:gd name="connsiteX90-2741" fmla="*/ 1045723 w 1687748"/>
                  <a:gd name="connsiteY90-2742" fmla="*/ 607979 h 1483468"/>
                  <a:gd name="connsiteX91-2743" fmla="*/ 1026268 w 1687748"/>
                  <a:gd name="connsiteY91-2744" fmla="*/ 530157 h 1483468"/>
                  <a:gd name="connsiteX92-2745" fmla="*/ 967902 w 1687748"/>
                  <a:gd name="connsiteY92-2746" fmla="*/ 539885 h 1483468"/>
                  <a:gd name="connsiteX93-2747" fmla="*/ 904672 w 1687748"/>
                  <a:gd name="connsiteY93-2748" fmla="*/ 569068 h 1483468"/>
                  <a:gd name="connsiteX94-2749" fmla="*/ 909536 w 1687748"/>
                  <a:gd name="connsiteY94-2750" fmla="*/ 530157 h 1483468"/>
                  <a:gd name="connsiteX95-2751" fmla="*/ 870625 w 1687748"/>
                  <a:gd name="connsiteY95-2752" fmla="*/ 525294 h 1483468"/>
                  <a:gd name="connsiteX96-2753" fmla="*/ 812259 w 1687748"/>
                  <a:gd name="connsiteY96-2754" fmla="*/ 535021 h 1483468"/>
                  <a:gd name="connsiteX97-2755" fmla="*/ 783076 w 1687748"/>
                  <a:gd name="connsiteY97-2756" fmla="*/ 530157 h 1483468"/>
                  <a:gd name="connsiteX98-2757" fmla="*/ 773348 w 1687748"/>
                  <a:gd name="connsiteY98-2758" fmla="*/ 515566 h 1483468"/>
                  <a:gd name="connsiteX99-2759" fmla="*/ 783076 w 1687748"/>
                  <a:gd name="connsiteY99-2760" fmla="*/ 486383 h 1483468"/>
                  <a:gd name="connsiteX100-2761" fmla="*/ 783076 w 1687748"/>
                  <a:gd name="connsiteY100-2762" fmla="*/ 481519 h 1483468"/>
                  <a:gd name="connsiteX101-2763" fmla="*/ 729574 w 1687748"/>
                  <a:gd name="connsiteY101-2764" fmla="*/ 447472 h 1483468"/>
                  <a:gd name="connsiteX102-2765" fmla="*/ 729574 w 1687748"/>
                  <a:gd name="connsiteY102-2766" fmla="*/ 447472 h 1483468"/>
                  <a:gd name="connsiteX103-2767" fmla="*/ 710119 w 1687748"/>
                  <a:gd name="connsiteY103-2768" fmla="*/ 413426 h 1483468"/>
                  <a:gd name="connsiteX104-2769" fmla="*/ 695527 w 1687748"/>
                  <a:gd name="connsiteY104-2770" fmla="*/ 369651 h 1483468"/>
                  <a:gd name="connsiteX105-2771" fmla="*/ 695527 w 1687748"/>
                  <a:gd name="connsiteY105-2772" fmla="*/ 369651 h 1483468"/>
                  <a:gd name="connsiteX106-2773" fmla="*/ 632297 w 1687748"/>
                  <a:gd name="connsiteY106-2774" fmla="*/ 311285 h 1483468"/>
                  <a:gd name="connsiteX107-2775" fmla="*/ 612842 w 1687748"/>
                  <a:gd name="connsiteY107-2776" fmla="*/ 262647 h 1483468"/>
                  <a:gd name="connsiteX108-2777" fmla="*/ 622570 w 1687748"/>
                  <a:gd name="connsiteY108-2778" fmla="*/ 218872 h 1483468"/>
                  <a:gd name="connsiteX109-2779" fmla="*/ 569068 w 1687748"/>
                  <a:gd name="connsiteY109-2780" fmla="*/ 160506 h 1483468"/>
                  <a:gd name="connsiteX110-2781" fmla="*/ 535021 w 1687748"/>
                  <a:gd name="connsiteY110-2782" fmla="*/ 111868 h 1483468"/>
                  <a:gd name="connsiteX111-2783" fmla="*/ 530157 w 1687748"/>
                  <a:gd name="connsiteY111-2784" fmla="*/ 111868 h 1483468"/>
                  <a:gd name="connsiteX112-2785" fmla="*/ 432880 w 1687748"/>
                  <a:gd name="connsiteY112-2786" fmla="*/ 43774 h 1483468"/>
                  <a:gd name="connsiteX113-2787" fmla="*/ 389106 w 1687748"/>
                  <a:gd name="connsiteY113-2788" fmla="*/ 34047 h 1483468"/>
                  <a:gd name="connsiteX114-2789" fmla="*/ 330740 w 1687748"/>
                  <a:gd name="connsiteY114-2790" fmla="*/ 48638 h 1483468"/>
                  <a:gd name="connsiteX115-2791" fmla="*/ 252919 w 1687748"/>
                  <a:gd name="connsiteY115-2792" fmla="*/ 48638 h 1483468"/>
                  <a:gd name="connsiteX116-2793" fmla="*/ 252919 w 1687748"/>
                  <a:gd name="connsiteY116-2794" fmla="*/ 48638 h 1483468"/>
                  <a:gd name="connsiteX117-2795" fmla="*/ 243191 w 1687748"/>
                  <a:gd name="connsiteY117-2796" fmla="*/ 0 h 1483468"/>
                  <a:gd name="connsiteX118-2797" fmla="*/ 170234 w 1687748"/>
                  <a:gd name="connsiteY118-2798" fmla="*/ 9728 h 1483468"/>
                  <a:gd name="connsiteX119-2799" fmla="*/ 102140 w 1687748"/>
                  <a:gd name="connsiteY119-2800" fmla="*/ 48638 h 1483468"/>
                  <a:gd name="connsiteX120-2801" fmla="*/ 53502 w 1687748"/>
                  <a:gd name="connsiteY120-2802" fmla="*/ 82685 h 1483468"/>
                  <a:gd name="connsiteX121-2803" fmla="*/ 0 w 1687748"/>
                  <a:gd name="connsiteY121-2804" fmla="*/ 150779 h 1483468"/>
                  <a:gd name="connsiteX122-2805" fmla="*/ 92412 w 1687748"/>
                  <a:gd name="connsiteY122-2806" fmla="*/ 418289 h 1483468"/>
                  <a:gd name="connsiteX123-2807" fmla="*/ 126459 w 1687748"/>
                  <a:gd name="connsiteY123-2808" fmla="*/ 452336 h 1483468"/>
                  <a:gd name="connsiteX124-2809" fmla="*/ 141051 w 1687748"/>
                  <a:gd name="connsiteY124-2810" fmla="*/ 462064 h 1483468"/>
                  <a:gd name="connsiteX125-2811" fmla="*/ 141051 w 1687748"/>
                  <a:gd name="connsiteY125-2812" fmla="*/ 471791 h 1483468"/>
                  <a:gd name="connsiteX126-2813" fmla="*/ 194553 w 1687748"/>
                  <a:gd name="connsiteY126-2814" fmla="*/ 870626 h 1483468"/>
                  <a:gd name="connsiteX127-2815" fmla="*/ 452336 w 1687748"/>
                  <a:gd name="connsiteY127-2816" fmla="*/ 1191638 h 1483468"/>
                  <a:gd name="connsiteX0-2817" fmla="*/ 452336 w 1687748"/>
                  <a:gd name="connsiteY0-2818" fmla="*/ 1191638 h 1483468"/>
                  <a:gd name="connsiteX1-2819" fmla="*/ 520429 w 1687748"/>
                  <a:gd name="connsiteY1-2820" fmla="*/ 1167319 h 1483468"/>
                  <a:gd name="connsiteX2-2821" fmla="*/ 549612 w 1687748"/>
                  <a:gd name="connsiteY2-2822" fmla="*/ 1201366 h 1483468"/>
                  <a:gd name="connsiteX3-2823" fmla="*/ 564204 w 1687748"/>
                  <a:gd name="connsiteY3-2824" fmla="*/ 1250004 h 1483468"/>
                  <a:gd name="connsiteX4-2825" fmla="*/ 612842 w 1687748"/>
                  <a:gd name="connsiteY4-2826" fmla="*/ 1293779 h 1483468"/>
                  <a:gd name="connsiteX5-2827" fmla="*/ 671208 w 1687748"/>
                  <a:gd name="connsiteY5-2828" fmla="*/ 1298643 h 1483468"/>
                  <a:gd name="connsiteX6-2829" fmla="*/ 690663 w 1687748"/>
                  <a:gd name="connsiteY6-2830" fmla="*/ 1274323 h 1483468"/>
                  <a:gd name="connsiteX7-2831" fmla="*/ 729574 w 1687748"/>
                  <a:gd name="connsiteY7-2832" fmla="*/ 1245140 h 1483468"/>
                  <a:gd name="connsiteX8-2833" fmla="*/ 773348 w 1687748"/>
                  <a:gd name="connsiteY8-2834" fmla="*/ 1211094 h 1483468"/>
                  <a:gd name="connsiteX9-2835" fmla="*/ 812259 w 1687748"/>
                  <a:gd name="connsiteY9-2836" fmla="*/ 1220821 h 1483468"/>
                  <a:gd name="connsiteX10-2837" fmla="*/ 812259 w 1687748"/>
                  <a:gd name="connsiteY10-2838" fmla="*/ 1250004 h 1483468"/>
                  <a:gd name="connsiteX11-2839" fmla="*/ 812259 w 1687748"/>
                  <a:gd name="connsiteY11-2840" fmla="*/ 1293779 h 1483468"/>
                  <a:gd name="connsiteX12-2841" fmla="*/ 812259 w 1687748"/>
                  <a:gd name="connsiteY12-2842" fmla="*/ 1293779 h 1483468"/>
                  <a:gd name="connsiteX13-2843" fmla="*/ 885217 w 1687748"/>
                  <a:gd name="connsiteY13-2844" fmla="*/ 1274323 h 1483468"/>
                  <a:gd name="connsiteX14-2845" fmla="*/ 914400 w 1687748"/>
                  <a:gd name="connsiteY14-2846" fmla="*/ 1259732 h 1483468"/>
                  <a:gd name="connsiteX15-2847" fmla="*/ 933855 w 1687748"/>
                  <a:gd name="connsiteY15-2848" fmla="*/ 1313234 h 1483468"/>
                  <a:gd name="connsiteX16-2849" fmla="*/ 997085 w 1687748"/>
                  <a:gd name="connsiteY16-2850" fmla="*/ 1337553 h 1483468"/>
                  <a:gd name="connsiteX17-2851" fmla="*/ 997085 w 1687748"/>
                  <a:gd name="connsiteY17-2852" fmla="*/ 1337553 h 1483468"/>
                  <a:gd name="connsiteX18-2853" fmla="*/ 1035995 w 1687748"/>
                  <a:gd name="connsiteY18-2854" fmla="*/ 1410511 h 1483468"/>
                  <a:gd name="connsiteX19-2855" fmla="*/ 1035995 w 1687748"/>
                  <a:gd name="connsiteY19-2856" fmla="*/ 1410511 h 1483468"/>
                  <a:gd name="connsiteX20-2857" fmla="*/ 1084634 w 1687748"/>
                  <a:gd name="connsiteY20-2858" fmla="*/ 1395919 h 1483468"/>
                  <a:gd name="connsiteX21-2859" fmla="*/ 1079770 w 1687748"/>
                  <a:gd name="connsiteY21-2860" fmla="*/ 1371600 h 1483468"/>
                  <a:gd name="connsiteX22-2861" fmla="*/ 1079770 w 1687748"/>
                  <a:gd name="connsiteY22-2862" fmla="*/ 1371600 h 1483468"/>
                  <a:gd name="connsiteX23-2863" fmla="*/ 1108953 w 1687748"/>
                  <a:gd name="connsiteY23-2864" fmla="*/ 1342417 h 1483468"/>
                  <a:gd name="connsiteX24-2865" fmla="*/ 1172183 w 1687748"/>
                  <a:gd name="connsiteY24-2866" fmla="*/ 1425102 h 1483468"/>
                  <a:gd name="connsiteX25-2867" fmla="*/ 1211093 w 1687748"/>
                  <a:gd name="connsiteY25-2868" fmla="*/ 1483468 h 1483468"/>
                  <a:gd name="connsiteX26-2869" fmla="*/ 1245140 w 1687748"/>
                  <a:gd name="connsiteY26-2870" fmla="*/ 1464013 h 1483468"/>
                  <a:gd name="connsiteX27-2871" fmla="*/ 1279187 w 1687748"/>
                  <a:gd name="connsiteY27-2872" fmla="*/ 1468877 h 1483468"/>
                  <a:gd name="connsiteX28-2873" fmla="*/ 1288914 w 1687748"/>
                  <a:gd name="connsiteY28-2874" fmla="*/ 1434830 h 1483468"/>
                  <a:gd name="connsiteX29-2875" fmla="*/ 1288914 w 1687748"/>
                  <a:gd name="connsiteY29-2876" fmla="*/ 1410511 h 1483468"/>
                  <a:gd name="connsiteX30-2877" fmla="*/ 1313234 w 1687748"/>
                  <a:gd name="connsiteY30-2878" fmla="*/ 1391055 h 1483468"/>
                  <a:gd name="connsiteX31-2879" fmla="*/ 1357008 w 1687748"/>
                  <a:gd name="connsiteY31-2880" fmla="*/ 1386191 h 1483468"/>
                  <a:gd name="connsiteX32-2881" fmla="*/ 1357008 w 1687748"/>
                  <a:gd name="connsiteY32-2882" fmla="*/ 1386191 h 1483468"/>
                  <a:gd name="connsiteX33-2883" fmla="*/ 1357008 w 1687748"/>
                  <a:gd name="connsiteY33-2884" fmla="*/ 1386191 h 1483468"/>
                  <a:gd name="connsiteX34-2885" fmla="*/ 1395919 w 1687748"/>
                  <a:gd name="connsiteY34-2886" fmla="*/ 1366736 h 1483468"/>
                  <a:gd name="connsiteX35-2887" fmla="*/ 1415374 w 1687748"/>
                  <a:gd name="connsiteY35-2888" fmla="*/ 1420238 h 1483468"/>
                  <a:gd name="connsiteX36-2889" fmla="*/ 1449421 w 1687748"/>
                  <a:gd name="connsiteY36-2890" fmla="*/ 1444557 h 1483468"/>
                  <a:gd name="connsiteX37-2891" fmla="*/ 1493195 w 1687748"/>
                  <a:gd name="connsiteY37-2892" fmla="*/ 1464013 h 1483468"/>
                  <a:gd name="connsiteX38-2893" fmla="*/ 1512651 w 1687748"/>
                  <a:gd name="connsiteY38-2894" fmla="*/ 1439694 h 1483468"/>
                  <a:gd name="connsiteX39-2895" fmla="*/ 1512651 w 1687748"/>
                  <a:gd name="connsiteY39-2896" fmla="*/ 1439694 h 1483468"/>
                  <a:gd name="connsiteX40-2897" fmla="*/ 1493195 w 1687748"/>
                  <a:gd name="connsiteY40-2898" fmla="*/ 1361872 h 1483468"/>
                  <a:gd name="connsiteX41-2899" fmla="*/ 1493195 w 1687748"/>
                  <a:gd name="connsiteY41-2900" fmla="*/ 1361872 h 1483468"/>
                  <a:gd name="connsiteX42-2901" fmla="*/ 1468876 w 1687748"/>
                  <a:gd name="connsiteY42-2902" fmla="*/ 1327826 h 1483468"/>
                  <a:gd name="connsiteX43-2903" fmla="*/ 1439693 w 1687748"/>
                  <a:gd name="connsiteY43-2904" fmla="*/ 1293779 h 1483468"/>
                  <a:gd name="connsiteX44-2905" fmla="*/ 1444557 w 1687748"/>
                  <a:gd name="connsiteY44-2906" fmla="*/ 1284051 h 1483468"/>
                  <a:gd name="connsiteX45-2907" fmla="*/ 1444557 w 1687748"/>
                  <a:gd name="connsiteY45-2908" fmla="*/ 1245140 h 1483468"/>
                  <a:gd name="connsiteX46-2909" fmla="*/ 1429966 w 1687748"/>
                  <a:gd name="connsiteY46-2910" fmla="*/ 1220821 h 1483468"/>
                  <a:gd name="connsiteX47-2911" fmla="*/ 1400783 w 1687748"/>
                  <a:gd name="connsiteY47-2912" fmla="*/ 1191638 h 1483468"/>
                  <a:gd name="connsiteX48-2913" fmla="*/ 1400783 w 1687748"/>
                  <a:gd name="connsiteY48-2914" fmla="*/ 1191638 h 1483468"/>
                  <a:gd name="connsiteX49-2915" fmla="*/ 1444557 w 1687748"/>
                  <a:gd name="connsiteY49-2916" fmla="*/ 1138136 h 1483468"/>
                  <a:gd name="connsiteX50-2917" fmla="*/ 1464012 w 1687748"/>
                  <a:gd name="connsiteY50-2918" fmla="*/ 1157591 h 1483468"/>
                  <a:gd name="connsiteX51-2919" fmla="*/ 1483468 w 1687748"/>
                  <a:gd name="connsiteY51-2920" fmla="*/ 1104089 h 1483468"/>
                  <a:gd name="connsiteX52-2921" fmla="*/ 1522378 w 1687748"/>
                  <a:gd name="connsiteY52-2922" fmla="*/ 1118681 h 1483468"/>
                  <a:gd name="connsiteX53-2923" fmla="*/ 1579846 w 1687748"/>
                  <a:gd name="connsiteY53-2924" fmla="*/ 1108985 h 1483468"/>
                  <a:gd name="connsiteX54-2925" fmla="*/ 1532106 w 1687748"/>
                  <a:gd name="connsiteY54-2926" fmla="*/ 1104090 h 1483468"/>
                  <a:gd name="connsiteX55-2927" fmla="*/ 1517515 w 1687748"/>
                  <a:gd name="connsiteY55-2928" fmla="*/ 1099226 h 1483468"/>
                  <a:gd name="connsiteX56-2929" fmla="*/ 1595336 w 1687748"/>
                  <a:gd name="connsiteY56-2930" fmla="*/ 1104090 h 1483468"/>
                  <a:gd name="connsiteX57-2931" fmla="*/ 1600199 w 1687748"/>
                  <a:gd name="connsiteY57-2932" fmla="*/ 1108953 h 1483468"/>
                  <a:gd name="connsiteX58-2933" fmla="*/ 1585608 w 1687748"/>
                  <a:gd name="connsiteY58-2934" fmla="*/ 1099226 h 1483468"/>
                  <a:gd name="connsiteX59-2935" fmla="*/ 1612810 w 1687748"/>
                  <a:gd name="connsiteY59-2936" fmla="*/ 1099225 h 1483468"/>
                  <a:gd name="connsiteX60-2937" fmla="*/ 1619655 w 1687748"/>
                  <a:gd name="connsiteY60-2938" fmla="*/ 1021404 h 1483468"/>
                  <a:gd name="connsiteX61-2939" fmla="*/ 1653702 w 1687748"/>
                  <a:gd name="connsiteY61-2940" fmla="*/ 972766 h 1483468"/>
                  <a:gd name="connsiteX62-2941" fmla="*/ 1634246 w 1687748"/>
                  <a:gd name="connsiteY62-2942" fmla="*/ 953311 h 1483468"/>
                  <a:gd name="connsiteX63-2943" fmla="*/ 1653702 w 1687748"/>
                  <a:gd name="connsiteY63-2944" fmla="*/ 904672 h 1483468"/>
                  <a:gd name="connsiteX64-2945" fmla="*/ 1619655 w 1687748"/>
                  <a:gd name="connsiteY64-2946" fmla="*/ 865762 h 1483468"/>
                  <a:gd name="connsiteX65-2947" fmla="*/ 1634246 w 1687748"/>
                  <a:gd name="connsiteY65-2948" fmla="*/ 826851 h 1483468"/>
                  <a:gd name="connsiteX66-2949" fmla="*/ 1634246 w 1687748"/>
                  <a:gd name="connsiteY66-2950" fmla="*/ 826851 h 1483468"/>
                  <a:gd name="connsiteX67-2951" fmla="*/ 1663429 w 1687748"/>
                  <a:gd name="connsiteY67-2952" fmla="*/ 778213 h 1483468"/>
                  <a:gd name="connsiteX68-2953" fmla="*/ 1678021 w 1687748"/>
                  <a:gd name="connsiteY68-2954" fmla="*/ 724711 h 1483468"/>
                  <a:gd name="connsiteX69-2955" fmla="*/ 1687748 w 1687748"/>
                  <a:gd name="connsiteY69-2956" fmla="*/ 705255 h 1483468"/>
                  <a:gd name="connsiteX70-2957" fmla="*/ 1648838 w 1687748"/>
                  <a:gd name="connsiteY70-2958" fmla="*/ 700391 h 1483468"/>
                  <a:gd name="connsiteX71-2959" fmla="*/ 1682885 w 1687748"/>
                  <a:gd name="connsiteY71-2960" fmla="*/ 676072 h 1483468"/>
                  <a:gd name="connsiteX72-2961" fmla="*/ 1624519 w 1687748"/>
                  <a:gd name="connsiteY72-2962" fmla="*/ 646889 h 1483468"/>
                  <a:gd name="connsiteX73-2963" fmla="*/ 1619655 w 1687748"/>
                  <a:gd name="connsiteY73-2964" fmla="*/ 617706 h 1483468"/>
                  <a:gd name="connsiteX74-2965" fmla="*/ 1619655 w 1687748"/>
                  <a:gd name="connsiteY74-2966" fmla="*/ 578796 h 1483468"/>
                  <a:gd name="connsiteX75-2967" fmla="*/ 1614791 w 1687748"/>
                  <a:gd name="connsiteY75-2968" fmla="*/ 530157 h 1483468"/>
                  <a:gd name="connsiteX76-2969" fmla="*/ 1609927 w 1687748"/>
                  <a:gd name="connsiteY76-2970" fmla="*/ 496111 h 1483468"/>
                  <a:gd name="connsiteX77-2971" fmla="*/ 1541834 w 1687748"/>
                  <a:gd name="connsiteY77-2972" fmla="*/ 539885 h 1483468"/>
                  <a:gd name="connsiteX78-2973" fmla="*/ 1468876 w 1687748"/>
                  <a:gd name="connsiteY78-2974" fmla="*/ 612843 h 1483468"/>
                  <a:gd name="connsiteX79-2975" fmla="*/ 1395919 w 1687748"/>
                  <a:gd name="connsiteY79-2976" fmla="*/ 661481 h 1483468"/>
                  <a:gd name="connsiteX80-2977" fmla="*/ 1400783 w 1687748"/>
                  <a:gd name="connsiteY80-2978" fmla="*/ 700391 h 1483468"/>
                  <a:gd name="connsiteX81-2979" fmla="*/ 1264595 w 1687748"/>
                  <a:gd name="connsiteY81-2980" fmla="*/ 763621 h 1483468"/>
                  <a:gd name="connsiteX82-2981" fmla="*/ 1220821 w 1687748"/>
                  <a:gd name="connsiteY82-2982" fmla="*/ 758757 h 1483468"/>
                  <a:gd name="connsiteX83-2983" fmla="*/ 1191638 w 1687748"/>
                  <a:gd name="connsiteY83-2984" fmla="*/ 724711 h 1483468"/>
                  <a:gd name="connsiteX84-2985" fmla="*/ 1167319 w 1687748"/>
                  <a:gd name="connsiteY84-2986" fmla="*/ 695528 h 1483468"/>
                  <a:gd name="connsiteX85-2987" fmla="*/ 1167319 w 1687748"/>
                  <a:gd name="connsiteY85-2988" fmla="*/ 695528 h 1483468"/>
                  <a:gd name="connsiteX86-2989" fmla="*/ 1162455 w 1687748"/>
                  <a:gd name="connsiteY86-2990" fmla="*/ 632298 h 1483468"/>
                  <a:gd name="connsiteX87-2991" fmla="*/ 1123544 w 1687748"/>
                  <a:gd name="connsiteY87-2992" fmla="*/ 593387 h 1483468"/>
                  <a:gd name="connsiteX88-2993" fmla="*/ 1070042 w 1687748"/>
                  <a:gd name="connsiteY88-2994" fmla="*/ 578796 h 1483468"/>
                  <a:gd name="connsiteX89-2995" fmla="*/ 1045723 w 1687748"/>
                  <a:gd name="connsiteY89-2996" fmla="*/ 607979 h 1483468"/>
                  <a:gd name="connsiteX90-2997" fmla="*/ 1045723 w 1687748"/>
                  <a:gd name="connsiteY90-2998" fmla="*/ 607979 h 1483468"/>
                  <a:gd name="connsiteX91-2999" fmla="*/ 1026268 w 1687748"/>
                  <a:gd name="connsiteY91-3000" fmla="*/ 530157 h 1483468"/>
                  <a:gd name="connsiteX92-3001" fmla="*/ 967902 w 1687748"/>
                  <a:gd name="connsiteY92-3002" fmla="*/ 539885 h 1483468"/>
                  <a:gd name="connsiteX93-3003" fmla="*/ 904672 w 1687748"/>
                  <a:gd name="connsiteY93-3004" fmla="*/ 569068 h 1483468"/>
                  <a:gd name="connsiteX94-3005" fmla="*/ 909536 w 1687748"/>
                  <a:gd name="connsiteY94-3006" fmla="*/ 530157 h 1483468"/>
                  <a:gd name="connsiteX95-3007" fmla="*/ 870625 w 1687748"/>
                  <a:gd name="connsiteY95-3008" fmla="*/ 525294 h 1483468"/>
                  <a:gd name="connsiteX96-3009" fmla="*/ 812259 w 1687748"/>
                  <a:gd name="connsiteY96-3010" fmla="*/ 535021 h 1483468"/>
                  <a:gd name="connsiteX97-3011" fmla="*/ 783076 w 1687748"/>
                  <a:gd name="connsiteY97-3012" fmla="*/ 530157 h 1483468"/>
                  <a:gd name="connsiteX98-3013" fmla="*/ 773348 w 1687748"/>
                  <a:gd name="connsiteY98-3014" fmla="*/ 515566 h 1483468"/>
                  <a:gd name="connsiteX99-3015" fmla="*/ 783076 w 1687748"/>
                  <a:gd name="connsiteY99-3016" fmla="*/ 486383 h 1483468"/>
                  <a:gd name="connsiteX100-3017" fmla="*/ 783076 w 1687748"/>
                  <a:gd name="connsiteY100-3018" fmla="*/ 481519 h 1483468"/>
                  <a:gd name="connsiteX101-3019" fmla="*/ 729574 w 1687748"/>
                  <a:gd name="connsiteY101-3020" fmla="*/ 447472 h 1483468"/>
                  <a:gd name="connsiteX102-3021" fmla="*/ 729574 w 1687748"/>
                  <a:gd name="connsiteY102-3022" fmla="*/ 447472 h 1483468"/>
                  <a:gd name="connsiteX103-3023" fmla="*/ 710119 w 1687748"/>
                  <a:gd name="connsiteY103-3024" fmla="*/ 413426 h 1483468"/>
                  <a:gd name="connsiteX104-3025" fmla="*/ 695527 w 1687748"/>
                  <a:gd name="connsiteY104-3026" fmla="*/ 369651 h 1483468"/>
                  <a:gd name="connsiteX105-3027" fmla="*/ 695527 w 1687748"/>
                  <a:gd name="connsiteY105-3028" fmla="*/ 369651 h 1483468"/>
                  <a:gd name="connsiteX106-3029" fmla="*/ 632297 w 1687748"/>
                  <a:gd name="connsiteY106-3030" fmla="*/ 311285 h 1483468"/>
                  <a:gd name="connsiteX107-3031" fmla="*/ 612842 w 1687748"/>
                  <a:gd name="connsiteY107-3032" fmla="*/ 262647 h 1483468"/>
                  <a:gd name="connsiteX108-3033" fmla="*/ 622570 w 1687748"/>
                  <a:gd name="connsiteY108-3034" fmla="*/ 218872 h 1483468"/>
                  <a:gd name="connsiteX109-3035" fmla="*/ 569068 w 1687748"/>
                  <a:gd name="connsiteY109-3036" fmla="*/ 160506 h 1483468"/>
                  <a:gd name="connsiteX110-3037" fmla="*/ 535021 w 1687748"/>
                  <a:gd name="connsiteY110-3038" fmla="*/ 111868 h 1483468"/>
                  <a:gd name="connsiteX111-3039" fmla="*/ 530157 w 1687748"/>
                  <a:gd name="connsiteY111-3040" fmla="*/ 111868 h 1483468"/>
                  <a:gd name="connsiteX112-3041" fmla="*/ 432880 w 1687748"/>
                  <a:gd name="connsiteY112-3042" fmla="*/ 43774 h 1483468"/>
                  <a:gd name="connsiteX113-3043" fmla="*/ 389106 w 1687748"/>
                  <a:gd name="connsiteY113-3044" fmla="*/ 34047 h 1483468"/>
                  <a:gd name="connsiteX114-3045" fmla="*/ 330740 w 1687748"/>
                  <a:gd name="connsiteY114-3046" fmla="*/ 48638 h 1483468"/>
                  <a:gd name="connsiteX115-3047" fmla="*/ 252919 w 1687748"/>
                  <a:gd name="connsiteY115-3048" fmla="*/ 48638 h 1483468"/>
                  <a:gd name="connsiteX116-3049" fmla="*/ 252919 w 1687748"/>
                  <a:gd name="connsiteY116-3050" fmla="*/ 48638 h 1483468"/>
                  <a:gd name="connsiteX117-3051" fmla="*/ 243191 w 1687748"/>
                  <a:gd name="connsiteY117-3052" fmla="*/ 0 h 1483468"/>
                  <a:gd name="connsiteX118-3053" fmla="*/ 170234 w 1687748"/>
                  <a:gd name="connsiteY118-3054" fmla="*/ 9728 h 1483468"/>
                  <a:gd name="connsiteX119-3055" fmla="*/ 102140 w 1687748"/>
                  <a:gd name="connsiteY119-3056" fmla="*/ 48638 h 1483468"/>
                  <a:gd name="connsiteX120-3057" fmla="*/ 53502 w 1687748"/>
                  <a:gd name="connsiteY120-3058" fmla="*/ 82685 h 1483468"/>
                  <a:gd name="connsiteX121-3059" fmla="*/ 0 w 1687748"/>
                  <a:gd name="connsiteY121-3060" fmla="*/ 150779 h 1483468"/>
                  <a:gd name="connsiteX122-3061" fmla="*/ 92412 w 1687748"/>
                  <a:gd name="connsiteY122-3062" fmla="*/ 418289 h 1483468"/>
                  <a:gd name="connsiteX123-3063" fmla="*/ 126459 w 1687748"/>
                  <a:gd name="connsiteY123-3064" fmla="*/ 452336 h 1483468"/>
                  <a:gd name="connsiteX124-3065" fmla="*/ 141051 w 1687748"/>
                  <a:gd name="connsiteY124-3066" fmla="*/ 462064 h 1483468"/>
                  <a:gd name="connsiteX125-3067" fmla="*/ 141051 w 1687748"/>
                  <a:gd name="connsiteY125-3068" fmla="*/ 471791 h 1483468"/>
                  <a:gd name="connsiteX126-3069" fmla="*/ 194553 w 1687748"/>
                  <a:gd name="connsiteY126-3070" fmla="*/ 870626 h 1483468"/>
                  <a:gd name="connsiteX127-3071" fmla="*/ 452336 w 1687748"/>
                  <a:gd name="connsiteY127-3072" fmla="*/ 1191638 h 14834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Lst>
                <a:rect l="l" t="t" r="r" b="b"/>
                <a:pathLst>
                  <a:path w="1687748" h="1483468">
                    <a:moveTo>
                      <a:pt x="452336" y="1191638"/>
                    </a:moveTo>
                    <a:lnTo>
                      <a:pt x="520429" y="1167319"/>
                    </a:lnTo>
                    <a:lnTo>
                      <a:pt x="549612" y="1201366"/>
                    </a:lnTo>
                    <a:lnTo>
                      <a:pt x="564204" y="1250004"/>
                    </a:lnTo>
                    <a:lnTo>
                      <a:pt x="612842" y="1293779"/>
                    </a:lnTo>
                    <a:lnTo>
                      <a:pt x="671208" y="1298643"/>
                    </a:lnTo>
                    <a:lnTo>
                      <a:pt x="690663" y="1274323"/>
                    </a:lnTo>
                    <a:lnTo>
                      <a:pt x="729574" y="1245140"/>
                    </a:lnTo>
                    <a:lnTo>
                      <a:pt x="773348" y="1211094"/>
                    </a:lnTo>
                    <a:lnTo>
                      <a:pt x="812259" y="1220821"/>
                    </a:lnTo>
                    <a:lnTo>
                      <a:pt x="812259" y="1250004"/>
                    </a:lnTo>
                    <a:lnTo>
                      <a:pt x="812259" y="1293779"/>
                    </a:lnTo>
                    <a:lnTo>
                      <a:pt x="812259" y="1293779"/>
                    </a:lnTo>
                    <a:lnTo>
                      <a:pt x="885217" y="1274323"/>
                    </a:lnTo>
                    <a:lnTo>
                      <a:pt x="914400" y="1259732"/>
                    </a:lnTo>
                    <a:lnTo>
                      <a:pt x="933855" y="1313234"/>
                    </a:lnTo>
                    <a:lnTo>
                      <a:pt x="997085" y="1337553"/>
                    </a:lnTo>
                    <a:lnTo>
                      <a:pt x="997085" y="1337553"/>
                    </a:lnTo>
                    <a:lnTo>
                      <a:pt x="1035995" y="1410511"/>
                    </a:lnTo>
                    <a:lnTo>
                      <a:pt x="1035995" y="1410511"/>
                    </a:lnTo>
                    <a:lnTo>
                      <a:pt x="1084634" y="1395919"/>
                    </a:lnTo>
                    <a:lnTo>
                      <a:pt x="1079770" y="1371600"/>
                    </a:lnTo>
                    <a:lnTo>
                      <a:pt x="1079770" y="1371600"/>
                    </a:lnTo>
                    <a:lnTo>
                      <a:pt x="1108953" y="1342417"/>
                    </a:lnTo>
                    <a:lnTo>
                      <a:pt x="1172183" y="1425102"/>
                    </a:lnTo>
                    <a:lnTo>
                      <a:pt x="1211093" y="1483468"/>
                    </a:lnTo>
                    <a:lnTo>
                      <a:pt x="1245140" y="1464013"/>
                    </a:lnTo>
                    <a:lnTo>
                      <a:pt x="1279187" y="1468877"/>
                    </a:lnTo>
                    <a:lnTo>
                      <a:pt x="1288914" y="1434830"/>
                    </a:lnTo>
                    <a:lnTo>
                      <a:pt x="1288914" y="1410511"/>
                    </a:lnTo>
                    <a:lnTo>
                      <a:pt x="1313234" y="1391055"/>
                    </a:lnTo>
                    <a:lnTo>
                      <a:pt x="1357008" y="1386191"/>
                    </a:lnTo>
                    <a:lnTo>
                      <a:pt x="1357008" y="1386191"/>
                    </a:lnTo>
                    <a:lnTo>
                      <a:pt x="1357008" y="1386191"/>
                    </a:lnTo>
                    <a:lnTo>
                      <a:pt x="1395919" y="1366736"/>
                    </a:lnTo>
                    <a:lnTo>
                      <a:pt x="1415374" y="1420238"/>
                    </a:lnTo>
                    <a:lnTo>
                      <a:pt x="1449421" y="1444557"/>
                    </a:lnTo>
                    <a:lnTo>
                      <a:pt x="1493195" y="1464013"/>
                    </a:lnTo>
                    <a:lnTo>
                      <a:pt x="1512651" y="1439694"/>
                    </a:lnTo>
                    <a:lnTo>
                      <a:pt x="1512651" y="1439694"/>
                    </a:lnTo>
                    <a:lnTo>
                      <a:pt x="1493195" y="1361872"/>
                    </a:lnTo>
                    <a:lnTo>
                      <a:pt x="1493195" y="1361872"/>
                    </a:lnTo>
                    <a:lnTo>
                      <a:pt x="1468876" y="1327826"/>
                    </a:lnTo>
                    <a:lnTo>
                      <a:pt x="1439693" y="1293779"/>
                    </a:lnTo>
                    <a:lnTo>
                      <a:pt x="1444557" y="1284051"/>
                    </a:lnTo>
                    <a:lnTo>
                      <a:pt x="1444557" y="1245140"/>
                    </a:lnTo>
                    <a:lnTo>
                      <a:pt x="1429966" y="1220821"/>
                    </a:lnTo>
                    <a:lnTo>
                      <a:pt x="1400783" y="1191638"/>
                    </a:lnTo>
                    <a:lnTo>
                      <a:pt x="1400783" y="1191638"/>
                    </a:lnTo>
                    <a:lnTo>
                      <a:pt x="1444557" y="1138136"/>
                    </a:lnTo>
                    <a:lnTo>
                      <a:pt x="1464012" y="1157591"/>
                    </a:lnTo>
                    <a:lnTo>
                      <a:pt x="1483468" y="1104089"/>
                    </a:lnTo>
                    <a:lnTo>
                      <a:pt x="1522378" y="1118681"/>
                    </a:lnTo>
                    <a:lnTo>
                      <a:pt x="1579846" y="1108985"/>
                    </a:lnTo>
                    <a:cubicBezTo>
                      <a:pt x="1563933" y="1107353"/>
                      <a:pt x="1542494" y="1105716"/>
                      <a:pt x="1532106" y="1104090"/>
                    </a:cubicBezTo>
                    <a:cubicBezTo>
                      <a:pt x="1521718" y="1102464"/>
                      <a:pt x="1506977" y="1099226"/>
                      <a:pt x="1517515" y="1099226"/>
                    </a:cubicBezTo>
                    <a:cubicBezTo>
                      <a:pt x="1528053" y="1099226"/>
                      <a:pt x="1526576" y="1123734"/>
                      <a:pt x="1595336" y="1104090"/>
                    </a:cubicBezTo>
                    <a:cubicBezTo>
                      <a:pt x="1603442" y="1099226"/>
                      <a:pt x="1601820" y="1109764"/>
                      <a:pt x="1600199" y="1108953"/>
                    </a:cubicBezTo>
                    <a:cubicBezTo>
                      <a:pt x="1598578" y="1108142"/>
                      <a:pt x="1583506" y="1100847"/>
                      <a:pt x="1585608" y="1099226"/>
                    </a:cubicBezTo>
                    <a:cubicBezTo>
                      <a:pt x="1587710" y="1097605"/>
                      <a:pt x="1606325" y="1097604"/>
                      <a:pt x="1612810" y="1099225"/>
                    </a:cubicBezTo>
                    <a:lnTo>
                      <a:pt x="1619655" y="1021404"/>
                    </a:lnTo>
                    <a:lnTo>
                      <a:pt x="1653702" y="972766"/>
                    </a:lnTo>
                    <a:lnTo>
                      <a:pt x="1634246" y="953311"/>
                    </a:lnTo>
                    <a:lnTo>
                      <a:pt x="1653702" y="904672"/>
                    </a:lnTo>
                    <a:lnTo>
                      <a:pt x="1619655" y="865762"/>
                    </a:lnTo>
                    <a:lnTo>
                      <a:pt x="1634246" y="826851"/>
                    </a:lnTo>
                    <a:lnTo>
                      <a:pt x="1634246" y="826851"/>
                    </a:lnTo>
                    <a:lnTo>
                      <a:pt x="1663429" y="778213"/>
                    </a:lnTo>
                    <a:lnTo>
                      <a:pt x="1678021" y="724711"/>
                    </a:lnTo>
                    <a:lnTo>
                      <a:pt x="1687748" y="705255"/>
                    </a:lnTo>
                    <a:lnTo>
                      <a:pt x="1648838" y="700391"/>
                    </a:lnTo>
                    <a:lnTo>
                      <a:pt x="1682885" y="676072"/>
                    </a:lnTo>
                    <a:lnTo>
                      <a:pt x="1624519" y="646889"/>
                    </a:lnTo>
                    <a:lnTo>
                      <a:pt x="1619655" y="617706"/>
                    </a:lnTo>
                    <a:lnTo>
                      <a:pt x="1619655" y="578796"/>
                    </a:lnTo>
                    <a:lnTo>
                      <a:pt x="1614791" y="530157"/>
                    </a:lnTo>
                    <a:lnTo>
                      <a:pt x="1609927" y="496111"/>
                    </a:lnTo>
                    <a:lnTo>
                      <a:pt x="1541834" y="539885"/>
                    </a:lnTo>
                    <a:lnTo>
                      <a:pt x="1468876" y="612843"/>
                    </a:lnTo>
                    <a:lnTo>
                      <a:pt x="1395919" y="661481"/>
                    </a:lnTo>
                    <a:lnTo>
                      <a:pt x="1400783" y="700391"/>
                    </a:lnTo>
                    <a:lnTo>
                      <a:pt x="1264595" y="763621"/>
                    </a:lnTo>
                    <a:lnTo>
                      <a:pt x="1220821" y="758757"/>
                    </a:lnTo>
                    <a:lnTo>
                      <a:pt x="1191638" y="724711"/>
                    </a:lnTo>
                    <a:lnTo>
                      <a:pt x="1167319" y="695528"/>
                    </a:lnTo>
                    <a:lnTo>
                      <a:pt x="1167319" y="695528"/>
                    </a:lnTo>
                    <a:lnTo>
                      <a:pt x="1162455" y="632298"/>
                    </a:lnTo>
                    <a:lnTo>
                      <a:pt x="1123544" y="593387"/>
                    </a:lnTo>
                    <a:lnTo>
                      <a:pt x="1070042" y="578796"/>
                    </a:lnTo>
                    <a:lnTo>
                      <a:pt x="1045723" y="607979"/>
                    </a:lnTo>
                    <a:lnTo>
                      <a:pt x="1045723" y="607979"/>
                    </a:lnTo>
                    <a:lnTo>
                      <a:pt x="1026268" y="530157"/>
                    </a:lnTo>
                    <a:lnTo>
                      <a:pt x="967902" y="539885"/>
                    </a:lnTo>
                    <a:lnTo>
                      <a:pt x="904672" y="569068"/>
                    </a:lnTo>
                    <a:lnTo>
                      <a:pt x="909536" y="530157"/>
                    </a:lnTo>
                    <a:lnTo>
                      <a:pt x="870625" y="525294"/>
                    </a:lnTo>
                    <a:lnTo>
                      <a:pt x="812259" y="535021"/>
                    </a:lnTo>
                    <a:lnTo>
                      <a:pt x="783076" y="530157"/>
                    </a:lnTo>
                    <a:lnTo>
                      <a:pt x="773348" y="515566"/>
                    </a:lnTo>
                    <a:lnTo>
                      <a:pt x="783076" y="486383"/>
                    </a:lnTo>
                    <a:lnTo>
                      <a:pt x="783076" y="481519"/>
                    </a:lnTo>
                    <a:lnTo>
                      <a:pt x="729574" y="447472"/>
                    </a:lnTo>
                    <a:lnTo>
                      <a:pt x="729574" y="447472"/>
                    </a:lnTo>
                    <a:lnTo>
                      <a:pt x="710119" y="413426"/>
                    </a:lnTo>
                    <a:lnTo>
                      <a:pt x="695527" y="369651"/>
                    </a:lnTo>
                    <a:lnTo>
                      <a:pt x="695527" y="369651"/>
                    </a:lnTo>
                    <a:lnTo>
                      <a:pt x="632297" y="311285"/>
                    </a:lnTo>
                    <a:lnTo>
                      <a:pt x="612842" y="262647"/>
                    </a:lnTo>
                    <a:lnTo>
                      <a:pt x="622570" y="218872"/>
                    </a:lnTo>
                    <a:lnTo>
                      <a:pt x="569068" y="160506"/>
                    </a:lnTo>
                    <a:cubicBezTo>
                      <a:pt x="554615" y="121965"/>
                      <a:pt x="565460" y="124044"/>
                      <a:pt x="535021" y="111868"/>
                    </a:cubicBezTo>
                    <a:cubicBezTo>
                      <a:pt x="533516" y="111266"/>
                      <a:pt x="531778" y="111868"/>
                      <a:pt x="530157" y="111868"/>
                    </a:cubicBezTo>
                    <a:lnTo>
                      <a:pt x="432880" y="43774"/>
                    </a:lnTo>
                    <a:lnTo>
                      <a:pt x="389106" y="34047"/>
                    </a:lnTo>
                    <a:lnTo>
                      <a:pt x="330740" y="48638"/>
                    </a:lnTo>
                    <a:lnTo>
                      <a:pt x="252919" y="48638"/>
                    </a:lnTo>
                    <a:lnTo>
                      <a:pt x="252919" y="48638"/>
                    </a:lnTo>
                    <a:lnTo>
                      <a:pt x="243191" y="0"/>
                    </a:lnTo>
                    <a:lnTo>
                      <a:pt x="170234" y="9728"/>
                    </a:lnTo>
                    <a:lnTo>
                      <a:pt x="102140" y="48638"/>
                    </a:lnTo>
                    <a:lnTo>
                      <a:pt x="53502" y="82685"/>
                    </a:lnTo>
                    <a:lnTo>
                      <a:pt x="0" y="150779"/>
                    </a:lnTo>
                    <a:lnTo>
                      <a:pt x="92412" y="418289"/>
                    </a:lnTo>
                    <a:cubicBezTo>
                      <a:pt x="103761" y="429638"/>
                      <a:pt x="114529" y="441599"/>
                      <a:pt x="126459" y="452336"/>
                    </a:cubicBezTo>
                    <a:cubicBezTo>
                      <a:pt x="130804" y="456247"/>
                      <a:pt x="137543" y="457387"/>
                      <a:pt x="141051" y="462064"/>
                    </a:cubicBezTo>
                    <a:cubicBezTo>
                      <a:pt x="142996" y="464658"/>
                      <a:pt x="141051" y="468549"/>
                      <a:pt x="141051" y="471791"/>
                    </a:cubicBezTo>
                    <a:lnTo>
                      <a:pt x="194553" y="870626"/>
                    </a:lnTo>
                    <a:lnTo>
                      <a:pt x="452336" y="1191638"/>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任意多边形 413"/>
              <p:cNvSpPr/>
              <p:nvPr/>
            </p:nvSpPr>
            <p:spPr>
              <a:xfrm>
                <a:off x="8572500" y="5126567"/>
                <a:ext cx="245533" cy="588433"/>
              </a:xfrm>
              <a:custGeom>
                <a:avLst/>
                <a:gdLst>
                  <a:gd name="connsiteX0" fmla="*/ 122767 w 245533"/>
                  <a:gd name="connsiteY0" fmla="*/ 588433 h 588433"/>
                  <a:gd name="connsiteX1" fmla="*/ 76200 w 245533"/>
                  <a:gd name="connsiteY1" fmla="*/ 520700 h 588433"/>
                  <a:gd name="connsiteX2" fmla="*/ 76200 w 245533"/>
                  <a:gd name="connsiteY2" fmla="*/ 520700 h 588433"/>
                  <a:gd name="connsiteX3" fmla="*/ 38100 w 245533"/>
                  <a:gd name="connsiteY3" fmla="*/ 508000 h 588433"/>
                  <a:gd name="connsiteX4" fmla="*/ 29633 w 245533"/>
                  <a:gd name="connsiteY4" fmla="*/ 457200 h 588433"/>
                  <a:gd name="connsiteX5" fmla="*/ 0 w 245533"/>
                  <a:gd name="connsiteY5" fmla="*/ 440266 h 588433"/>
                  <a:gd name="connsiteX6" fmla="*/ 0 w 245533"/>
                  <a:gd name="connsiteY6" fmla="*/ 406400 h 588433"/>
                  <a:gd name="connsiteX7" fmla="*/ 0 w 245533"/>
                  <a:gd name="connsiteY7" fmla="*/ 406400 h 588433"/>
                  <a:gd name="connsiteX8" fmla="*/ 33867 w 245533"/>
                  <a:gd name="connsiteY8" fmla="*/ 364066 h 588433"/>
                  <a:gd name="connsiteX9" fmla="*/ 25400 w 245533"/>
                  <a:gd name="connsiteY9" fmla="*/ 317500 h 588433"/>
                  <a:gd name="connsiteX10" fmla="*/ 8467 w 245533"/>
                  <a:gd name="connsiteY10" fmla="*/ 266700 h 588433"/>
                  <a:gd name="connsiteX11" fmla="*/ 42333 w 245533"/>
                  <a:gd name="connsiteY11" fmla="*/ 245533 h 588433"/>
                  <a:gd name="connsiteX12" fmla="*/ 42333 w 245533"/>
                  <a:gd name="connsiteY12" fmla="*/ 245533 h 588433"/>
                  <a:gd name="connsiteX13" fmla="*/ 59267 w 245533"/>
                  <a:gd name="connsiteY13" fmla="*/ 186266 h 588433"/>
                  <a:gd name="connsiteX14" fmla="*/ 63500 w 245533"/>
                  <a:gd name="connsiteY14" fmla="*/ 143933 h 588433"/>
                  <a:gd name="connsiteX15" fmla="*/ 88900 w 245533"/>
                  <a:gd name="connsiteY15" fmla="*/ 118533 h 588433"/>
                  <a:gd name="connsiteX16" fmla="*/ 105833 w 245533"/>
                  <a:gd name="connsiteY16" fmla="*/ 76200 h 588433"/>
                  <a:gd name="connsiteX17" fmla="*/ 143933 w 245533"/>
                  <a:gd name="connsiteY17" fmla="*/ 38100 h 588433"/>
                  <a:gd name="connsiteX18" fmla="*/ 194733 w 245533"/>
                  <a:gd name="connsiteY18" fmla="*/ 0 h 588433"/>
                  <a:gd name="connsiteX19" fmla="*/ 237067 w 245533"/>
                  <a:gd name="connsiteY19" fmla="*/ 25400 h 588433"/>
                  <a:gd name="connsiteX20" fmla="*/ 245533 w 245533"/>
                  <a:gd name="connsiteY20" fmla="*/ 50800 h 588433"/>
                  <a:gd name="connsiteX21" fmla="*/ 194733 w 245533"/>
                  <a:gd name="connsiteY21" fmla="*/ 55033 h 588433"/>
                  <a:gd name="connsiteX22" fmla="*/ 194733 w 245533"/>
                  <a:gd name="connsiteY22" fmla="*/ 84666 h 588433"/>
                  <a:gd name="connsiteX23" fmla="*/ 194733 w 245533"/>
                  <a:gd name="connsiteY23" fmla="*/ 84666 h 588433"/>
                  <a:gd name="connsiteX24" fmla="*/ 211667 w 245533"/>
                  <a:gd name="connsiteY24" fmla="*/ 148166 h 588433"/>
                  <a:gd name="connsiteX25" fmla="*/ 207433 w 245533"/>
                  <a:gd name="connsiteY25" fmla="*/ 190500 h 588433"/>
                  <a:gd name="connsiteX26" fmla="*/ 228600 w 245533"/>
                  <a:gd name="connsiteY26" fmla="*/ 241300 h 588433"/>
                  <a:gd name="connsiteX27" fmla="*/ 224367 w 245533"/>
                  <a:gd name="connsiteY27" fmla="*/ 279400 h 588433"/>
                  <a:gd name="connsiteX28" fmla="*/ 182033 w 245533"/>
                  <a:gd name="connsiteY28" fmla="*/ 368300 h 588433"/>
                  <a:gd name="connsiteX29" fmla="*/ 156633 w 245533"/>
                  <a:gd name="connsiteY29" fmla="*/ 385233 h 588433"/>
                  <a:gd name="connsiteX30" fmla="*/ 139700 w 245533"/>
                  <a:gd name="connsiteY30" fmla="*/ 423333 h 588433"/>
                  <a:gd name="connsiteX31" fmla="*/ 148167 w 245533"/>
                  <a:gd name="connsiteY31" fmla="*/ 469900 h 588433"/>
                  <a:gd name="connsiteX32" fmla="*/ 122767 w 245533"/>
                  <a:gd name="connsiteY32" fmla="*/ 588433 h 58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5533" h="588433">
                    <a:moveTo>
                      <a:pt x="122767" y="588433"/>
                    </a:moveTo>
                    <a:lnTo>
                      <a:pt x="76200" y="520700"/>
                    </a:lnTo>
                    <a:lnTo>
                      <a:pt x="76200" y="520700"/>
                    </a:lnTo>
                    <a:lnTo>
                      <a:pt x="38100" y="508000"/>
                    </a:lnTo>
                    <a:lnTo>
                      <a:pt x="29633" y="457200"/>
                    </a:lnTo>
                    <a:lnTo>
                      <a:pt x="0" y="440266"/>
                    </a:lnTo>
                    <a:lnTo>
                      <a:pt x="0" y="406400"/>
                    </a:lnTo>
                    <a:lnTo>
                      <a:pt x="0" y="406400"/>
                    </a:lnTo>
                    <a:lnTo>
                      <a:pt x="33867" y="364066"/>
                    </a:lnTo>
                    <a:lnTo>
                      <a:pt x="25400" y="317500"/>
                    </a:lnTo>
                    <a:lnTo>
                      <a:pt x="8467" y="266700"/>
                    </a:lnTo>
                    <a:lnTo>
                      <a:pt x="42333" y="245533"/>
                    </a:lnTo>
                    <a:lnTo>
                      <a:pt x="42333" y="245533"/>
                    </a:lnTo>
                    <a:lnTo>
                      <a:pt x="59267" y="186266"/>
                    </a:lnTo>
                    <a:lnTo>
                      <a:pt x="63500" y="143933"/>
                    </a:lnTo>
                    <a:lnTo>
                      <a:pt x="88900" y="118533"/>
                    </a:lnTo>
                    <a:lnTo>
                      <a:pt x="105833" y="76200"/>
                    </a:lnTo>
                    <a:lnTo>
                      <a:pt x="143933" y="38100"/>
                    </a:lnTo>
                    <a:lnTo>
                      <a:pt x="194733" y="0"/>
                    </a:lnTo>
                    <a:lnTo>
                      <a:pt x="237067" y="25400"/>
                    </a:lnTo>
                    <a:lnTo>
                      <a:pt x="245533" y="50800"/>
                    </a:lnTo>
                    <a:lnTo>
                      <a:pt x="194733" y="55033"/>
                    </a:lnTo>
                    <a:lnTo>
                      <a:pt x="194733" y="84666"/>
                    </a:lnTo>
                    <a:lnTo>
                      <a:pt x="194733" y="84666"/>
                    </a:lnTo>
                    <a:lnTo>
                      <a:pt x="211667" y="148166"/>
                    </a:lnTo>
                    <a:lnTo>
                      <a:pt x="207433" y="190500"/>
                    </a:lnTo>
                    <a:lnTo>
                      <a:pt x="228600" y="241300"/>
                    </a:lnTo>
                    <a:lnTo>
                      <a:pt x="224367" y="279400"/>
                    </a:lnTo>
                    <a:lnTo>
                      <a:pt x="182033" y="368300"/>
                    </a:lnTo>
                    <a:lnTo>
                      <a:pt x="156633" y="385233"/>
                    </a:lnTo>
                    <a:lnTo>
                      <a:pt x="139700" y="423333"/>
                    </a:lnTo>
                    <a:lnTo>
                      <a:pt x="148167" y="469900"/>
                    </a:lnTo>
                    <a:lnTo>
                      <a:pt x="122767" y="588433"/>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任意多边形 414"/>
              <p:cNvSpPr/>
              <p:nvPr/>
            </p:nvSpPr>
            <p:spPr>
              <a:xfrm>
                <a:off x="7890933" y="4665133"/>
                <a:ext cx="660400" cy="825500"/>
              </a:xfrm>
              <a:custGeom>
                <a:avLst/>
                <a:gdLst>
                  <a:gd name="connsiteX0" fmla="*/ 220134 w 660400"/>
                  <a:gd name="connsiteY0" fmla="*/ 825500 h 825500"/>
                  <a:gd name="connsiteX1" fmla="*/ 270934 w 660400"/>
                  <a:gd name="connsiteY1" fmla="*/ 817034 h 825500"/>
                  <a:gd name="connsiteX2" fmla="*/ 309034 w 660400"/>
                  <a:gd name="connsiteY2" fmla="*/ 778934 h 825500"/>
                  <a:gd name="connsiteX3" fmla="*/ 342900 w 660400"/>
                  <a:gd name="connsiteY3" fmla="*/ 728134 h 825500"/>
                  <a:gd name="connsiteX4" fmla="*/ 342900 w 660400"/>
                  <a:gd name="connsiteY4" fmla="*/ 728134 h 825500"/>
                  <a:gd name="connsiteX5" fmla="*/ 376767 w 660400"/>
                  <a:gd name="connsiteY5" fmla="*/ 685800 h 825500"/>
                  <a:gd name="connsiteX6" fmla="*/ 414867 w 660400"/>
                  <a:gd name="connsiteY6" fmla="*/ 694267 h 825500"/>
                  <a:gd name="connsiteX7" fmla="*/ 397934 w 660400"/>
                  <a:gd name="connsiteY7" fmla="*/ 651934 h 825500"/>
                  <a:gd name="connsiteX8" fmla="*/ 389467 w 660400"/>
                  <a:gd name="connsiteY8" fmla="*/ 630767 h 825500"/>
                  <a:gd name="connsiteX9" fmla="*/ 389467 w 660400"/>
                  <a:gd name="connsiteY9" fmla="*/ 630767 h 825500"/>
                  <a:gd name="connsiteX10" fmla="*/ 444500 w 660400"/>
                  <a:gd name="connsiteY10" fmla="*/ 622300 h 825500"/>
                  <a:gd name="connsiteX11" fmla="*/ 474134 w 660400"/>
                  <a:gd name="connsiteY11" fmla="*/ 618067 h 825500"/>
                  <a:gd name="connsiteX12" fmla="*/ 503767 w 660400"/>
                  <a:gd name="connsiteY12" fmla="*/ 592667 h 825500"/>
                  <a:gd name="connsiteX13" fmla="*/ 503767 w 660400"/>
                  <a:gd name="connsiteY13" fmla="*/ 592667 h 825500"/>
                  <a:gd name="connsiteX14" fmla="*/ 478367 w 660400"/>
                  <a:gd name="connsiteY14" fmla="*/ 554567 h 825500"/>
                  <a:gd name="connsiteX15" fmla="*/ 478367 w 660400"/>
                  <a:gd name="connsiteY15" fmla="*/ 554567 h 825500"/>
                  <a:gd name="connsiteX16" fmla="*/ 508000 w 660400"/>
                  <a:gd name="connsiteY16" fmla="*/ 541867 h 825500"/>
                  <a:gd name="connsiteX17" fmla="*/ 524934 w 660400"/>
                  <a:gd name="connsiteY17" fmla="*/ 529167 h 825500"/>
                  <a:gd name="connsiteX18" fmla="*/ 516467 w 660400"/>
                  <a:gd name="connsiteY18" fmla="*/ 508000 h 825500"/>
                  <a:gd name="connsiteX19" fmla="*/ 516467 w 660400"/>
                  <a:gd name="connsiteY19" fmla="*/ 486834 h 825500"/>
                  <a:gd name="connsiteX20" fmla="*/ 529167 w 660400"/>
                  <a:gd name="connsiteY20" fmla="*/ 474134 h 825500"/>
                  <a:gd name="connsiteX21" fmla="*/ 567267 w 660400"/>
                  <a:gd name="connsiteY21" fmla="*/ 482600 h 825500"/>
                  <a:gd name="connsiteX22" fmla="*/ 571500 w 660400"/>
                  <a:gd name="connsiteY22" fmla="*/ 469900 h 825500"/>
                  <a:gd name="connsiteX23" fmla="*/ 563034 w 660400"/>
                  <a:gd name="connsiteY23" fmla="*/ 457200 h 825500"/>
                  <a:gd name="connsiteX24" fmla="*/ 563034 w 660400"/>
                  <a:gd name="connsiteY24" fmla="*/ 457200 h 825500"/>
                  <a:gd name="connsiteX25" fmla="*/ 563034 w 660400"/>
                  <a:gd name="connsiteY25" fmla="*/ 419100 h 825500"/>
                  <a:gd name="connsiteX26" fmla="*/ 533400 w 660400"/>
                  <a:gd name="connsiteY26" fmla="*/ 397934 h 825500"/>
                  <a:gd name="connsiteX27" fmla="*/ 516467 w 660400"/>
                  <a:gd name="connsiteY27" fmla="*/ 368300 h 825500"/>
                  <a:gd name="connsiteX28" fmla="*/ 537634 w 660400"/>
                  <a:gd name="connsiteY28" fmla="*/ 342900 h 825500"/>
                  <a:gd name="connsiteX29" fmla="*/ 537634 w 660400"/>
                  <a:gd name="connsiteY29" fmla="*/ 342900 h 825500"/>
                  <a:gd name="connsiteX30" fmla="*/ 592667 w 660400"/>
                  <a:gd name="connsiteY30" fmla="*/ 338667 h 825500"/>
                  <a:gd name="connsiteX31" fmla="*/ 592667 w 660400"/>
                  <a:gd name="connsiteY31" fmla="*/ 338667 h 825500"/>
                  <a:gd name="connsiteX32" fmla="*/ 563034 w 660400"/>
                  <a:gd name="connsiteY32" fmla="*/ 309034 h 825500"/>
                  <a:gd name="connsiteX33" fmla="*/ 533400 w 660400"/>
                  <a:gd name="connsiteY33" fmla="*/ 287867 h 825500"/>
                  <a:gd name="connsiteX34" fmla="*/ 529167 w 660400"/>
                  <a:gd name="connsiteY34" fmla="*/ 262467 h 825500"/>
                  <a:gd name="connsiteX35" fmla="*/ 554567 w 660400"/>
                  <a:gd name="connsiteY35" fmla="*/ 245534 h 825500"/>
                  <a:gd name="connsiteX36" fmla="*/ 601134 w 660400"/>
                  <a:gd name="connsiteY36" fmla="*/ 262467 h 825500"/>
                  <a:gd name="connsiteX37" fmla="*/ 601134 w 660400"/>
                  <a:gd name="connsiteY37" fmla="*/ 262467 h 825500"/>
                  <a:gd name="connsiteX38" fmla="*/ 630767 w 660400"/>
                  <a:gd name="connsiteY38" fmla="*/ 232834 h 825500"/>
                  <a:gd name="connsiteX39" fmla="*/ 618067 w 660400"/>
                  <a:gd name="connsiteY39" fmla="*/ 194734 h 825500"/>
                  <a:gd name="connsiteX40" fmla="*/ 639234 w 660400"/>
                  <a:gd name="connsiteY40" fmla="*/ 177800 h 825500"/>
                  <a:gd name="connsiteX41" fmla="*/ 660400 w 660400"/>
                  <a:gd name="connsiteY41" fmla="*/ 156634 h 825500"/>
                  <a:gd name="connsiteX42" fmla="*/ 647700 w 660400"/>
                  <a:gd name="connsiteY42" fmla="*/ 114300 h 825500"/>
                  <a:gd name="connsiteX43" fmla="*/ 563034 w 660400"/>
                  <a:gd name="connsiteY43" fmla="*/ 88900 h 825500"/>
                  <a:gd name="connsiteX44" fmla="*/ 385234 w 660400"/>
                  <a:gd name="connsiteY44" fmla="*/ 0 h 825500"/>
                  <a:gd name="connsiteX45" fmla="*/ 262467 w 660400"/>
                  <a:gd name="connsiteY45" fmla="*/ 0 h 825500"/>
                  <a:gd name="connsiteX46" fmla="*/ 135467 w 660400"/>
                  <a:gd name="connsiteY46" fmla="*/ 114300 h 825500"/>
                  <a:gd name="connsiteX47" fmla="*/ 55034 w 660400"/>
                  <a:gd name="connsiteY47" fmla="*/ 258234 h 825500"/>
                  <a:gd name="connsiteX48" fmla="*/ 0 w 660400"/>
                  <a:gd name="connsiteY48" fmla="*/ 465667 h 825500"/>
                  <a:gd name="connsiteX49" fmla="*/ 4234 w 660400"/>
                  <a:gd name="connsiteY49" fmla="*/ 618067 h 825500"/>
                  <a:gd name="connsiteX50" fmla="*/ 67734 w 660400"/>
                  <a:gd name="connsiteY50" fmla="*/ 715434 h 825500"/>
                  <a:gd name="connsiteX51" fmla="*/ 220134 w 660400"/>
                  <a:gd name="connsiteY51"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0400" h="825500">
                    <a:moveTo>
                      <a:pt x="220134" y="825500"/>
                    </a:moveTo>
                    <a:lnTo>
                      <a:pt x="270934" y="817034"/>
                    </a:lnTo>
                    <a:lnTo>
                      <a:pt x="309034" y="778934"/>
                    </a:lnTo>
                    <a:lnTo>
                      <a:pt x="342900" y="728134"/>
                    </a:lnTo>
                    <a:lnTo>
                      <a:pt x="342900" y="728134"/>
                    </a:lnTo>
                    <a:lnTo>
                      <a:pt x="376767" y="685800"/>
                    </a:lnTo>
                    <a:lnTo>
                      <a:pt x="414867" y="694267"/>
                    </a:lnTo>
                    <a:lnTo>
                      <a:pt x="397934" y="651934"/>
                    </a:lnTo>
                    <a:lnTo>
                      <a:pt x="389467" y="630767"/>
                    </a:lnTo>
                    <a:lnTo>
                      <a:pt x="389467" y="630767"/>
                    </a:lnTo>
                    <a:lnTo>
                      <a:pt x="444500" y="622300"/>
                    </a:lnTo>
                    <a:lnTo>
                      <a:pt x="474134" y="618067"/>
                    </a:lnTo>
                    <a:lnTo>
                      <a:pt x="503767" y="592667"/>
                    </a:lnTo>
                    <a:lnTo>
                      <a:pt x="503767" y="592667"/>
                    </a:lnTo>
                    <a:lnTo>
                      <a:pt x="478367" y="554567"/>
                    </a:lnTo>
                    <a:lnTo>
                      <a:pt x="478367" y="554567"/>
                    </a:lnTo>
                    <a:lnTo>
                      <a:pt x="508000" y="541867"/>
                    </a:lnTo>
                    <a:lnTo>
                      <a:pt x="524934" y="529167"/>
                    </a:lnTo>
                    <a:lnTo>
                      <a:pt x="516467" y="508000"/>
                    </a:lnTo>
                    <a:lnTo>
                      <a:pt x="516467" y="486834"/>
                    </a:lnTo>
                    <a:lnTo>
                      <a:pt x="529167" y="474134"/>
                    </a:lnTo>
                    <a:lnTo>
                      <a:pt x="567267" y="482600"/>
                    </a:lnTo>
                    <a:lnTo>
                      <a:pt x="571500" y="469900"/>
                    </a:lnTo>
                    <a:lnTo>
                      <a:pt x="563034" y="457200"/>
                    </a:lnTo>
                    <a:lnTo>
                      <a:pt x="563034" y="457200"/>
                    </a:lnTo>
                    <a:lnTo>
                      <a:pt x="563034" y="419100"/>
                    </a:lnTo>
                    <a:lnTo>
                      <a:pt x="533400" y="397934"/>
                    </a:lnTo>
                    <a:lnTo>
                      <a:pt x="516467" y="368300"/>
                    </a:lnTo>
                    <a:lnTo>
                      <a:pt x="537634" y="342900"/>
                    </a:lnTo>
                    <a:lnTo>
                      <a:pt x="537634" y="342900"/>
                    </a:lnTo>
                    <a:lnTo>
                      <a:pt x="592667" y="338667"/>
                    </a:lnTo>
                    <a:lnTo>
                      <a:pt x="592667" y="338667"/>
                    </a:lnTo>
                    <a:lnTo>
                      <a:pt x="563034" y="309034"/>
                    </a:lnTo>
                    <a:lnTo>
                      <a:pt x="533400" y="287867"/>
                    </a:lnTo>
                    <a:lnTo>
                      <a:pt x="529167" y="262467"/>
                    </a:lnTo>
                    <a:lnTo>
                      <a:pt x="554567" y="245534"/>
                    </a:lnTo>
                    <a:lnTo>
                      <a:pt x="601134" y="262467"/>
                    </a:lnTo>
                    <a:lnTo>
                      <a:pt x="601134" y="262467"/>
                    </a:lnTo>
                    <a:lnTo>
                      <a:pt x="630767" y="232834"/>
                    </a:lnTo>
                    <a:lnTo>
                      <a:pt x="618067" y="194734"/>
                    </a:lnTo>
                    <a:lnTo>
                      <a:pt x="639234" y="177800"/>
                    </a:lnTo>
                    <a:lnTo>
                      <a:pt x="660400" y="156634"/>
                    </a:lnTo>
                    <a:lnTo>
                      <a:pt x="647700" y="114300"/>
                    </a:lnTo>
                    <a:lnTo>
                      <a:pt x="563034" y="88900"/>
                    </a:lnTo>
                    <a:lnTo>
                      <a:pt x="385234" y="0"/>
                    </a:lnTo>
                    <a:lnTo>
                      <a:pt x="262467" y="0"/>
                    </a:lnTo>
                    <a:lnTo>
                      <a:pt x="135467" y="114300"/>
                    </a:lnTo>
                    <a:lnTo>
                      <a:pt x="55034" y="258234"/>
                    </a:lnTo>
                    <a:lnTo>
                      <a:pt x="0" y="465667"/>
                    </a:lnTo>
                    <a:lnTo>
                      <a:pt x="4234" y="618067"/>
                    </a:lnTo>
                    <a:lnTo>
                      <a:pt x="67734" y="715434"/>
                    </a:lnTo>
                    <a:lnTo>
                      <a:pt x="220134" y="825500"/>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任意多边形 415"/>
              <p:cNvSpPr/>
              <p:nvPr/>
            </p:nvSpPr>
            <p:spPr>
              <a:xfrm>
                <a:off x="7463367" y="4347633"/>
                <a:ext cx="778933" cy="1075267"/>
              </a:xfrm>
              <a:custGeom>
                <a:avLst/>
                <a:gdLst>
                  <a:gd name="connsiteX0" fmla="*/ 757766 w 778933"/>
                  <a:gd name="connsiteY0" fmla="*/ 80434 h 1075267"/>
                  <a:gd name="connsiteX1" fmla="*/ 749300 w 778933"/>
                  <a:gd name="connsiteY1" fmla="*/ 131234 h 1075267"/>
                  <a:gd name="connsiteX2" fmla="*/ 740833 w 778933"/>
                  <a:gd name="connsiteY2" fmla="*/ 139700 h 1075267"/>
                  <a:gd name="connsiteX3" fmla="*/ 715433 w 778933"/>
                  <a:gd name="connsiteY3" fmla="*/ 165100 h 1075267"/>
                  <a:gd name="connsiteX4" fmla="*/ 715433 w 778933"/>
                  <a:gd name="connsiteY4" fmla="*/ 165100 h 1075267"/>
                  <a:gd name="connsiteX5" fmla="*/ 728133 w 778933"/>
                  <a:gd name="connsiteY5" fmla="*/ 215900 h 1075267"/>
                  <a:gd name="connsiteX6" fmla="*/ 728133 w 778933"/>
                  <a:gd name="connsiteY6" fmla="*/ 215900 h 1075267"/>
                  <a:gd name="connsiteX7" fmla="*/ 757766 w 778933"/>
                  <a:gd name="connsiteY7" fmla="*/ 258234 h 1075267"/>
                  <a:gd name="connsiteX8" fmla="*/ 770466 w 778933"/>
                  <a:gd name="connsiteY8" fmla="*/ 283634 h 1075267"/>
                  <a:gd name="connsiteX9" fmla="*/ 778933 w 778933"/>
                  <a:gd name="connsiteY9" fmla="*/ 321734 h 1075267"/>
                  <a:gd name="connsiteX10" fmla="*/ 778933 w 778933"/>
                  <a:gd name="connsiteY10" fmla="*/ 321734 h 1075267"/>
                  <a:gd name="connsiteX11" fmla="*/ 762000 w 778933"/>
                  <a:gd name="connsiteY11" fmla="*/ 376767 h 1075267"/>
                  <a:gd name="connsiteX12" fmla="*/ 762000 w 778933"/>
                  <a:gd name="connsiteY12" fmla="*/ 376767 h 1075267"/>
                  <a:gd name="connsiteX13" fmla="*/ 723900 w 778933"/>
                  <a:gd name="connsiteY13" fmla="*/ 419100 h 1075267"/>
                  <a:gd name="connsiteX14" fmla="*/ 685800 w 778933"/>
                  <a:gd name="connsiteY14" fmla="*/ 427567 h 1075267"/>
                  <a:gd name="connsiteX15" fmla="*/ 685800 w 778933"/>
                  <a:gd name="connsiteY15" fmla="*/ 427567 h 1075267"/>
                  <a:gd name="connsiteX16" fmla="*/ 618066 w 778933"/>
                  <a:gd name="connsiteY16" fmla="*/ 461434 h 1075267"/>
                  <a:gd name="connsiteX17" fmla="*/ 618066 w 778933"/>
                  <a:gd name="connsiteY17" fmla="*/ 499534 h 1075267"/>
                  <a:gd name="connsiteX18" fmla="*/ 630766 w 778933"/>
                  <a:gd name="connsiteY18" fmla="*/ 537634 h 1075267"/>
                  <a:gd name="connsiteX19" fmla="*/ 630766 w 778933"/>
                  <a:gd name="connsiteY19" fmla="*/ 537634 h 1075267"/>
                  <a:gd name="connsiteX20" fmla="*/ 588433 w 778933"/>
                  <a:gd name="connsiteY20" fmla="*/ 592667 h 1075267"/>
                  <a:gd name="connsiteX21" fmla="*/ 563033 w 778933"/>
                  <a:gd name="connsiteY21" fmla="*/ 618067 h 1075267"/>
                  <a:gd name="connsiteX22" fmla="*/ 533400 w 778933"/>
                  <a:gd name="connsiteY22" fmla="*/ 639234 h 1075267"/>
                  <a:gd name="connsiteX23" fmla="*/ 537633 w 778933"/>
                  <a:gd name="connsiteY23" fmla="*/ 668867 h 1075267"/>
                  <a:gd name="connsiteX24" fmla="*/ 541866 w 778933"/>
                  <a:gd name="connsiteY24" fmla="*/ 711200 h 1075267"/>
                  <a:gd name="connsiteX25" fmla="*/ 537633 w 778933"/>
                  <a:gd name="connsiteY25" fmla="*/ 736600 h 1075267"/>
                  <a:gd name="connsiteX26" fmla="*/ 508000 w 778933"/>
                  <a:gd name="connsiteY26" fmla="*/ 757767 h 1075267"/>
                  <a:gd name="connsiteX27" fmla="*/ 486833 w 778933"/>
                  <a:gd name="connsiteY27" fmla="*/ 783167 h 1075267"/>
                  <a:gd name="connsiteX28" fmla="*/ 482600 w 778933"/>
                  <a:gd name="connsiteY28" fmla="*/ 855134 h 1075267"/>
                  <a:gd name="connsiteX29" fmla="*/ 482600 w 778933"/>
                  <a:gd name="connsiteY29" fmla="*/ 855134 h 1075267"/>
                  <a:gd name="connsiteX30" fmla="*/ 478366 w 778933"/>
                  <a:gd name="connsiteY30" fmla="*/ 901700 h 1075267"/>
                  <a:gd name="connsiteX31" fmla="*/ 469900 w 778933"/>
                  <a:gd name="connsiteY31" fmla="*/ 931334 h 1075267"/>
                  <a:gd name="connsiteX32" fmla="*/ 491066 w 778933"/>
                  <a:gd name="connsiteY32" fmla="*/ 973667 h 1075267"/>
                  <a:gd name="connsiteX33" fmla="*/ 516466 w 778933"/>
                  <a:gd name="connsiteY33" fmla="*/ 1028700 h 1075267"/>
                  <a:gd name="connsiteX34" fmla="*/ 389466 w 778933"/>
                  <a:gd name="connsiteY34" fmla="*/ 1075267 h 1075267"/>
                  <a:gd name="connsiteX35" fmla="*/ 173566 w 778933"/>
                  <a:gd name="connsiteY35" fmla="*/ 1071034 h 1075267"/>
                  <a:gd name="connsiteX36" fmla="*/ 122766 w 778933"/>
                  <a:gd name="connsiteY36" fmla="*/ 977900 h 1075267"/>
                  <a:gd name="connsiteX37" fmla="*/ 97366 w 778933"/>
                  <a:gd name="connsiteY37" fmla="*/ 855134 h 1075267"/>
                  <a:gd name="connsiteX38" fmla="*/ 101600 w 778933"/>
                  <a:gd name="connsiteY38" fmla="*/ 715434 h 1075267"/>
                  <a:gd name="connsiteX39" fmla="*/ 0 w 778933"/>
                  <a:gd name="connsiteY39" fmla="*/ 529167 h 1075267"/>
                  <a:gd name="connsiteX40" fmla="*/ 67733 w 778933"/>
                  <a:gd name="connsiteY40" fmla="*/ 372534 h 1075267"/>
                  <a:gd name="connsiteX41" fmla="*/ 76200 w 778933"/>
                  <a:gd name="connsiteY41" fmla="*/ 207434 h 1075267"/>
                  <a:gd name="connsiteX42" fmla="*/ 283633 w 778933"/>
                  <a:gd name="connsiteY42" fmla="*/ 76200 h 1075267"/>
                  <a:gd name="connsiteX43" fmla="*/ 486833 w 778933"/>
                  <a:gd name="connsiteY43" fmla="*/ 0 h 1075267"/>
                  <a:gd name="connsiteX44" fmla="*/ 757766 w 778933"/>
                  <a:gd name="connsiteY44" fmla="*/ 80434 h 107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78933" h="1075267">
                    <a:moveTo>
                      <a:pt x="757766" y="80434"/>
                    </a:moveTo>
                    <a:lnTo>
                      <a:pt x="749300" y="131234"/>
                    </a:lnTo>
                    <a:lnTo>
                      <a:pt x="740833" y="139700"/>
                    </a:lnTo>
                    <a:lnTo>
                      <a:pt x="715433" y="165100"/>
                    </a:lnTo>
                    <a:lnTo>
                      <a:pt x="715433" y="165100"/>
                    </a:lnTo>
                    <a:lnTo>
                      <a:pt x="728133" y="215900"/>
                    </a:lnTo>
                    <a:lnTo>
                      <a:pt x="728133" y="215900"/>
                    </a:lnTo>
                    <a:lnTo>
                      <a:pt x="757766" y="258234"/>
                    </a:lnTo>
                    <a:lnTo>
                      <a:pt x="770466" y="283634"/>
                    </a:lnTo>
                    <a:lnTo>
                      <a:pt x="778933" y="321734"/>
                    </a:lnTo>
                    <a:lnTo>
                      <a:pt x="778933" y="321734"/>
                    </a:lnTo>
                    <a:lnTo>
                      <a:pt x="762000" y="376767"/>
                    </a:lnTo>
                    <a:lnTo>
                      <a:pt x="762000" y="376767"/>
                    </a:lnTo>
                    <a:lnTo>
                      <a:pt x="723900" y="419100"/>
                    </a:lnTo>
                    <a:lnTo>
                      <a:pt x="685800" y="427567"/>
                    </a:lnTo>
                    <a:lnTo>
                      <a:pt x="685800" y="427567"/>
                    </a:lnTo>
                    <a:lnTo>
                      <a:pt x="618066" y="461434"/>
                    </a:lnTo>
                    <a:lnTo>
                      <a:pt x="618066" y="499534"/>
                    </a:lnTo>
                    <a:lnTo>
                      <a:pt x="630766" y="537634"/>
                    </a:lnTo>
                    <a:lnTo>
                      <a:pt x="630766" y="537634"/>
                    </a:lnTo>
                    <a:lnTo>
                      <a:pt x="588433" y="592667"/>
                    </a:lnTo>
                    <a:lnTo>
                      <a:pt x="563033" y="618067"/>
                    </a:lnTo>
                    <a:lnTo>
                      <a:pt x="533400" y="639234"/>
                    </a:lnTo>
                    <a:lnTo>
                      <a:pt x="537633" y="668867"/>
                    </a:lnTo>
                    <a:lnTo>
                      <a:pt x="541866" y="711200"/>
                    </a:lnTo>
                    <a:lnTo>
                      <a:pt x="537633" y="736600"/>
                    </a:lnTo>
                    <a:lnTo>
                      <a:pt x="508000" y="757767"/>
                    </a:lnTo>
                    <a:lnTo>
                      <a:pt x="486833" y="783167"/>
                    </a:lnTo>
                    <a:lnTo>
                      <a:pt x="482600" y="855134"/>
                    </a:lnTo>
                    <a:lnTo>
                      <a:pt x="482600" y="855134"/>
                    </a:lnTo>
                    <a:lnTo>
                      <a:pt x="478366" y="901700"/>
                    </a:lnTo>
                    <a:lnTo>
                      <a:pt x="469900" y="931334"/>
                    </a:lnTo>
                    <a:lnTo>
                      <a:pt x="491066" y="973667"/>
                    </a:lnTo>
                    <a:lnTo>
                      <a:pt x="516466" y="1028700"/>
                    </a:lnTo>
                    <a:lnTo>
                      <a:pt x="389466" y="1075267"/>
                    </a:lnTo>
                    <a:lnTo>
                      <a:pt x="173566" y="1071034"/>
                    </a:lnTo>
                    <a:lnTo>
                      <a:pt x="122766" y="977900"/>
                    </a:lnTo>
                    <a:lnTo>
                      <a:pt x="97366" y="855134"/>
                    </a:lnTo>
                    <a:lnTo>
                      <a:pt x="101600" y="715434"/>
                    </a:lnTo>
                    <a:lnTo>
                      <a:pt x="0" y="529167"/>
                    </a:lnTo>
                    <a:lnTo>
                      <a:pt x="67733" y="372534"/>
                    </a:lnTo>
                    <a:lnTo>
                      <a:pt x="76200" y="207434"/>
                    </a:lnTo>
                    <a:lnTo>
                      <a:pt x="283633" y="76200"/>
                    </a:lnTo>
                    <a:lnTo>
                      <a:pt x="486833" y="0"/>
                    </a:lnTo>
                    <a:lnTo>
                      <a:pt x="757766" y="80434"/>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任意多边形 416"/>
              <p:cNvSpPr/>
              <p:nvPr/>
            </p:nvSpPr>
            <p:spPr>
              <a:xfrm>
                <a:off x="7797800" y="3488267"/>
                <a:ext cx="842433" cy="842433"/>
              </a:xfrm>
              <a:custGeom>
                <a:avLst/>
                <a:gdLst>
                  <a:gd name="connsiteX0" fmla="*/ 410633 w 842433"/>
                  <a:gd name="connsiteY0" fmla="*/ 0 h 842433"/>
                  <a:gd name="connsiteX1" fmla="*/ 402167 w 842433"/>
                  <a:gd name="connsiteY1" fmla="*/ 55033 h 842433"/>
                  <a:gd name="connsiteX2" fmla="*/ 423333 w 842433"/>
                  <a:gd name="connsiteY2" fmla="*/ 84666 h 842433"/>
                  <a:gd name="connsiteX3" fmla="*/ 457200 w 842433"/>
                  <a:gd name="connsiteY3" fmla="*/ 118533 h 842433"/>
                  <a:gd name="connsiteX4" fmla="*/ 520700 w 842433"/>
                  <a:gd name="connsiteY4" fmla="*/ 148166 h 842433"/>
                  <a:gd name="connsiteX5" fmla="*/ 567267 w 842433"/>
                  <a:gd name="connsiteY5" fmla="*/ 152400 h 842433"/>
                  <a:gd name="connsiteX6" fmla="*/ 571500 w 842433"/>
                  <a:gd name="connsiteY6" fmla="*/ 182033 h 842433"/>
                  <a:gd name="connsiteX7" fmla="*/ 584200 w 842433"/>
                  <a:gd name="connsiteY7" fmla="*/ 211666 h 842433"/>
                  <a:gd name="connsiteX8" fmla="*/ 605367 w 842433"/>
                  <a:gd name="connsiteY8" fmla="*/ 254000 h 842433"/>
                  <a:gd name="connsiteX9" fmla="*/ 618067 w 842433"/>
                  <a:gd name="connsiteY9" fmla="*/ 275166 h 842433"/>
                  <a:gd name="connsiteX10" fmla="*/ 651933 w 842433"/>
                  <a:gd name="connsiteY10" fmla="*/ 304800 h 842433"/>
                  <a:gd name="connsiteX11" fmla="*/ 660400 w 842433"/>
                  <a:gd name="connsiteY11" fmla="*/ 351366 h 842433"/>
                  <a:gd name="connsiteX12" fmla="*/ 690033 w 842433"/>
                  <a:gd name="connsiteY12" fmla="*/ 419100 h 842433"/>
                  <a:gd name="connsiteX13" fmla="*/ 736600 w 842433"/>
                  <a:gd name="connsiteY13" fmla="*/ 457200 h 842433"/>
                  <a:gd name="connsiteX14" fmla="*/ 791633 w 842433"/>
                  <a:gd name="connsiteY14" fmla="*/ 474133 h 842433"/>
                  <a:gd name="connsiteX15" fmla="*/ 829733 w 842433"/>
                  <a:gd name="connsiteY15" fmla="*/ 508000 h 842433"/>
                  <a:gd name="connsiteX16" fmla="*/ 842433 w 842433"/>
                  <a:gd name="connsiteY16" fmla="*/ 537633 h 842433"/>
                  <a:gd name="connsiteX17" fmla="*/ 817033 w 842433"/>
                  <a:gd name="connsiteY17" fmla="*/ 537633 h 842433"/>
                  <a:gd name="connsiteX18" fmla="*/ 791633 w 842433"/>
                  <a:gd name="connsiteY18" fmla="*/ 537633 h 842433"/>
                  <a:gd name="connsiteX19" fmla="*/ 791633 w 842433"/>
                  <a:gd name="connsiteY19" fmla="*/ 537633 h 842433"/>
                  <a:gd name="connsiteX20" fmla="*/ 762000 w 842433"/>
                  <a:gd name="connsiteY20" fmla="*/ 533400 h 842433"/>
                  <a:gd name="connsiteX21" fmla="*/ 757767 w 842433"/>
                  <a:gd name="connsiteY21" fmla="*/ 563033 h 842433"/>
                  <a:gd name="connsiteX22" fmla="*/ 795867 w 842433"/>
                  <a:gd name="connsiteY22" fmla="*/ 584200 h 842433"/>
                  <a:gd name="connsiteX23" fmla="*/ 795867 w 842433"/>
                  <a:gd name="connsiteY23" fmla="*/ 584200 h 842433"/>
                  <a:gd name="connsiteX24" fmla="*/ 800100 w 842433"/>
                  <a:gd name="connsiteY24" fmla="*/ 639233 h 842433"/>
                  <a:gd name="connsiteX25" fmla="*/ 808567 w 842433"/>
                  <a:gd name="connsiteY25" fmla="*/ 673100 h 842433"/>
                  <a:gd name="connsiteX26" fmla="*/ 842433 w 842433"/>
                  <a:gd name="connsiteY26" fmla="*/ 702733 h 842433"/>
                  <a:gd name="connsiteX27" fmla="*/ 808567 w 842433"/>
                  <a:gd name="connsiteY27" fmla="*/ 715433 h 842433"/>
                  <a:gd name="connsiteX28" fmla="*/ 774700 w 842433"/>
                  <a:gd name="connsiteY28" fmla="*/ 749300 h 842433"/>
                  <a:gd name="connsiteX29" fmla="*/ 749300 w 842433"/>
                  <a:gd name="connsiteY29" fmla="*/ 783166 h 842433"/>
                  <a:gd name="connsiteX30" fmla="*/ 711200 w 842433"/>
                  <a:gd name="connsiteY30" fmla="*/ 804333 h 842433"/>
                  <a:gd name="connsiteX31" fmla="*/ 643467 w 842433"/>
                  <a:gd name="connsiteY31" fmla="*/ 812800 h 842433"/>
                  <a:gd name="connsiteX32" fmla="*/ 618067 w 842433"/>
                  <a:gd name="connsiteY32" fmla="*/ 804333 h 842433"/>
                  <a:gd name="connsiteX33" fmla="*/ 618067 w 842433"/>
                  <a:gd name="connsiteY33" fmla="*/ 804333 h 842433"/>
                  <a:gd name="connsiteX34" fmla="*/ 575733 w 842433"/>
                  <a:gd name="connsiteY34" fmla="*/ 833966 h 842433"/>
                  <a:gd name="connsiteX35" fmla="*/ 554567 w 842433"/>
                  <a:gd name="connsiteY35" fmla="*/ 842433 h 842433"/>
                  <a:gd name="connsiteX36" fmla="*/ 554567 w 842433"/>
                  <a:gd name="connsiteY36" fmla="*/ 842433 h 842433"/>
                  <a:gd name="connsiteX37" fmla="*/ 499533 w 842433"/>
                  <a:gd name="connsiteY37" fmla="*/ 808566 h 842433"/>
                  <a:gd name="connsiteX38" fmla="*/ 254000 w 842433"/>
                  <a:gd name="connsiteY38" fmla="*/ 681566 h 842433"/>
                  <a:gd name="connsiteX39" fmla="*/ 203200 w 842433"/>
                  <a:gd name="connsiteY39" fmla="*/ 448733 h 842433"/>
                  <a:gd name="connsiteX40" fmla="*/ 135467 w 842433"/>
                  <a:gd name="connsiteY40" fmla="*/ 321733 h 842433"/>
                  <a:gd name="connsiteX41" fmla="*/ 0 w 842433"/>
                  <a:gd name="connsiteY41" fmla="*/ 114300 h 842433"/>
                  <a:gd name="connsiteX42" fmla="*/ 169333 w 842433"/>
                  <a:gd name="connsiteY42" fmla="*/ 12700 h 842433"/>
                  <a:gd name="connsiteX43" fmla="*/ 410633 w 842433"/>
                  <a:gd name="connsiteY43" fmla="*/ 0 h 84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42433" h="842433">
                    <a:moveTo>
                      <a:pt x="410633" y="0"/>
                    </a:moveTo>
                    <a:lnTo>
                      <a:pt x="402167" y="55033"/>
                    </a:lnTo>
                    <a:lnTo>
                      <a:pt x="423333" y="84666"/>
                    </a:lnTo>
                    <a:lnTo>
                      <a:pt x="457200" y="118533"/>
                    </a:lnTo>
                    <a:lnTo>
                      <a:pt x="520700" y="148166"/>
                    </a:lnTo>
                    <a:lnTo>
                      <a:pt x="567267" y="152400"/>
                    </a:lnTo>
                    <a:lnTo>
                      <a:pt x="571500" y="182033"/>
                    </a:lnTo>
                    <a:lnTo>
                      <a:pt x="584200" y="211666"/>
                    </a:lnTo>
                    <a:lnTo>
                      <a:pt x="605367" y="254000"/>
                    </a:lnTo>
                    <a:lnTo>
                      <a:pt x="618067" y="275166"/>
                    </a:lnTo>
                    <a:lnTo>
                      <a:pt x="651933" y="304800"/>
                    </a:lnTo>
                    <a:lnTo>
                      <a:pt x="660400" y="351366"/>
                    </a:lnTo>
                    <a:lnTo>
                      <a:pt x="690033" y="419100"/>
                    </a:lnTo>
                    <a:lnTo>
                      <a:pt x="736600" y="457200"/>
                    </a:lnTo>
                    <a:lnTo>
                      <a:pt x="791633" y="474133"/>
                    </a:lnTo>
                    <a:lnTo>
                      <a:pt x="829733" y="508000"/>
                    </a:lnTo>
                    <a:lnTo>
                      <a:pt x="842433" y="537633"/>
                    </a:lnTo>
                    <a:lnTo>
                      <a:pt x="817033" y="537633"/>
                    </a:lnTo>
                    <a:lnTo>
                      <a:pt x="791633" y="537633"/>
                    </a:lnTo>
                    <a:lnTo>
                      <a:pt x="791633" y="537633"/>
                    </a:lnTo>
                    <a:lnTo>
                      <a:pt x="762000" y="533400"/>
                    </a:lnTo>
                    <a:lnTo>
                      <a:pt x="757767" y="563033"/>
                    </a:lnTo>
                    <a:lnTo>
                      <a:pt x="795867" y="584200"/>
                    </a:lnTo>
                    <a:lnTo>
                      <a:pt x="795867" y="584200"/>
                    </a:lnTo>
                    <a:lnTo>
                      <a:pt x="800100" y="639233"/>
                    </a:lnTo>
                    <a:lnTo>
                      <a:pt x="808567" y="673100"/>
                    </a:lnTo>
                    <a:lnTo>
                      <a:pt x="842433" y="702733"/>
                    </a:lnTo>
                    <a:lnTo>
                      <a:pt x="808567" y="715433"/>
                    </a:lnTo>
                    <a:lnTo>
                      <a:pt x="774700" y="749300"/>
                    </a:lnTo>
                    <a:lnTo>
                      <a:pt x="749300" y="783166"/>
                    </a:lnTo>
                    <a:lnTo>
                      <a:pt x="711200" y="804333"/>
                    </a:lnTo>
                    <a:lnTo>
                      <a:pt x="643467" y="812800"/>
                    </a:lnTo>
                    <a:lnTo>
                      <a:pt x="618067" y="804333"/>
                    </a:lnTo>
                    <a:lnTo>
                      <a:pt x="618067" y="804333"/>
                    </a:lnTo>
                    <a:lnTo>
                      <a:pt x="575733" y="833966"/>
                    </a:lnTo>
                    <a:lnTo>
                      <a:pt x="554567" y="842433"/>
                    </a:lnTo>
                    <a:lnTo>
                      <a:pt x="554567" y="842433"/>
                    </a:lnTo>
                    <a:lnTo>
                      <a:pt x="499533" y="808566"/>
                    </a:lnTo>
                    <a:lnTo>
                      <a:pt x="254000" y="681566"/>
                    </a:lnTo>
                    <a:lnTo>
                      <a:pt x="203200" y="448733"/>
                    </a:lnTo>
                    <a:lnTo>
                      <a:pt x="135467" y="321733"/>
                    </a:lnTo>
                    <a:lnTo>
                      <a:pt x="0" y="114300"/>
                    </a:lnTo>
                    <a:lnTo>
                      <a:pt x="169333" y="12700"/>
                    </a:lnTo>
                    <a:lnTo>
                      <a:pt x="410633" y="0"/>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任意多边形 294"/>
              <p:cNvSpPr/>
              <p:nvPr/>
            </p:nvSpPr>
            <p:spPr>
              <a:xfrm>
                <a:off x="7628467" y="3611033"/>
                <a:ext cx="745066" cy="876300"/>
              </a:xfrm>
              <a:custGeom>
                <a:avLst/>
                <a:gdLst>
                  <a:gd name="connsiteX0" fmla="*/ 190500 w 745066"/>
                  <a:gd name="connsiteY0" fmla="*/ 0 h 876300"/>
                  <a:gd name="connsiteX1" fmla="*/ 241300 w 745066"/>
                  <a:gd name="connsiteY1" fmla="*/ 33867 h 876300"/>
                  <a:gd name="connsiteX2" fmla="*/ 241300 w 745066"/>
                  <a:gd name="connsiteY2" fmla="*/ 33867 h 876300"/>
                  <a:gd name="connsiteX3" fmla="*/ 279400 w 745066"/>
                  <a:gd name="connsiteY3" fmla="*/ 76200 h 876300"/>
                  <a:gd name="connsiteX4" fmla="*/ 300566 w 745066"/>
                  <a:gd name="connsiteY4" fmla="*/ 110067 h 876300"/>
                  <a:gd name="connsiteX5" fmla="*/ 309033 w 745066"/>
                  <a:gd name="connsiteY5" fmla="*/ 143934 h 876300"/>
                  <a:gd name="connsiteX6" fmla="*/ 347133 w 745066"/>
                  <a:gd name="connsiteY6" fmla="*/ 156634 h 876300"/>
                  <a:gd name="connsiteX7" fmla="*/ 385233 w 745066"/>
                  <a:gd name="connsiteY7" fmla="*/ 148167 h 876300"/>
                  <a:gd name="connsiteX8" fmla="*/ 423333 w 745066"/>
                  <a:gd name="connsiteY8" fmla="*/ 160867 h 876300"/>
                  <a:gd name="connsiteX9" fmla="*/ 444500 w 745066"/>
                  <a:gd name="connsiteY9" fmla="*/ 182034 h 876300"/>
                  <a:gd name="connsiteX10" fmla="*/ 461433 w 745066"/>
                  <a:gd name="connsiteY10" fmla="*/ 211667 h 876300"/>
                  <a:gd name="connsiteX11" fmla="*/ 461433 w 745066"/>
                  <a:gd name="connsiteY11" fmla="*/ 211667 h 876300"/>
                  <a:gd name="connsiteX12" fmla="*/ 486833 w 745066"/>
                  <a:gd name="connsiteY12" fmla="*/ 245534 h 876300"/>
                  <a:gd name="connsiteX13" fmla="*/ 486833 w 745066"/>
                  <a:gd name="connsiteY13" fmla="*/ 245534 h 876300"/>
                  <a:gd name="connsiteX14" fmla="*/ 491066 w 745066"/>
                  <a:gd name="connsiteY14" fmla="*/ 287867 h 876300"/>
                  <a:gd name="connsiteX15" fmla="*/ 520700 w 745066"/>
                  <a:gd name="connsiteY15" fmla="*/ 317500 h 876300"/>
                  <a:gd name="connsiteX16" fmla="*/ 541866 w 745066"/>
                  <a:gd name="connsiteY16" fmla="*/ 325967 h 876300"/>
                  <a:gd name="connsiteX17" fmla="*/ 563033 w 745066"/>
                  <a:gd name="connsiteY17" fmla="*/ 317500 h 876300"/>
                  <a:gd name="connsiteX18" fmla="*/ 563033 w 745066"/>
                  <a:gd name="connsiteY18" fmla="*/ 317500 h 876300"/>
                  <a:gd name="connsiteX19" fmla="*/ 588433 w 745066"/>
                  <a:gd name="connsiteY19" fmla="*/ 283634 h 876300"/>
                  <a:gd name="connsiteX20" fmla="*/ 588433 w 745066"/>
                  <a:gd name="connsiteY20" fmla="*/ 283634 h 876300"/>
                  <a:gd name="connsiteX21" fmla="*/ 630766 w 745066"/>
                  <a:gd name="connsiteY21" fmla="*/ 300567 h 876300"/>
                  <a:gd name="connsiteX22" fmla="*/ 635000 w 745066"/>
                  <a:gd name="connsiteY22" fmla="*/ 338667 h 876300"/>
                  <a:gd name="connsiteX23" fmla="*/ 630766 w 745066"/>
                  <a:gd name="connsiteY23" fmla="*/ 359834 h 876300"/>
                  <a:gd name="connsiteX24" fmla="*/ 596900 w 745066"/>
                  <a:gd name="connsiteY24" fmla="*/ 372534 h 876300"/>
                  <a:gd name="connsiteX25" fmla="*/ 558800 w 745066"/>
                  <a:gd name="connsiteY25" fmla="*/ 381000 h 876300"/>
                  <a:gd name="connsiteX26" fmla="*/ 541866 w 745066"/>
                  <a:gd name="connsiteY26" fmla="*/ 410634 h 876300"/>
                  <a:gd name="connsiteX27" fmla="*/ 541866 w 745066"/>
                  <a:gd name="connsiteY27" fmla="*/ 457200 h 876300"/>
                  <a:gd name="connsiteX28" fmla="*/ 554566 w 745066"/>
                  <a:gd name="connsiteY28" fmla="*/ 495300 h 876300"/>
                  <a:gd name="connsiteX29" fmla="*/ 588433 w 745066"/>
                  <a:gd name="connsiteY29" fmla="*/ 512234 h 876300"/>
                  <a:gd name="connsiteX30" fmla="*/ 622300 w 745066"/>
                  <a:gd name="connsiteY30" fmla="*/ 537634 h 876300"/>
                  <a:gd name="connsiteX31" fmla="*/ 643466 w 745066"/>
                  <a:gd name="connsiteY31" fmla="*/ 575734 h 876300"/>
                  <a:gd name="connsiteX32" fmla="*/ 681566 w 745066"/>
                  <a:gd name="connsiteY32" fmla="*/ 584200 h 876300"/>
                  <a:gd name="connsiteX33" fmla="*/ 681566 w 745066"/>
                  <a:gd name="connsiteY33" fmla="*/ 584200 h 876300"/>
                  <a:gd name="connsiteX34" fmla="*/ 732366 w 745066"/>
                  <a:gd name="connsiteY34" fmla="*/ 584200 h 876300"/>
                  <a:gd name="connsiteX35" fmla="*/ 745066 w 745066"/>
                  <a:gd name="connsiteY35" fmla="*/ 609600 h 876300"/>
                  <a:gd name="connsiteX36" fmla="*/ 740833 w 745066"/>
                  <a:gd name="connsiteY36" fmla="*/ 630767 h 876300"/>
                  <a:gd name="connsiteX37" fmla="*/ 702733 w 745066"/>
                  <a:gd name="connsiteY37" fmla="*/ 651934 h 876300"/>
                  <a:gd name="connsiteX38" fmla="*/ 702733 w 745066"/>
                  <a:gd name="connsiteY38" fmla="*/ 651934 h 876300"/>
                  <a:gd name="connsiteX39" fmla="*/ 694266 w 745066"/>
                  <a:gd name="connsiteY39" fmla="*/ 715434 h 876300"/>
                  <a:gd name="connsiteX40" fmla="*/ 694266 w 745066"/>
                  <a:gd name="connsiteY40" fmla="*/ 715434 h 876300"/>
                  <a:gd name="connsiteX41" fmla="*/ 647700 w 745066"/>
                  <a:gd name="connsiteY41" fmla="*/ 736600 h 876300"/>
                  <a:gd name="connsiteX42" fmla="*/ 647700 w 745066"/>
                  <a:gd name="connsiteY42" fmla="*/ 787400 h 876300"/>
                  <a:gd name="connsiteX43" fmla="*/ 630766 w 745066"/>
                  <a:gd name="connsiteY43" fmla="*/ 821267 h 876300"/>
                  <a:gd name="connsiteX44" fmla="*/ 596900 w 745066"/>
                  <a:gd name="connsiteY44" fmla="*/ 855134 h 876300"/>
                  <a:gd name="connsiteX45" fmla="*/ 563033 w 745066"/>
                  <a:gd name="connsiteY45" fmla="*/ 855134 h 876300"/>
                  <a:gd name="connsiteX46" fmla="*/ 529166 w 745066"/>
                  <a:gd name="connsiteY46" fmla="*/ 850900 h 876300"/>
                  <a:gd name="connsiteX47" fmla="*/ 499533 w 745066"/>
                  <a:gd name="connsiteY47" fmla="*/ 876300 h 876300"/>
                  <a:gd name="connsiteX48" fmla="*/ 457200 w 745066"/>
                  <a:gd name="connsiteY48" fmla="*/ 867834 h 876300"/>
                  <a:gd name="connsiteX49" fmla="*/ 457200 w 745066"/>
                  <a:gd name="connsiteY49" fmla="*/ 867834 h 876300"/>
                  <a:gd name="connsiteX50" fmla="*/ 423333 w 745066"/>
                  <a:gd name="connsiteY50" fmla="*/ 838200 h 876300"/>
                  <a:gd name="connsiteX51" fmla="*/ 414866 w 745066"/>
                  <a:gd name="connsiteY51" fmla="*/ 812800 h 876300"/>
                  <a:gd name="connsiteX52" fmla="*/ 414866 w 745066"/>
                  <a:gd name="connsiteY52" fmla="*/ 812800 h 876300"/>
                  <a:gd name="connsiteX53" fmla="*/ 393700 w 745066"/>
                  <a:gd name="connsiteY53" fmla="*/ 859367 h 876300"/>
                  <a:gd name="connsiteX54" fmla="*/ 393700 w 745066"/>
                  <a:gd name="connsiteY54" fmla="*/ 859367 h 876300"/>
                  <a:gd name="connsiteX55" fmla="*/ 351366 w 745066"/>
                  <a:gd name="connsiteY55" fmla="*/ 876300 h 876300"/>
                  <a:gd name="connsiteX56" fmla="*/ 351366 w 745066"/>
                  <a:gd name="connsiteY56" fmla="*/ 876300 h 876300"/>
                  <a:gd name="connsiteX57" fmla="*/ 359833 w 745066"/>
                  <a:gd name="connsiteY57" fmla="*/ 817034 h 876300"/>
                  <a:gd name="connsiteX58" fmla="*/ 355600 w 745066"/>
                  <a:gd name="connsiteY58" fmla="*/ 795867 h 876300"/>
                  <a:gd name="connsiteX59" fmla="*/ 334433 w 745066"/>
                  <a:gd name="connsiteY59" fmla="*/ 791634 h 876300"/>
                  <a:gd name="connsiteX60" fmla="*/ 334433 w 745066"/>
                  <a:gd name="connsiteY60" fmla="*/ 791634 h 876300"/>
                  <a:gd name="connsiteX61" fmla="*/ 296333 w 745066"/>
                  <a:gd name="connsiteY61" fmla="*/ 795867 h 876300"/>
                  <a:gd name="connsiteX62" fmla="*/ 279400 w 745066"/>
                  <a:gd name="connsiteY62" fmla="*/ 817034 h 876300"/>
                  <a:gd name="connsiteX63" fmla="*/ 245533 w 745066"/>
                  <a:gd name="connsiteY63" fmla="*/ 842434 h 876300"/>
                  <a:gd name="connsiteX64" fmla="*/ 211666 w 745066"/>
                  <a:gd name="connsiteY64" fmla="*/ 846667 h 876300"/>
                  <a:gd name="connsiteX65" fmla="*/ 93133 w 745066"/>
                  <a:gd name="connsiteY65" fmla="*/ 639234 h 876300"/>
                  <a:gd name="connsiteX66" fmla="*/ 63500 w 745066"/>
                  <a:gd name="connsiteY66" fmla="*/ 478367 h 876300"/>
                  <a:gd name="connsiteX67" fmla="*/ 21166 w 745066"/>
                  <a:gd name="connsiteY67" fmla="*/ 381000 h 876300"/>
                  <a:gd name="connsiteX68" fmla="*/ 0 w 745066"/>
                  <a:gd name="connsiteY68" fmla="*/ 296334 h 876300"/>
                  <a:gd name="connsiteX69" fmla="*/ 59266 w 745066"/>
                  <a:gd name="connsiteY69" fmla="*/ 135467 h 876300"/>
                  <a:gd name="connsiteX70" fmla="*/ 135466 w 745066"/>
                  <a:gd name="connsiteY70" fmla="*/ 50800 h 876300"/>
                  <a:gd name="connsiteX71" fmla="*/ 190500 w 745066"/>
                  <a:gd name="connsiteY71"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45066" h="876300">
                    <a:moveTo>
                      <a:pt x="190500" y="0"/>
                    </a:moveTo>
                    <a:lnTo>
                      <a:pt x="241300" y="33867"/>
                    </a:lnTo>
                    <a:lnTo>
                      <a:pt x="241300" y="33867"/>
                    </a:lnTo>
                    <a:lnTo>
                      <a:pt x="279400" y="76200"/>
                    </a:lnTo>
                    <a:lnTo>
                      <a:pt x="300566" y="110067"/>
                    </a:lnTo>
                    <a:lnTo>
                      <a:pt x="309033" y="143934"/>
                    </a:lnTo>
                    <a:lnTo>
                      <a:pt x="347133" y="156634"/>
                    </a:lnTo>
                    <a:lnTo>
                      <a:pt x="385233" y="148167"/>
                    </a:lnTo>
                    <a:lnTo>
                      <a:pt x="423333" y="160867"/>
                    </a:lnTo>
                    <a:lnTo>
                      <a:pt x="444500" y="182034"/>
                    </a:lnTo>
                    <a:lnTo>
                      <a:pt x="461433" y="211667"/>
                    </a:lnTo>
                    <a:lnTo>
                      <a:pt x="461433" y="211667"/>
                    </a:lnTo>
                    <a:lnTo>
                      <a:pt x="486833" y="245534"/>
                    </a:lnTo>
                    <a:lnTo>
                      <a:pt x="486833" y="245534"/>
                    </a:lnTo>
                    <a:lnTo>
                      <a:pt x="491066" y="287867"/>
                    </a:lnTo>
                    <a:lnTo>
                      <a:pt x="520700" y="317500"/>
                    </a:lnTo>
                    <a:lnTo>
                      <a:pt x="541866" y="325967"/>
                    </a:lnTo>
                    <a:lnTo>
                      <a:pt x="563033" y="317500"/>
                    </a:lnTo>
                    <a:lnTo>
                      <a:pt x="563033" y="317500"/>
                    </a:lnTo>
                    <a:lnTo>
                      <a:pt x="588433" y="283634"/>
                    </a:lnTo>
                    <a:lnTo>
                      <a:pt x="588433" y="283634"/>
                    </a:lnTo>
                    <a:lnTo>
                      <a:pt x="630766" y="300567"/>
                    </a:lnTo>
                    <a:lnTo>
                      <a:pt x="635000" y="338667"/>
                    </a:lnTo>
                    <a:lnTo>
                      <a:pt x="630766" y="359834"/>
                    </a:lnTo>
                    <a:lnTo>
                      <a:pt x="596900" y="372534"/>
                    </a:lnTo>
                    <a:lnTo>
                      <a:pt x="558800" y="381000"/>
                    </a:lnTo>
                    <a:lnTo>
                      <a:pt x="541866" y="410634"/>
                    </a:lnTo>
                    <a:lnTo>
                      <a:pt x="541866" y="457200"/>
                    </a:lnTo>
                    <a:lnTo>
                      <a:pt x="554566" y="495300"/>
                    </a:lnTo>
                    <a:lnTo>
                      <a:pt x="588433" y="512234"/>
                    </a:lnTo>
                    <a:lnTo>
                      <a:pt x="622300" y="537634"/>
                    </a:lnTo>
                    <a:lnTo>
                      <a:pt x="643466" y="575734"/>
                    </a:lnTo>
                    <a:lnTo>
                      <a:pt x="681566" y="584200"/>
                    </a:lnTo>
                    <a:lnTo>
                      <a:pt x="681566" y="584200"/>
                    </a:lnTo>
                    <a:lnTo>
                      <a:pt x="732366" y="584200"/>
                    </a:lnTo>
                    <a:lnTo>
                      <a:pt x="745066" y="609600"/>
                    </a:lnTo>
                    <a:lnTo>
                      <a:pt x="740833" y="630767"/>
                    </a:lnTo>
                    <a:lnTo>
                      <a:pt x="702733" y="651934"/>
                    </a:lnTo>
                    <a:lnTo>
                      <a:pt x="702733" y="651934"/>
                    </a:lnTo>
                    <a:lnTo>
                      <a:pt x="694266" y="715434"/>
                    </a:lnTo>
                    <a:lnTo>
                      <a:pt x="694266" y="715434"/>
                    </a:lnTo>
                    <a:lnTo>
                      <a:pt x="647700" y="736600"/>
                    </a:lnTo>
                    <a:lnTo>
                      <a:pt x="647700" y="787400"/>
                    </a:lnTo>
                    <a:lnTo>
                      <a:pt x="630766" y="821267"/>
                    </a:lnTo>
                    <a:lnTo>
                      <a:pt x="596900" y="855134"/>
                    </a:lnTo>
                    <a:lnTo>
                      <a:pt x="563033" y="855134"/>
                    </a:lnTo>
                    <a:lnTo>
                      <a:pt x="529166" y="850900"/>
                    </a:lnTo>
                    <a:lnTo>
                      <a:pt x="499533" y="876300"/>
                    </a:lnTo>
                    <a:lnTo>
                      <a:pt x="457200" y="867834"/>
                    </a:lnTo>
                    <a:lnTo>
                      <a:pt x="457200" y="867834"/>
                    </a:lnTo>
                    <a:lnTo>
                      <a:pt x="423333" y="838200"/>
                    </a:lnTo>
                    <a:lnTo>
                      <a:pt x="414866" y="812800"/>
                    </a:lnTo>
                    <a:lnTo>
                      <a:pt x="414866" y="812800"/>
                    </a:lnTo>
                    <a:lnTo>
                      <a:pt x="393700" y="859367"/>
                    </a:lnTo>
                    <a:lnTo>
                      <a:pt x="393700" y="859367"/>
                    </a:lnTo>
                    <a:lnTo>
                      <a:pt x="351366" y="876300"/>
                    </a:lnTo>
                    <a:lnTo>
                      <a:pt x="351366" y="876300"/>
                    </a:lnTo>
                    <a:lnTo>
                      <a:pt x="359833" y="817034"/>
                    </a:lnTo>
                    <a:lnTo>
                      <a:pt x="355600" y="795867"/>
                    </a:lnTo>
                    <a:lnTo>
                      <a:pt x="334433" y="791634"/>
                    </a:lnTo>
                    <a:lnTo>
                      <a:pt x="334433" y="791634"/>
                    </a:lnTo>
                    <a:lnTo>
                      <a:pt x="296333" y="795867"/>
                    </a:lnTo>
                    <a:lnTo>
                      <a:pt x="279400" y="817034"/>
                    </a:lnTo>
                    <a:lnTo>
                      <a:pt x="245533" y="842434"/>
                    </a:lnTo>
                    <a:lnTo>
                      <a:pt x="211666" y="846667"/>
                    </a:lnTo>
                    <a:lnTo>
                      <a:pt x="93133" y="639234"/>
                    </a:lnTo>
                    <a:lnTo>
                      <a:pt x="63500" y="478367"/>
                    </a:lnTo>
                    <a:lnTo>
                      <a:pt x="21166" y="381000"/>
                    </a:lnTo>
                    <a:lnTo>
                      <a:pt x="0" y="296334"/>
                    </a:lnTo>
                    <a:lnTo>
                      <a:pt x="59266" y="135467"/>
                    </a:lnTo>
                    <a:lnTo>
                      <a:pt x="135466" y="50800"/>
                    </a:lnTo>
                    <a:lnTo>
                      <a:pt x="190500" y="0"/>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任意多边形 295"/>
              <p:cNvSpPr/>
              <p:nvPr/>
            </p:nvSpPr>
            <p:spPr>
              <a:xfrm>
                <a:off x="7611533" y="3026833"/>
                <a:ext cx="969434" cy="694267"/>
              </a:xfrm>
              <a:custGeom>
                <a:avLst/>
                <a:gdLst>
                  <a:gd name="connsiteX0" fmla="*/ 211667 w 969434"/>
                  <a:gd name="connsiteY0" fmla="*/ 656167 h 694267"/>
                  <a:gd name="connsiteX1" fmla="*/ 245534 w 969434"/>
                  <a:gd name="connsiteY1" fmla="*/ 613834 h 694267"/>
                  <a:gd name="connsiteX2" fmla="*/ 245534 w 969434"/>
                  <a:gd name="connsiteY2" fmla="*/ 613834 h 694267"/>
                  <a:gd name="connsiteX3" fmla="*/ 249767 w 969434"/>
                  <a:gd name="connsiteY3" fmla="*/ 563034 h 694267"/>
                  <a:gd name="connsiteX4" fmla="*/ 266700 w 969434"/>
                  <a:gd name="connsiteY4" fmla="*/ 550334 h 694267"/>
                  <a:gd name="connsiteX5" fmla="*/ 304800 w 969434"/>
                  <a:gd name="connsiteY5" fmla="*/ 558800 h 694267"/>
                  <a:gd name="connsiteX6" fmla="*/ 317500 w 969434"/>
                  <a:gd name="connsiteY6" fmla="*/ 584200 h 694267"/>
                  <a:gd name="connsiteX7" fmla="*/ 317500 w 969434"/>
                  <a:gd name="connsiteY7" fmla="*/ 584200 h 694267"/>
                  <a:gd name="connsiteX8" fmla="*/ 351367 w 969434"/>
                  <a:gd name="connsiteY8" fmla="*/ 626534 h 694267"/>
                  <a:gd name="connsiteX9" fmla="*/ 402167 w 969434"/>
                  <a:gd name="connsiteY9" fmla="*/ 643467 h 694267"/>
                  <a:gd name="connsiteX10" fmla="*/ 440267 w 969434"/>
                  <a:gd name="connsiteY10" fmla="*/ 643467 h 694267"/>
                  <a:gd name="connsiteX11" fmla="*/ 440267 w 969434"/>
                  <a:gd name="connsiteY11" fmla="*/ 643467 h 694267"/>
                  <a:gd name="connsiteX12" fmla="*/ 474134 w 969434"/>
                  <a:gd name="connsiteY12" fmla="*/ 588434 h 694267"/>
                  <a:gd name="connsiteX13" fmla="*/ 474134 w 969434"/>
                  <a:gd name="connsiteY13" fmla="*/ 588434 h 694267"/>
                  <a:gd name="connsiteX14" fmla="*/ 524934 w 969434"/>
                  <a:gd name="connsiteY14" fmla="*/ 596900 h 694267"/>
                  <a:gd name="connsiteX15" fmla="*/ 541867 w 969434"/>
                  <a:gd name="connsiteY15" fmla="*/ 575734 h 694267"/>
                  <a:gd name="connsiteX16" fmla="*/ 541867 w 969434"/>
                  <a:gd name="connsiteY16" fmla="*/ 575734 h 694267"/>
                  <a:gd name="connsiteX17" fmla="*/ 546100 w 969434"/>
                  <a:gd name="connsiteY17" fmla="*/ 524934 h 694267"/>
                  <a:gd name="connsiteX18" fmla="*/ 546100 w 969434"/>
                  <a:gd name="connsiteY18" fmla="*/ 524934 h 694267"/>
                  <a:gd name="connsiteX19" fmla="*/ 592667 w 969434"/>
                  <a:gd name="connsiteY19" fmla="*/ 491067 h 694267"/>
                  <a:gd name="connsiteX20" fmla="*/ 592667 w 969434"/>
                  <a:gd name="connsiteY20" fmla="*/ 491067 h 694267"/>
                  <a:gd name="connsiteX21" fmla="*/ 630767 w 969434"/>
                  <a:gd name="connsiteY21" fmla="*/ 465667 h 694267"/>
                  <a:gd name="connsiteX22" fmla="*/ 630767 w 969434"/>
                  <a:gd name="connsiteY22" fmla="*/ 465667 h 694267"/>
                  <a:gd name="connsiteX23" fmla="*/ 630767 w 969434"/>
                  <a:gd name="connsiteY23" fmla="*/ 423334 h 694267"/>
                  <a:gd name="connsiteX24" fmla="*/ 630767 w 969434"/>
                  <a:gd name="connsiteY24" fmla="*/ 423334 h 694267"/>
                  <a:gd name="connsiteX25" fmla="*/ 668867 w 969434"/>
                  <a:gd name="connsiteY25" fmla="*/ 376767 h 694267"/>
                  <a:gd name="connsiteX26" fmla="*/ 668867 w 969434"/>
                  <a:gd name="connsiteY26" fmla="*/ 376767 h 694267"/>
                  <a:gd name="connsiteX27" fmla="*/ 685800 w 969434"/>
                  <a:gd name="connsiteY27" fmla="*/ 347134 h 694267"/>
                  <a:gd name="connsiteX28" fmla="*/ 681567 w 969434"/>
                  <a:gd name="connsiteY28" fmla="*/ 325967 h 694267"/>
                  <a:gd name="connsiteX29" fmla="*/ 681567 w 969434"/>
                  <a:gd name="connsiteY29" fmla="*/ 325967 h 694267"/>
                  <a:gd name="connsiteX30" fmla="*/ 673100 w 969434"/>
                  <a:gd name="connsiteY30" fmla="*/ 283634 h 694267"/>
                  <a:gd name="connsiteX31" fmla="*/ 719667 w 969434"/>
                  <a:gd name="connsiteY31" fmla="*/ 275167 h 694267"/>
                  <a:gd name="connsiteX32" fmla="*/ 749300 w 969434"/>
                  <a:gd name="connsiteY32" fmla="*/ 279400 h 694267"/>
                  <a:gd name="connsiteX33" fmla="*/ 770467 w 969434"/>
                  <a:gd name="connsiteY33" fmla="*/ 249767 h 694267"/>
                  <a:gd name="connsiteX34" fmla="*/ 770467 w 969434"/>
                  <a:gd name="connsiteY34" fmla="*/ 249767 h 694267"/>
                  <a:gd name="connsiteX35" fmla="*/ 808567 w 969434"/>
                  <a:gd name="connsiteY35" fmla="*/ 194734 h 694267"/>
                  <a:gd name="connsiteX36" fmla="*/ 850900 w 969434"/>
                  <a:gd name="connsiteY36" fmla="*/ 165100 h 694267"/>
                  <a:gd name="connsiteX37" fmla="*/ 893234 w 969434"/>
                  <a:gd name="connsiteY37" fmla="*/ 143934 h 694267"/>
                  <a:gd name="connsiteX38" fmla="*/ 948267 w 969434"/>
                  <a:gd name="connsiteY38" fmla="*/ 139700 h 694267"/>
                  <a:gd name="connsiteX39" fmla="*/ 948267 w 969434"/>
                  <a:gd name="connsiteY39" fmla="*/ 139700 h 694267"/>
                  <a:gd name="connsiteX40" fmla="*/ 969434 w 969434"/>
                  <a:gd name="connsiteY40" fmla="*/ 76200 h 694267"/>
                  <a:gd name="connsiteX41" fmla="*/ 969434 w 969434"/>
                  <a:gd name="connsiteY41" fmla="*/ 76200 h 694267"/>
                  <a:gd name="connsiteX42" fmla="*/ 910167 w 969434"/>
                  <a:gd name="connsiteY42" fmla="*/ 55034 h 694267"/>
                  <a:gd name="connsiteX43" fmla="*/ 855134 w 969434"/>
                  <a:gd name="connsiteY43" fmla="*/ 55034 h 694267"/>
                  <a:gd name="connsiteX44" fmla="*/ 825500 w 969434"/>
                  <a:gd name="connsiteY44" fmla="*/ 59267 h 694267"/>
                  <a:gd name="connsiteX45" fmla="*/ 825500 w 969434"/>
                  <a:gd name="connsiteY45" fmla="*/ 59267 h 694267"/>
                  <a:gd name="connsiteX46" fmla="*/ 783167 w 969434"/>
                  <a:gd name="connsiteY46" fmla="*/ 25400 h 694267"/>
                  <a:gd name="connsiteX47" fmla="*/ 757767 w 969434"/>
                  <a:gd name="connsiteY47" fmla="*/ 25400 h 694267"/>
                  <a:gd name="connsiteX48" fmla="*/ 728134 w 969434"/>
                  <a:gd name="connsiteY48" fmla="*/ 33867 h 694267"/>
                  <a:gd name="connsiteX49" fmla="*/ 690034 w 969434"/>
                  <a:gd name="connsiteY49" fmla="*/ 33867 h 694267"/>
                  <a:gd name="connsiteX50" fmla="*/ 690034 w 969434"/>
                  <a:gd name="connsiteY50" fmla="*/ 33867 h 694267"/>
                  <a:gd name="connsiteX51" fmla="*/ 635000 w 969434"/>
                  <a:gd name="connsiteY51" fmla="*/ 67734 h 694267"/>
                  <a:gd name="connsiteX52" fmla="*/ 626534 w 969434"/>
                  <a:gd name="connsiteY52" fmla="*/ 105834 h 694267"/>
                  <a:gd name="connsiteX53" fmla="*/ 613834 w 969434"/>
                  <a:gd name="connsiteY53" fmla="*/ 148167 h 694267"/>
                  <a:gd name="connsiteX54" fmla="*/ 592667 w 969434"/>
                  <a:gd name="connsiteY54" fmla="*/ 182034 h 694267"/>
                  <a:gd name="connsiteX55" fmla="*/ 558800 w 969434"/>
                  <a:gd name="connsiteY55" fmla="*/ 173567 h 694267"/>
                  <a:gd name="connsiteX56" fmla="*/ 524934 w 969434"/>
                  <a:gd name="connsiteY56" fmla="*/ 160867 h 694267"/>
                  <a:gd name="connsiteX57" fmla="*/ 491067 w 969434"/>
                  <a:gd name="connsiteY57" fmla="*/ 143934 h 694267"/>
                  <a:gd name="connsiteX58" fmla="*/ 491067 w 969434"/>
                  <a:gd name="connsiteY58" fmla="*/ 143934 h 694267"/>
                  <a:gd name="connsiteX59" fmla="*/ 486834 w 969434"/>
                  <a:gd name="connsiteY59" fmla="*/ 76200 h 694267"/>
                  <a:gd name="connsiteX60" fmla="*/ 486834 w 969434"/>
                  <a:gd name="connsiteY60" fmla="*/ 55034 h 694267"/>
                  <a:gd name="connsiteX61" fmla="*/ 469900 w 969434"/>
                  <a:gd name="connsiteY61" fmla="*/ 38100 h 694267"/>
                  <a:gd name="connsiteX62" fmla="*/ 474134 w 969434"/>
                  <a:gd name="connsiteY62" fmla="*/ 25400 h 694267"/>
                  <a:gd name="connsiteX63" fmla="*/ 448734 w 969434"/>
                  <a:gd name="connsiteY63" fmla="*/ 21167 h 694267"/>
                  <a:gd name="connsiteX64" fmla="*/ 448734 w 969434"/>
                  <a:gd name="connsiteY64" fmla="*/ 21167 h 694267"/>
                  <a:gd name="connsiteX65" fmla="*/ 385234 w 969434"/>
                  <a:gd name="connsiteY65" fmla="*/ 29634 h 694267"/>
                  <a:gd name="connsiteX66" fmla="*/ 385234 w 969434"/>
                  <a:gd name="connsiteY66" fmla="*/ 42334 h 694267"/>
                  <a:gd name="connsiteX67" fmla="*/ 385234 w 969434"/>
                  <a:gd name="connsiteY67" fmla="*/ 42334 h 694267"/>
                  <a:gd name="connsiteX68" fmla="*/ 359834 w 969434"/>
                  <a:gd name="connsiteY68" fmla="*/ 71967 h 694267"/>
                  <a:gd name="connsiteX69" fmla="*/ 359834 w 969434"/>
                  <a:gd name="connsiteY69" fmla="*/ 71967 h 694267"/>
                  <a:gd name="connsiteX70" fmla="*/ 334434 w 969434"/>
                  <a:gd name="connsiteY70" fmla="*/ 42334 h 694267"/>
                  <a:gd name="connsiteX71" fmla="*/ 309034 w 969434"/>
                  <a:gd name="connsiteY71" fmla="*/ 0 h 694267"/>
                  <a:gd name="connsiteX72" fmla="*/ 182034 w 969434"/>
                  <a:gd name="connsiteY72" fmla="*/ 0 h 694267"/>
                  <a:gd name="connsiteX73" fmla="*/ 84667 w 969434"/>
                  <a:gd name="connsiteY73" fmla="*/ 148167 h 694267"/>
                  <a:gd name="connsiteX74" fmla="*/ 4234 w 969434"/>
                  <a:gd name="connsiteY74" fmla="*/ 283634 h 694267"/>
                  <a:gd name="connsiteX75" fmla="*/ 21167 w 969434"/>
                  <a:gd name="connsiteY75" fmla="*/ 457200 h 694267"/>
                  <a:gd name="connsiteX76" fmla="*/ 0 w 969434"/>
                  <a:gd name="connsiteY76" fmla="*/ 588434 h 694267"/>
                  <a:gd name="connsiteX77" fmla="*/ 93134 w 969434"/>
                  <a:gd name="connsiteY77" fmla="*/ 694267 h 694267"/>
                  <a:gd name="connsiteX78" fmla="*/ 211667 w 969434"/>
                  <a:gd name="connsiteY78" fmla="*/ 6561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69434" h="694267">
                    <a:moveTo>
                      <a:pt x="211667" y="656167"/>
                    </a:moveTo>
                    <a:lnTo>
                      <a:pt x="245534" y="613834"/>
                    </a:lnTo>
                    <a:lnTo>
                      <a:pt x="245534" y="613834"/>
                    </a:lnTo>
                    <a:lnTo>
                      <a:pt x="249767" y="563034"/>
                    </a:lnTo>
                    <a:lnTo>
                      <a:pt x="266700" y="550334"/>
                    </a:lnTo>
                    <a:lnTo>
                      <a:pt x="304800" y="558800"/>
                    </a:lnTo>
                    <a:lnTo>
                      <a:pt x="317500" y="584200"/>
                    </a:lnTo>
                    <a:lnTo>
                      <a:pt x="317500" y="584200"/>
                    </a:lnTo>
                    <a:lnTo>
                      <a:pt x="351367" y="626534"/>
                    </a:lnTo>
                    <a:lnTo>
                      <a:pt x="402167" y="643467"/>
                    </a:lnTo>
                    <a:lnTo>
                      <a:pt x="440267" y="643467"/>
                    </a:lnTo>
                    <a:lnTo>
                      <a:pt x="440267" y="643467"/>
                    </a:lnTo>
                    <a:lnTo>
                      <a:pt x="474134" y="588434"/>
                    </a:lnTo>
                    <a:lnTo>
                      <a:pt x="474134" y="588434"/>
                    </a:lnTo>
                    <a:lnTo>
                      <a:pt x="524934" y="596900"/>
                    </a:lnTo>
                    <a:lnTo>
                      <a:pt x="541867" y="575734"/>
                    </a:lnTo>
                    <a:lnTo>
                      <a:pt x="541867" y="575734"/>
                    </a:lnTo>
                    <a:lnTo>
                      <a:pt x="546100" y="524934"/>
                    </a:lnTo>
                    <a:lnTo>
                      <a:pt x="546100" y="524934"/>
                    </a:lnTo>
                    <a:lnTo>
                      <a:pt x="592667" y="491067"/>
                    </a:lnTo>
                    <a:lnTo>
                      <a:pt x="592667" y="491067"/>
                    </a:lnTo>
                    <a:lnTo>
                      <a:pt x="630767" y="465667"/>
                    </a:lnTo>
                    <a:lnTo>
                      <a:pt x="630767" y="465667"/>
                    </a:lnTo>
                    <a:lnTo>
                      <a:pt x="630767" y="423334"/>
                    </a:lnTo>
                    <a:lnTo>
                      <a:pt x="630767" y="423334"/>
                    </a:lnTo>
                    <a:lnTo>
                      <a:pt x="668867" y="376767"/>
                    </a:lnTo>
                    <a:lnTo>
                      <a:pt x="668867" y="376767"/>
                    </a:lnTo>
                    <a:lnTo>
                      <a:pt x="685800" y="347134"/>
                    </a:lnTo>
                    <a:lnTo>
                      <a:pt x="681567" y="325967"/>
                    </a:lnTo>
                    <a:lnTo>
                      <a:pt x="681567" y="325967"/>
                    </a:lnTo>
                    <a:lnTo>
                      <a:pt x="673100" y="283634"/>
                    </a:lnTo>
                    <a:lnTo>
                      <a:pt x="719667" y="275167"/>
                    </a:lnTo>
                    <a:lnTo>
                      <a:pt x="749300" y="279400"/>
                    </a:lnTo>
                    <a:lnTo>
                      <a:pt x="770467" y="249767"/>
                    </a:lnTo>
                    <a:lnTo>
                      <a:pt x="770467" y="249767"/>
                    </a:lnTo>
                    <a:lnTo>
                      <a:pt x="808567" y="194734"/>
                    </a:lnTo>
                    <a:lnTo>
                      <a:pt x="850900" y="165100"/>
                    </a:lnTo>
                    <a:lnTo>
                      <a:pt x="893234" y="143934"/>
                    </a:lnTo>
                    <a:lnTo>
                      <a:pt x="948267" y="139700"/>
                    </a:lnTo>
                    <a:lnTo>
                      <a:pt x="948267" y="139700"/>
                    </a:lnTo>
                    <a:lnTo>
                      <a:pt x="969434" y="76200"/>
                    </a:lnTo>
                    <a:lnTo>
                      <a:pt x="969434" y="76200"/>
                    </a:lnTo>
                    <a:lnTo>
                      <a:pt x="910167" y="55034"/>
                    </a:lnTo>
                    <a:lnTo>
                      <a:pt x="855134" y="55034"/>
                    </a:lnTo>
                    <a:lnTo>
                      <a:pt x="825500" y="59267"/>
                    </a:lnTo>
                    <a:lnTo>
                      <a:pt x="825500" y="59267"/>
                    </a:lnTo>
                    <a:lnTo>
                      <a:pt x="783167" y="25400"/>
                    </a:lnTo>
                    <a:lnTo>
                      <a:pt x="757767" y="25400"/>
                    </a:lnTo>
                    <a:lnTo>
                      <a:pt x="728134" y="33867"/>
                    </a:lnTo>
                    <a:lnTo>
                      <a:pt x="690034" y="33867"/>
                    </a:lnTo>
                    <a:lnTo>
                      <a:pt x="690034" y="33867"/>
                    </a:lnTo>
                    <a:lnTo>
                      <a:pt x="635000" y="67734"/>
                    </a:lnTo>
                    <a:lnTo>
                      <a:pt x="626534" y="105834"/>
                    </a:lnTo>
                    <a:lnTo>
                      <a:pt x="613834" y="148167"/>
                    </a:lnTo>
                    <a:lnTo>
                      <a:pt x="592667" y="182034"/>
                    </a:lnTo>
                    <a:lnTo>
                      <a:pt x="558800" y="173567"/>
                    </a:lnTo>
                    <a:lnTo>
                      <a:pt x="524934" y="160867"/>
                    </a:lnTo>
                    <a:lnTo>
                      <a:pt x="491067" y="143934"/>
                    </a:lnTo>
                    <a:lnTo>
                      <a:pt x="491067" y="143934"/>
                    </a:lnTo>
                    <a:lnTo>
                      <a:pt x="486834" y="76200"/>
                    </a:lnTo>
                    <a:lnTo>
                      <a:pt x="486834" y="55034"/>
                    </a:lnTo>
                    <a:lnTo>
                      <a:pt x="469900" y="38100"/>
                    </a:lnTo>
                    <a:lnTo>
                      <a:pt x="474134" y="25400"/>
                    </a:lnTo>
                    <a:lnTo>
                      <a:pt x="448734" y="21167"/>
                    </a:lnTo>
                    <a:lnTo>
                      <a:pt x="448734" y="21167"/>
                    </a:lnTo>
                    <a:lnTo>
                      <a:pt x="385234" y="29634"/>
                    </a:lnTo>
                    <a:lnTo>
                      <a:pt x="385234" y="42334"/>
                    </a:lnTo>
                    <a:lnTo>
                      <a:pt x="385234" y="42334"/>
                    </a:lnTo>
                    <a:lnTo>
                      <a:pt x="359834" y="71967"/>
                    </a:lnTo>
                    <a:lnTo>
                      <a:pt x="359834" y="71967"/>
                    </a:lnTo>
                    <a:lnTo>
                      <a:pt x="334434" y="42334"/>
                    </a:lnTo>
                    <a:lnTo>
                      <a:pt x="309034" y="0"/>
                    </a:lnTo>
                    <a:lnTo>
                      <a:pt x="182034" y="0"/>
                    </a:lnTo>
                    <a:lnTo>
                      <a:pt x="84667" y="148167"/>
                    </a:lnTo>
                    <a:lnTo>
                      <a:pt x="4234" y="283634"/>
                    </a:lnTo>
                    <a:lnTo>
                      <a:pt x="21167" y="457200"/>
                    </a:lnTo>
                    <a:lnTo>
                      <a:pt x="0" y="588434"/>
                    </a:lnTo>
                    <a:lnTo>
                      <a:pt x="93134" y="694267"/>
                    </a:lnTo>
                    <a:lnTo>
                      <a:pt x="211667" y="656167"/>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任意多边形 296"/>
              <p:cNvSpPr/>
              <p:nvPr/>
            </p:nvSpPr>
            <p:spPr>
              <a:xfrm>
                <a:off x="7556500" y="2540000"/>
                <a:ext cx="381000" cy="461433"/>
              </a:xfrm>
              <a:custGeom>
                <a:avLst/>
                <a:gdLst>
                  <a:gd name="connsiteX0" fmla="*/ 381000 w 381000"/>
                  <a:gd name="connsiteY0" fmla="*/ 258233 h 461433"/>
                  <a:gd name="connsiteX1" fmla="*/ 342900 w 381000"/>
                  <a:gd name="connsiteY1" fmla="*/ 300567 h 461433"/>
                  <a:gd name="connsiteX2" fmla="*/ 342900 w 381000"/>
                  <a:gd name="connsiteY2" fmla="*/ 342900 h 461433"/>
                  <a:gd name="connsiteX3" fmla="*/ 351367 w 381000"/>
                  <a:gd name="connsiteY3" fmla="*/ 385233 h 461433"/>
                  <a:gd name="connsiteX4" fmla="*/ 325967 w 381000"/>
                  <a:gd name="connsiteY4" fmla="*/ 440267 h 461433"/>
                  <a:gd name="connsiteX5" fmla="*/ 237067 w 381000"/>
                  <a:gd name="connsiteY5" fmla="*/ 461433 h 461433"/>
                  <a:gd name="connsiteX6" fmla="*/ 84667 w 381000"/>
                  <a:gd name="connsiteY6" fmla="*/ 355600 h 461433"/>
                  <a:gd name="connsiteX7" fmla="*/ 0 w 381000"/>
                  <a:gd name="connsiteY7" fmla="*/ 249767 h 461433"/>
                  <a:gd name="connsiteX8" fmla="*/ 80433 w 381000"/>
                  <a:gd name="connsiteY8" fmla="*/ 29633 h 461433"/>
                  <a:gd name="connsiteX9" fmla="*/ 279400 w 381000"/>
                  <a:gd name="connsiteY9" fmla="*/ 0 h 461433"/>
                  <a:gd name="connsiteX10" fmla="*/ 381000 w 381000"/>
                  <a:gd name="connsiteY10" fmla="*/ 258233 h 46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461433">
                    <a:moveTo>
                      <a:pt x="381000" y="258233"/>
                    </a:moveTo>
                    <a:lnTo>
                      <a:pt x="342900" y="300567"/>
                    </a:lnTo>
                    <a:lnTo>
                      <a:pt x="342900" y="342900"/>
                    </a:lnTo>
                    <a:lnTo>
                      <a:pt x="351367" y="385233"/>
                    </a:lnTo>
                    <a:lnTo>
                      <a:pt x="325967" y="440267"/>
                    </a:lnTo>
                    <a:lnTo>
                      <a:pt x="237067" y="461433"/>
                    </a:lnTo>
                    <a:lnTo>
                      <a:pt x="84667" y="355600"/>
                    </a:lnTo>
                    <a:lnTo>
                      <a:pt x="0" y="249767"/>
                    </a:lnTo>
                    <a:lnTo>
                      <a:pt x="80433" y="29633"/>
                    </a:lnTo>
                    <a:lnTo>
                      <a:pt x="279400" y="0"/>
                    </a:lnTo>
                    <a:lnTo>
                      <a:pt x="381000" y="258233"/>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任意多边形 297"/>
              <p:cNvSpPr/>
              <p:nvPr/>
            </p:nvSpPr>
            <p:spPr>
              <a:xfrm>
                <a:off x="7315200" y="2262703"/>
                <a:ext cx="891103" cy="1188138"/>
              </a:xfrm>
              <a:custGeom>
                <a:avLst/>
                <a:gdLst>
                  <a:gd name="connsiteX0" fmla="*/ 891103 w 891103"/>
                  <a:gd name="connsiteY0" fmla="*/ 425167 h 1188138"/>
                  <a:gd name="connsiteX1" fmla="*/ 850334 w 891103"/>
                  <a:gd name="connsiteY1" fmla="*/ 471761 h 1188138"/>
                  <a:gd name="connsiteX2" fmla="*/ 818301 w 891103"/>
                  <a:gd name="connsiteY2" fmla="*/ 500882 h 1188138"/>
                  <a:gd name="connsiteX3" fmla="*/ 800828 w 891103"/>
                  <a:gd name="connsiteY3" fmla="*/ 532915 h 1188138"/>
                  <a:gd name="connsiteX4" fmla="*/ 789180 w 891103"/>
                  <a:gd name="connsiteY4" fmla="*/ 567860 h 1188138"/>
                  <a:gd name="connsiteX5" fmla="*/ 762971 w 891103"/>
                  <a:gd name="connsiteY5" fmla="*/ 596981 h 1188138"/>
                  <a:gd name="connsiteX6" fmla="*/ 710553 w 891103"/>
                  <a:gd name="connsiteY6" fmla="*/ 617366 h 1188138"/>
                  <a:gd name="connsiteX7" fmla="*/ 678520 w 891103"/>
                  <a:gd name="connsiteY7" fmla="*/ 623190 h 1188138"/>
                  <a:gd name="connsiteX8" fmla="*/ 658135 w 891103"/>
                  <a:gd name="connsiteY8" fmla="*/ 623190 h 1188138"/>
                  <a:gd name="connsiteX9" fmla="*/ 631926 w 891103"/>
                  <a:gd name="connsiteY9" fmla="*/ 596981 h 1188138"/>
                  <a:gd name="connsiteX10" fmla="*/ 605717 w 891103"/>
                  <a:gd name="connsiteY10" fmla="*/ 582421 h 1188138"/>
                  <a:gd name="connsiteX11" fmla="*/ 579508 w 891103"/>
                  <a:gd name="connsiteY11" fmla="*/ 553300 h 1188138"/>
                  <a:gd name="connsiteX12" fmla="*/ 591157 w 891103"/>
                  <a:gd name="connsiteY12" fmla="*/ 527091 h 1188138"/>
                  <a:gd name="connsiteX13" fmla="*/ 588245 w 891103"/>
                  <a:gd name="connsiteY13" fmla="*/ 489233 h 1188138"/>
                  <a:gd name="connsiteX14" fmla="*/ 582420 w 891103"/>
                  <a:gd name="connsiteY14" fmla="*/ 465936 h 1188138"/>
                  <a:gd name="connsiteX15" fmla="*/ 556211 w 891103"/>
                  <a:gd name="connsiteY15" fmla="*/ 457200 h 1188138"/>
                  <a:gd name="connsiteX16" fmla="*/ 535827 w 891103"/>
                  <a:gd name="connsiteY16" fmla="*/ 457200 h 1188138"/>
                  <a:gd name="connsiteX17" fmla="*/ 535827 w 891103"/>
                  <a:gd name="connsiteY17" fmla="*/ 436815 h 1188138"/>
                  <a:gd name="connsiteX18" fmla="*/ 538739 w 891103"/>
                  <a:gd name="connsiteY18" fmla="*/ 384398 h 1188138"/>
                  <a:gd name="connsiteX19" fmla="*/ 527090 w 891103"/>
                  <a:gd name="connsiteY19" fmla="*/ 343628 h 1188138"/>
                  <a:gd name="connsiteX20" fmla="*/ 492145 w 891103"/>
                  <a:gd name="connsiteY20" fmla="*/ 343628 h 1188138"/>
                  <a:gd name="connsiteX21" fmla="*/ 492145 w 891103"/>
                  <a:gd name="connsiteY21" fmla="*/ 343628 h 1188138"/>
                  <a:gd name="connsiteX22" fmla="*/ 463024 w 891103"/>
                  <a:gd name="connsiteY22" fmla="*/ 329068 h 1188138"/>
                  <a:gd name="connsiteX23" fmla="*/ 463024 w 891103"/>
                  <a:gd name="connsiteY23" fmla="*/ 329068 h 1188138"/>
                  <a:gd name="connsiteX24" fmla="*/ 425167 w 891103"/>
                  <a:gd name="connsiteY24" fmla="*/ 320331 h 1188138"/>
                  <a:gd name="connsiteX25" fmla="*/ 419343 w 891103"/>
                  <a:gd name="connsiteY25" fmla="*/ 346540 h 1188138"/>
                  <a:gd name="connsiteX26" fmla="*/ 419343 w 891103"/>
                  <a:gd name="connsiteY26" fmla="*/ 346540 h 1188138"/>
                  <a:gd name="connsiteX27" fmla="*/ 407694 w 891103"/>
                  <a:gd name="connsiteY27" fmla="*/ 372749 h 1188138"/>
                  <a:gd name="connsiteX28" fmla="*/ 372749 w 891103"/>
                  <a:gd name="connsiteY28" fmla="*/ 387310 h 1188138"/>
                  <a:gd name="connsiteX29" fmla="*/ 352364 w 891103"/>
                  <a:gd name="connsiteY29" fmla="*/ 401870 h 1188138"/>
                  <a:gd name="connsiteX30" fmla="*/ 352364 w 891103"/>
                  <a:gd name="connsiteY30" fmla="*/ 425167 h 1188138"/>
                  <a:gd name="connsiteX31" fmla="*/ 358189 w 891103"/>
                  <a:gd name="connsiteY31" fmla="*/ 436815 h 1188138"/>
                  <a:gd name="connsiteX32" fmla="*/ 358189 w 891103"/>
                  <a:gd name="connsiteY32" fmla="*/ 468849 h 1188138"/>
                  <a:gd name="connsiteX33" fmla="*/ 343628 w 891103"/>
                  <a:gd name="connsiteY33" fmla="*/ 486321 h 1188138"/>
                  <a:gd name="connsiteX34" fmla="*/ 314507 w 891103"/>
                  <a:gd name="connsiteY34" fmla="*/ 515442 h 1188138"/>
                  <a:gd name="connsiteX35" fmla="*/ 314507 w 891103"/>
                  <a:gd name="connsiteY35" fmla="*/ 515442 h 1188138"/>
                  <a:gd name="connsiteX36" fmla="*/ 294122 w 891103"/>
                  <a:gd name="connsiteY36" fmla="*/ 562036 h 1188138"/>
                  <a:gd name="connsiteX37" fmla="*/ 323243 w 891103"/>
                  <a:gd name="connsiteY37" fmla="*/ 564948 h 1188138"/>
                  <a:gd name="connsiteX38" fmla="*/ 355276 w 891103"/>
                  <a:gd name="connsiteY38" fmla="*/ 579508 h 1188138"/>
                  <a:gd name="connsiteX39" fmla="*/ 381485 w 891103"/>
                  <a:gd name="connsiteY39" fmla="*/ 570772 h 1188138"/>
                  <a:gd name="connsiteX40" fmla="*/ 401870 w 891103"/>
                  <a:gd name="connsiteY40" fmla="*/ 559124 h 1188138"/>
                  <a:gd name="connsiteX41" fmla="*/ 416431 w 891103"/>
                  <a:gd name="connsiteY41" fmla="*/ 541651 h 1188138"/>
                  <a:gd name="connsiteX42" fmla="*/ 463024 w 891103"/>
                  <a:gd name="connsiteY42" fmla="*/ 541651 h 1188138"/>
                  <a:gd name="connsiteX43" fmla="*/ 486321 w 891103"/>
                  <a:gd name="connsiteY43" fmla="*/ 567860 h 1188138"/>
                  <a:gd name="connsiteX44" fmla="*/ 506706 w 891103"/>
                  <a:gd name="connsiteY44" fmla="*/ 585333 h 1188138"/>
                  <a:gd name="connsiteX45" fmla="*/ 515442 w 891103"/>
                  <a:gd name="connsiteY45" fmla="*/ 614454 h 1188138"/>
                  <a:gd name="connsiteX46" fmla="*/ 503794 w 891103"/>
                  <a:gd name="connsiteY46" fmla="*/ 646487 h 1188138"/>
                  <a:gd name="connsiteX47" fmla="*/ 515442 w 891103"/>
                  <a:gd name="connsiteY47" fmla="*/ 675608 h 1188138"/>
                  <a:gd name="connsiteX48" fmla="*/ 553299 w 891103"/>
                  <a:gd name="connsiteY48" fmla="*/ 701817 h 1188138"/>
                  <a:gd name="connsiteX49" fmla="*/ 591157 w 891103"/>
                  <a:gd name="connsiteY49" fmla="*/ 725114 h 1188138"/>
                  <a:gd name="connsiteX50" fmla="*/ 626102 w 891103"/>
                  <a:gd name="connsiteY50" fmla="*/ 745498 h 1188138"/>
                  <a:gd name="connsiteX51" fmla="*/ 637750 w 891103"/>
                  <a:gd name="connsiteY51" fmla="*/ 777531 h 1188138"/>
                  <a:gd name="connsiteX52" fmla="*/ 594069 w 891103"/>
                  <a:gd name="connsiteY52" fmla="*/ 803740 h 1188138"/>
                  <a:gd name="connsiteX53" fmla="*/ 538739 w 891103"/>
                  <a:gd name="connsiteY53" fmla="*/ 861982 h 1188138"/>
                  <a:gd name="connsiteX54" fmla="*/ 538739 w 891103"/>
                  <a:gd name="connsiteY54" fmla="*/ 861982 h 1188138"/>
                  <a:gd name="connsiteX55" fmla="*/ 483409 w 891103"/>
                  <a:gd name="connsiteY55" fmla="*/ 905664 h 1188138"/>
                  <a:gd name="connsiteX56" fmla="*/ 428079 w 891103"/>
                  <a:gd name="connsiteY56" fmla="*/ 969730 h 1188138"/>
                  <a:gd name="connsiteX57" fmla="*/ 372749 w 891103"/>
                  <a:gd name="connsiteY57" fmla="*/ 1016324 h 1188138"/>
                  <a:gd name="connsiteX58" fmla="*/ 349452 w 891103"/>
                  <a:gd name="connsiteY58" fmla="*/ 1057093 h 1188138"/>
                  <a:gd name="connsiteX59" fmla="*/ 352364 w 891103"/>
                  <a:gd name="connsiteY59" fmla="*/ 1074566 h 1188138"/>
                  <a:gd name="connsiteX60" fmla="*/ 361101 w 891103"/>
                  <a:gd name="connsiteY60" fmla="*/ 1100775 h 1188138"/>
                  <a:gd name="connsiteX61" fmla="*/ 366925 w 891103"/>
                  <a:gd name="connsiteY61" fmla="*/ 1188138 h 1188138"/>
                  <a:gd name="connsiteX62" fmla="*/ 49506 w 891103"/>
                  <a:gd name="connsiteY62" fmla="*/ 1179401 h 1188138"/>
                  <a:gd name="connsiteX63" fmla="*/ 26209 w 891103"/>
                  <a:gd name="connsiteY63" fmla="*/ 882367 h 1188138"/>
                  <a:gd name="connsiteX64" fmla="*/ 0 w 891103"/>
                  <a:gd name="connsiteY64" fmla="*/ 334892 h 1188138"/>
                  <a:gd name="connsiteX65" fmla="*/ 66978 w 891103"/>
                  <a:gd name="connsiteY65" fmla="*/ 192199 h 1188138"/>
                  <a:gd name="connsiteX66" fmla="*/ 227144 w 891103"/>
                  <a:gd name="connsiteY66" fmla="*/ 116484 h 1188138"/>
                  <a:gd name="connsiteX67" fmla="*/ 285386 w 891103"/>
                  <a:gd name="connsiteY67" fmla="*/ 104836 h 1188138"/>
                  <a:gd name="connsiteX68" fmla="*/ 407694 w 891103"/>
                  <a:gd name="connsiteY68" fmla="*/ 34945 h 1188138"/>
                  <a:gd name="connsiteX69" fmla="*/ 626102 w 891103"/>
                  <a:gd name="connsiteY69" fmla="*/ 0 h 1188138"/>
                  <a:gd name="connsiteX70" fmla="*/ 707641 w 891103"/>
                  <a:gd name="connsiteY70" fmla="*/ 227144 h 1188138"/>
                  <a:gd name="connsiteX71" fmla="*/ 762971 w 891103"/>
                  <a:gd name="connsiteY71" fmla="*/ 244617 h 1188138"/>
                  <a:gd name="connsiteX72" fmla="*/ 891103 w 891103"/>
                  <a:gd name="connsiteY72" fmla="*/ 425167 h 118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91103" h="1188138">
                    <a:moveTo>
                      <a:pt x="891103" y="425167"/>
                    </a:moveTo>
                    <a:lnTo>
                      <a:pt x="850334" y="471761"/>
                    </a:lnTo>
                    <a:lnTo>
                      <a:pt x="818301" y="500882"/>
                    </a:lnTo>
                    <a:lnTo>
                      <a:pt x="800828" y="532915"/>
                    </a:lnTo>
                    <a:lnTo>
                      <a:pt x="789180" y="567860"/>
                    </a:lnTo>
                    <a:lnTo>
                      <a:pt x="762971" y="596981"/>
                    </a:lnTo>
                    <a:lnTo>
                      <a:pt x="710553" y="617366"/>
                    </a:lnTo>
                    <a:lnTo>
                      <a:pt x="678520" y="623190"/>
                    </a:lnTo>
                    <a:lnTo>
                      <a:pt x="658135" y="623190"/>
                    </a:lnTo>
                    <a:lnTo>
                      <a:pt x="631926" y="596981"/>
                    </a:lnTo>
                    <a:lnTo>
                      <a:pt x="605717" y="582421"/>
                    </a:lnTo>
                    <a:lnTo>
                      <a:pt x="579508" y="553300"/>
                    </a:lnTo>
                    <a:lnTo>
                      <a:pt x="591157" y="527091"/>
                    </a:lnTo>
                    <a:lnTo>
                      <a:pt x="588245" y="489233"/>
                    </a:lnTo>
                    <a:lnTo>
                      <a:pt x="582420" y="465936"/>
                    </a:lnTo>
                    <a:lnTo>
                      <a:pt x="556211" y="457200"/>
                    </a:lnTo>
                    <a:lnTo>
                      <a:pt x="535827" y="457200"/>
                    </a:lnTo>
                    <a:lnTo>
                      <a:pt x="535827" y="436815"/>
                    </a:lnTo>
                    <a:lnTo>
                      <a:pt x="538739" y="384398"/>
                    </a:lnTo>
                    <a:lnTo>
                      <a:pt x="527090" y="343628"/>
                    </a:lnTo>
                    <a:lnTo>
                      <a:pt x="492145" y="343628"/>
                    </a:lnTo>
                    <a:lnTo>
                      <a:pt x="492145" y="343628"/>
                    </a:lnTo>
                    <a:lnTo>
                      <a:pt x="463024" y="329068"/>
                    </a:lnTo>
                    <a:lnTo>
                      <a:pt x="463024" y="329068"/>
                    </a:lnTo>
                    <a:lnTo>
                      <a:pt x="425167" y="320331"/>
                    </a:lnTo>
                    <a:lnTo>
                      <a:pt x="419343" y="346540"/>
                    </a:lnTo>
                    <a:lnTo>
                      <a:pt x="419343" y="346540"/>
                    </a:lnTo>
                    <a:lnTo>
                      <a:pt x="407694" y="372749"/>
                    </a:lnTo>
                    <a:lnTo>
                      <a:pt x="372749" y="387310"/>
                    </a:lnTo>
                    <a:lnTo>
                      <a:pt x="352364" y="401870"/>
                    </a:lnTo>
                    <a:lnTo>
                      <a:pt x="352364" y="425167"/>
                    </a:lnTo>
                    <a:lnTo>
                      <a:pt x="358189" y="436815"/>
                    </a:lnTo>
                    <a:lnTo>
                      <a:pt x="358189" y="468849"/>
                    </a:lnTo>
                    <a:lnTo>
                      <a:pt x="343628" y="486321"/>
                    </a:lnTo>
                    <a:lnTo>
                      <a:pt x="314507" y="515442"/>
                    </a:lnTo>
                    <a:lnTo>
                      <a:pt x="314507" y="515442"/>
                    </a:lnTo>
                    <a:lnTo>
                      <a:pt x="294122" y="562036"/>
                    </a:lnTo>
                    <a:lnTo>
                      <a:pt x="323243" y="564948"/>
                    </a:lnTo>
                    <a:lnTo>
                      <a:pt x="355276" y="579508"/>
                    </a:lnTo>
                    <a:lnTo>
                      <a:pt x="381485" y="570772"/>
                    </a:lnTo>
                    <a:lnTo>
                      <a:pt x="401870" y="559124"/>
                    </a:lnTo>
                    <a:lnTo>
                      <a:pt x="416431" y="541651"/>
                    </a:lnTo>
                    <a:lnTo>
                      <a:pt x="463024" y="541651"/>
                    </a:lnTo>
                    <a:lnTo>
                      <a:pt x="486321" y="567860"/>
                    </a:lnTo>
                    <a:lnTo>
                      <a:pt x="506706" y="585333"/>
                    </a:lnTo>
                    <a:lnTo>
                      <a:pt x="515442" y="614454"/>
                    </a:lnTo>
                    <a:lnTo>
                      <a:pt x="503794" y="646487"/>
                    </a:lnTo>
                    <a:lnTo>
                      <a:pt x="515442" y="675608"/>
                    </a:lnTo>
                    <a:lnTo>
                      <a:pt x="553299" y="701817"/>
                    </a:lnTo>
                    <a:lnTo>
                      <a:pt x="591157" y="725114"/>
                    </a:lnTo>
                    <a:lnTo>
                      <a:pt x="626102" y="745498"/>
                    </a:lnTo>
                    <a:lnTo>
                      <a:pt x="637750" y="777531"/>
                    </a:lnTo>
                    <a:lnTo>
                      <a:pt x="594069" y="803740"/>
                    </a:lnTo>
                    <a:lnTo>
                      <a:pt x="538739" y="861982"/>
                    </a:lnTo>
                    <a:lnTo>
                      <a:pt x="538739" y="861982"/>
                    </a:lnTo>
                    <a:lnTo>
                      <a:pt x="483409" y="905664"/>
                    </a:lnTo>
                    <a:lnTo>
                      <a:pt x="428079" y="969730"/>
                    </a:lnTo>
                    <a:lnTo>
                      <a:pt x="372749" y="1016324"/>
                    </a:lnTo>
                    <a:lnTo>
                      <a:pt x="349452" y="1057093"/>
                    </a:lnTo>
                    <a:lnTo>
                      <a:pt x="352364" y="1074566"/>
                    </a:lnTo>
                    <a:lnTo>
                      <a:pt x="361101" y="1100775"/>
                    </a:lnTo>
                    <a:lnTo>
                      <a:pt x="366925" y="1188138"/>
                    </a:lnTo>
                    <a:lnTo>
                      <a:pt x="49506" y="1179401"/>
                    </a:lnTo>
                    <a:lnTo>
                      <a:pt x="26209" y="882367"/>
                    </a:lnTo>
                    <a:lnTo>
                      <a:pt x="0" y="334892"/>
                    </a:lnTo>
                    <a:lnTo>
                      <a:pt x="66978" y="192199"/>
                    </a:lnTo>
                    <a:lnTo>
                      <a:pt x="227144" y="116484"/>
                    </a:lnTo>
                    <a:lnTo>
                      <a:pt x="285386" y="104836"/>
                    </a:lnTo>
                    <a:lnTo>
                      <a:pt x="407694" y="34945"/>
                    </a:lnTo>
                    <a:lnTo>
                      <a:pt x="626102" y="0"/>
                    </a:lnTo>
                    <a:lnTo>
                      <a:pt x="707641" y="227144"/>
                    </a:lnTo>
                    <a:lnTo>
                      <a:pt x="762971" y="244617"/>
                    </a:lnTo>
                    <a:lnTo>
                      <a:pt x="891103" y="425167"/>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2" name="任意多边形 298"/>
              <p:cNvSpPr/>
              <p:nvPr/>
            </p:nvSpPr>
            <p:spPr>
              <a:xfrm>
                <a:off x="6989323" y="5233481"/>
                <a:ext cx="1162456" cy="919264"/>
              </a:xfrm>
              <a:custGeom>
                <a:avLst/>
                <a:gdLst>
                  <a:gd name="connsiteX0" fmla="*/ 24320 w 1162456"/>
                  <a:gd name="connsiteY0" fmla="*/ 622570 h 919264"/>
                  <a:gd name="connsiteX1" fmla="*/ 43775 w 1162456"/>
                  <a:gd name="connsiteY1" fmla="*/ 695528 h 919264"/>
                  <a:gd name="connsiteX2" fmla="*/ 19456 w 1162456"/>
                  <a:gd name="connsiteY2" fmla="*/ 724710 h 919264"/>
                  <a:gd name="connsiteX3" fmla="*/ 4864 w 1162456"/>
                  <a:gd name="connsiteY3" fmla="*/ 753893 h 919264"/>
                  <a:gd name="connsiteX4" fmla="*/ 0 w 1162456"/>
                  <a:gd name="connsiteY4" fmla="*/ 787940 h 919264"/>
                  <a:gd name="connsiteX5" fmla="*/ 14592 w 1162456"/>
                  <a:gd name="connsiteY5" fmla="*/ 812259 h 919264"/>
                  <a:gd name="connsiteX6" fmla="*/ 14592 w 1162456"/>
                  <a:gd name="connsiteY6" fmla="*/ 812259 h 919264"/>
                  <a:gd name="connsiteX7" fmla="*/ 43775 w 1162456"/>
                  <a:gd name="connsiteY7" fmla="*/ 875489 h 919264"/>
                  <a:gd name="connsiteX8" fmla="*/ 87549 w 1162456"/>
                  <a:gd name="connsiteY8" fmla="*/ 919264 h 919264"/>
                  <a:gd name="connsiteX9" fmla="*/ 131324 w 1162456"/>
                  <a:gd name="connsiteY9" fmla="*/ 890081 h 919264"/>
                  <a:gd name="connsiteX10" fmla="*/ 131324 w 1162456"/>
                  <a:gd name="connsiteY10" fmla="*/ 860898 h 919264"/>
                  <a:gd name="connsiteX11" fmla="*/ 121596 w 1162456"/>
                  <a:gd name="connsiteY11" fmla="*/ 846306 h 919264"/>
                  <a:gd name="connsiteX12" fmla="*/ 87549 w 1162456"/>
                  <a:gd name="connsiteY12" fmla="*/ 807396 h 919264"/>
                  <a:gd name="connsiteX13" fmla="*/ 87549 w 1162456"/>
                  <a:gd name="connsiteY13" fmla="*/ 797668 h 919264"/>
                  <a:gd name="connsiteX14" fmla="*/ 121596 w 1162456"/>
                  <a:gd name="connsiteY14" fmla="*/ 744166 h 919264"/>
                  <a:gd name="connsiteX15" fmla="*/ 160507 w 1162456"/>
                  <a:gd name="connsiteY15" fmla="*/ 705255 h 919264"/>
                  <a:gd name="connsiteX16" fmla="*/ 248056 w 1162456"/>
                  <a:gd name="connsiteY16" fmla="*/ 690664 h 919264"/>
                  <a:gd name="connsiteX17" fmla="*/ 306422 w 1162456"/>
                  <a:gd name="connsiteY17" fmla="*/ 695528 h 919264"/>
                  <a:gd name="connsiteX18" fmla="*/ 306422 w 1162456"/>
                  <a:gd name="connsiteY18" fmla="*/ 695528 h 919264"/>
                  <a:gd name="connsiteX19" fmla="*/ 340468 w 1162456"/>
                  <a:gd name="connsiteY19" fmla="*/ 651753 h 919264"/>
                  <a:gd name="connsiteX20" fmla="*/ 403698 w 1162456"/>
                  <a:gd name="connsiteY20" fmla="*/ 646889 h 919264"/>
                  <a:gd name="connsiteX21" fmla="*/ 462064 w 1162456"/>
                  <a:gd name="connsiteY21" fmla="*/ 642025 h 919264"/>
                  <a:gd name="connsiteX22" fmla="*/ 481520 w 1162456"/>
                  <a:gd name="connsiteY22" fmla="*/ 612842 h 919264"/>
                  <a:gd name="connsiteX23" fmla="*/ 481520 w 1162456"/>
                  <a:gd name="connsiteY23" fmla="*/ 612842 h 919264"/>
                  <a:gd name="connsiteX24" fmla="*/ 525294 w 1162456"/>
                  <a:gd name="connsiteY24" fmla="*/ 607979 h 919264"/>
                  <a:gd name="connsiteX25" fmla="*/ 535022 w 1162456"/>
                  <a:gd name="connsiteY25" fmla="*/ 588523 h 919264"/>
                  <a:gd name="connsiteX26" fmla="*/ 515566 w 1162456"/>
                  <a:gd name="connsiteY26" fmla="*/ 554476 h 919264"/>
                  <a:gd name="connsiteX27" fmla="*/ 573932 w 1162456"/>
                  <a:gd name="connsiteY27" fmla="*/ 549613 h 919264"/>
                  <a:gd name="connsiteX28" fmla="*/ 578796 w 1162456"/>
                  <a:gd name="connsiteY28" fmla="*/ 559340 h 919264"/>
                  <a:gd name="connsiteX29" fmla="*/ 637162 w 1162456"/>
                  <a:gd name="connsiteY29" fmla="*/ 457200 h 919264"/>
                  <a:gd name="connsiteX30" fmla="*/ 705256 w 1162456"/>
                  <a:gd name="connsiteY30" fmla="*/ 544749 h 919264"/>
                  <a:gd name="connsiteX31" fmla="*/ 744166 w 1162456"/>
                  <a:gd name="connsiteY31" fmla="*/ 505838 h 919264"/>
                  <a:gd name="connsiteX32" fmla="*/ 744166 w 1162456"/>
                  <a:gd name="connsiteY32" fmla="*/ 505838 h 919264"/>
                  <a:gd name="connsiteX33" fmla="*/ 778213 w 1162456"/>
                  <a:gd name="connsiteY33" fmla="*/ 486383 h 919264"/>
                  <a:gd name="connsiteX34" fmla="*/ 787941 w 1162456"/>
                  <a:gd name="connsiteY34" fmla="*/ 452336 h 919264"/>
                  <a:gd name="connsiteX35" fmla="*/ 821988 w 1162456"/>
                  <a:gd name="connsiteY35" fmla="*/ 471791 h 919264"/>
                  <a:gd name="connsiteX36" fmla="*/ 865762 w 1162456"/>
                  <a:gd name="connsiteY36" fmla="*/ 452336 h 919264"/>
                  <a:gd name="connsiteX37" fmla="*/ 865762 w 1162456"/>
                  <a:gd name="connsiteY37" fmla="*/ 452336 h 919264"/>
                  <a:gd name="connsiteX38" fmla="*/ 865762 w 1162456"/>
                  <a:gd name="connsiteY38" fmla="*/ 452336 h 919264"/>
                  <a:gd name="connsiteX39" fmla="*/ 914400 w 1162456"/>
                  <a:gd name="connsiteY39" fmla="*/ 471791 h 919264"/>
                  <a:gd name="connsiteX40" fmla="*/ 967903 w 1162456"/>
                  <a:gd name="connsiteY40" fmla="*/ 408562 h 919264"/>
                  <a:gd name="connsiteX41" fmla="*/ 1065179 w 1162456"/>
                  <a:gd name="connsiteY41" fmla="*/ 359923 h 919264"/>
                  <a:gd name="connsiteX42" fmla="*/ 1045724 w 1162456"/>
                  <a:gd name="connsiteY42" fmla="*/ 330740 h 919264"/>
                  <a:gd name="connsiteX43" fmla="*/ 1074907 w 1162456"/>
                  <a:gd name="connsiteY43" fmla="*/ 296693 h 919264"/>
                  <a:gd name="connsiteX44" fmla="*/ 1147864 w 1162456"/>
                  <a:gd name="connsiteY44" fmla="*/ 272374 h 919264"/>
                  <a:gd name="connsiteX45" fmla="*/ 1162456 w 1162456"/>
                  <a:gd name="connsiteY45" fmla="*/ 267510 h 919264"/>
                  <a:gd name="connsiteX46" fmla="*/ 1133273 w 1162456"/>
                  <a:gd name="connsiteY46" fmla="*/ 228600 h 919264"/>
                  <a:gd name="connsiteX47" fmla="*/ 1123545 w 1162456"/>
                  <a:gd name="connsiteY47" fmla="*/ 199417 h 919264"/>
                  <a:gd name="connsiteX48" fmla="*/ 1089498 w 1162456"/>
                  <a:gd name="connsiteY48" fmla="*/ 150779 h 919264"/>
                  <a:gd name="connsiteX49" fmla="*/ 1089498 w 1162456"/>
                  <a:gd name="connsiteY49" fmla="*/ 150779 h 919264"/>
                  <a:gd name="connsiteX50" fmla="*/ 1045724 w 1162456"/>
                  <a:gd name="connsiteY50" fmla="*/ 107004 h 919264"/>
                  <a:gd name="connsiteX51" fmla="*/ 972766 w 1162456"/>
                  <a:gd name="connsiteY51" fmla="*/ 97276 h 919264"/>
                  <a:gd name="connsiteX52" fmla="*/ 948447 w 1162456"/>
                  <a:gd name="connsiteY52" fmla="*/ 126459 h 919264"/>
                  <a:gd name="connsiteX53" fmla="*/ 924128 w 1162456"/>
                  <a:gd name="connsiteY53" fmla="*/ 141051 h 919264"/>
                  <a:gd name="connsiteX54" fmla="*/ 880354 w 1162456"/>
                  <a:gd name="connsiteY54" fmla="*/ 126459 h 919264"/>
                  <a:gd name="connsiteX55" fmla="*/ 836579 w 1162456"/>
                  <a:gd name="connsiteY55" fmla="*/ 121596 h 919264"/>
                  <a:gd name="connsiteX56" fmla="*/ 797668 w 1162456"/>
                  <a:gd name="connsiteY56" fmla="*/ 155642 h 919264"/>
                  <a:gd name="connsiteX57" fmla="*/ 758758 w 1162456"/>
                  <a:gd name="connsiteY57" fmla="*/ 165370 h 919264"/>
                  <a:gd name="connsiteX58" fmla="*/ 705256 w 1162456"/>
                  <a:gd name="connsiteY58" fmla="*/ 155642 h 919264"/>
                  <a:gd name="connsiteX59" fmla="*/ 714983 w 1162456"/>
                  <a:gd name="connsiteY59" fmla="*/ 111868 h 919264"/>
                  <a:gd name="connsiteX60" fmla="*/ 714983 w 1162456"/>
                  <a:gd name="connsiteY60" fmla="*/ 111868 h 919264"/>
                  <a:gd name="connsiteX61" fmla="*/ 758758 w 1162456"/>
                  <a:gd name="connsiteY61" fmla="*/ 72957 h 919264"/>
                  <a:gd name="connsiteX62" fmla="*/ 778213 w 1162456"/>
                  <a:gd name="connsiteY62" fmla="*/ 43774 h 919264"/>
                  <a:gd name="connsiteX63" fmla="*/ 753894 w 1162456"/>
                  <a:gd name="connsiteY63" fmla="*/ 24319 h 919264"/>
                  <a:gd name="connsiteX64" fmla="*/ 714983 w 1162456"/>
                  <a:gd name="connsiteY64" fmla="*/ 24319 h 919264"/>
                  <a:gd name="connsiteX65" fmla="*/ 666345 w 1162456"/>
                  <a:gd name="connsiteY65" fmla="*/ 48638 h 919264"/>
                  <a:gd name="connsiteX66" fmla="*/ 617707 w 1162456"/>
                  <a:gd name="connsiteY66" fmla="*/ 29183 h 919264"/>
                  <a:gd name="connsiteX67" fmla="*/ 535022 w 1162456"/>
                  <a:gd name="connsiteY67" fmla="*/ 0 h 919264"/>
                  <a:gd name="connsiteX68" fmla="*/ 359924 w 1162456"/>
                  <a:gd name="connsiteY68" fmla="*/ 43774 h 919264"/>
                  <a:gd name="connsiteX69" fmla="*/ 238328 w 1162456"/>
                  <a:gd name="connsiteY69" fmla="*/ 214008 h 919264"/>
                  <a:gd name="connsiteX70" fmla="*/ 150779 w 1162456"/>
                  <a:gd name="connsiteY70" fmla="*/ 379379 h 919264"/>
                  <a:gd name="connsiteX71" fmla="*/ 24320 w 1162456"/>
                  <a:gd name="connsiteY71" fmla="*/ 622570 h 91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62456" h="919264">
                    <a:moveTo>
                      <a:pt x="24320" y="622570"/>
                    </a:moveTo>
                    <a:lnTo>
                      <a:pt x="43775" y="695528"/>
                    </a:lnTo>
                    <a:lnTo>
                      <a:pt x="19456" y="724710"/>
                    </a:lnTo>
                    <a:lnTo>
                      <a:pt x="4864" y="753893"/>
                    </a:lnTo>
                    <a:lnTo>
                      <a:pt x="0" y="787940"/>
                    </a:lnTo>
                    <a:lnTo>
                      <a:pt x="14592" y="812259"/>
                    </a:lnTo>
                    <a:lnTo>
                      <a:pt x="14592" y="812259"/>
                    </a:lnTo>
                    <a:lnTo>
                      <a:pt x="43775" y="875489"/>
                    </a:lnTo>
                    <a:lnTo>
                      <a:pt x="87549" y="919264"/>
                    </a:lnTo>
                    <a:lnTo>
                      <a:pt x="131324" y="890081"/>
                    </a:lnTo>
                    <a:lnTo>
                      <a:pt x="131324" y="860898"/>
                    </a:lnTo>
                    <a:lnTo>
                      <a:pt x="121596" y="846306"/>
                    </a:lnTo>
                    <a:lnTo>
                      <a:pt x="87549" y="807396"/>
                    </a:lnTo>
                    <a:lnTo>
                      <a:pt x="87549" y="797668"/>
                    </a:lnTo>
                    <a:lnTo>
                      <a:pt x="121596" y="744166"/>
                    </a:lnTo>
                    <a:lnTo>
                      <a:pt x="160507" y="705255"/>
                    </a:lnTo>
                    <a:lnTo>
                      <a:pt x="248056" y="690664"/>
                    </a:lnTo>
                    <a:lnTo>
                      <a:pt x="306422" y="695528"/>
                    </a:lnTo>
                    <a:lnTo>
                      <a:pt x="306422" y="695528"/>
                    </a:lnTo>
                    <a:lnTo>
                      <a:pt x="340468" y="651753"/>
                    </a:lnTo>
                    <a:lnTo>
                      <a:pt x="403698" y="646889"/>
                    </a:lnTo>
                    <a:lnTo>
                      <a:pt x="462064" y="642025"/>
                    </a:lnTo>
                    <a:lnTo>
                      <a:pt x="481520" y="612842"/>
                    </a:lnTo>
                    <a:lnTo>
                      <a:pt x="481520" y="612842"/>
                    </a:lnTo>
                    <a:lnTo>
                      <a:pt x="525294" y="607979"/>
                    </a:lnTo>
                    <a:lnTo>
                      <a:pt x="535022" y="588523"/>
                    </a:lnTo>
                    <a:lnTo>
                      <a:pt x="515566" y="554476"/>
                    </a:lnTo>
                    <a:lnTo>
                      <a:pt x="573932" y="549613"/>
                    </a:lnTo>
                    <a:lnTo>
                      <a:pt x="578796" y="559340"/>
                    </a:lnTo>
                    <a:lnTo>
                      <a:pt x="637162" y="457200"/>
                    </a:lnTo>
                    <a:lnTo>
                      <a:pt x="705256" y="544749"/>
                    </a:lnTo>
                    <a:lnTo>
                      <a:pt x="744166" y="505838"/>
                    </a:lnTo>
                    <a:lnTo>
                      <a:pt x="744166" y="505838"/>
                    </a:lnTo>
                    <a:lnTo>
                      <a:pt x="778213" y="486383"/>
                    </a:lnTo>
                    <a:lnTo>
                      <a:pt x="787941" y="452336"/>
                    </a:lnTo>
                    <a:lnTo>
                      <a:pt x="821988" y="471791"/>
                    </a:lnTo>
                    <a:lnTo>
                      <a:pt x="865762" y="452336"/>
                    </a:lnTo>
                    <a:lnTo>
                      <a:pt x="865762" y="452336"/>
                    </a:lnTo>
                    <a:lnTo>
                      <a:pt x="865762" y="452336"/>
                    </a:lnTo>
                    <a:lnTo>
                      <a:pt x="914400" y="471791"/>
                    </a:lnTo>
                    <a:lnTo>
                      <a:pt x="967903" y="408562"/>
                    </a:lnTo>
                    <a:lnTo>
                      <a:pt x="1065179" y="359923"/>
                    </a:lnTo>
                    <a:lnTo>
                      <a:pt x="1045724" y="330740"/>
                    </a:lnTo>
                    <a:lnTo>
                      <a:pt x="1074907" y="296693"/>
                    </a:lnTo>
                    <a:lnTo>
                      <a:pt x="1147864" y="272374"/>
                    </a:lnTo>
                    <a:lnTo>
                      <a:pt x="1162456" y="267510"/>
                    </a:lnTo>
                    <a:lnTo>
                      <a:pt x="1133273" y="228600"/>
                    </a:lnTo>
                    <a:lnTo>
                      <a:pt x="1123545" y="199417"/>
                    </a:lnTo>
                    <a:lnTo>
                      <a:pt x="1089498" y="150779"/>
                    </a:lnTo>
                    <a:lnTo>
                      <a:pt x="1089498" y="150779"/>
                    </a:lnTo>
                    <a:lnTo>
                      <a:pt x="1045724" y="107004"/>
                    </a:lnTo>
                    <a:lnTo>
                      <a:pt x="972766" y="97276"/>
                    </a:lnTo>
                    <a:lnTo>
                      <a:pt x="948447" y="126459"/>
                    </a:lnTo>
                    <a:lnTo>
                      <a:pt x="924128" y="141051"/>
                    </a:lnTo>
                    <a:lnTo>
                      <a:pt x="880354" y="126459"/>
                    </a:lnTo>
                    <a:lnTo>
                      <a:pt x="836579" y="121596"/>
                    </a:lnTo>
                    <a:lnTo>
                      <a:pt x="797668" y="155642"/>
                    </a:lnTo>
                    <a:lnTo>
                      <a:pt x="758758" y="165370"/>
                    </a:lnTo>
                    <a:lnTo>
                      <a:pt x="705256" y="155642"/>
                    </a:lnTo>
                    <a:lnTo>
                      <a:pt x="714983" y="111868"/>
                    </a:lnTo>
                    <a:lnTo>
                      <a:pt x="714983" y="111868"/>
                    </a:lnTo>
                    <a:lnTo>
                      <a:pt x="758758" y="72957"/>
                    </a:lnTo>
                    <a:lnTo>
                      <a:pt x="778213" y="43774"/>
                    </a:lnTo>
                    <a:lnTo>
                      <a:pt x="753894" y="24319"/>
                    </a:lnTo>
                    <a:lnTo>
                      <a:pt x="714983" y="24319"/>
                    </a:lnTo>
                    <a:lnTo>
                      <a:pt x="666345" y="48638"/>
                    </a:lnTo>
                    <a:lnTo>
                      <a:pt x="617707" y="29183"/>
                    </a:lnTo>
                    <a:lnTo>
                      <a:pt x="535022" y="0"/>
                    </a:lnTo>
                    <a:lnTo>
                      <a:pt x="359924" y="43774"/>
                    </a:lnTo>
                    <a:lnTo>
                      <a:pt x="238328" y="214008"/>
                    </a:lnTo>
                    <a:lnTo>
                      <a:pt x="150779" y="379379"/>
                    </a:lnTo>
                    <a:lnTo>
                      <a:pt x="24320" y="622570"/>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任意多边形 422"/>
              <p:cNvSpPr/>
              <p:nvPr/>
            </p:nvSpPr>
            <p:spPr>
              <a:xfrm>
                <a:off x="6799634" y="4372583"/>
                <a:ext cx="841443" cy="1084634"/>
              </a:xfrm>
              <a:custGeom>
                <a:avLst/>
                <a:gdLst>
                  <a:gd name="connsiteX0" fmla="*/ 763621 w 841443"/>
                  <a:gd name="connsiteY0" fmla="*/ 204281 h 1084634"/>
                  <a:gd name="connsiteX1" fmla="*/ 807396 w 841443"/>
                  <a:gd name="connsiteY1" fmla="*/ 286966 h 1084634"/>
                  <a:gd name="connsiteX2" fmla="*/ 836579 w 841443"/>
                  <a:gd name="connsiteY2" fmla="*/ 340468 h 1084634"/>
                  <a:gd name="connsiteX3" fmla="*/ 836579 w 841443"/>
                  <a:gd name="connsiteY3" fmla="*/ 340468 h 1084634"/>
                  <a:gd name="connsiteX4" fmla="*/ 831715 w 841443"/>
                  <a:gd name="connsiteY4" fmla="*/ 408562 h 1084634"/>
                  <a:gd name="connsiteX5" fmla="*/ 831715 w 841443"/>
                  <a:gd name="connsiteY5" fmla="*/ 408562 h 1084634"/>
                  <a:gd name="connsiteX6" fmla="*/ 768485 w 841443"/>
                  <a:gd name="connsiteY6" fmla="*/ 462064 h 1084634"/>
                  <a:gd name="connsiteX7" fmla="*/ 749030 w 841443"/>
                  <a:gd name="connsiteY7" fmla="*/ 500974 h 1084634"/>
                  <a:gd name="connsiteX8" fmla="*/ 773349 w 841443"/>
                  <a:gd name="connsiteY8" fmla="*/ 554477 h 1084634"/>
                  <a:gd name="connsiteX9" fmla="*/ 841443 w 841443"/>
                  <a:gd name="connsiteY9" fmla="*/ 744166 h 1084634"/>
                  <a:gd name="connsiteX10" fmla="*/ 841443 w 841443"/>
                  <a:gd name="connsiteY10" fmla="*/ 856034 h 1084634"/>
                  <a:gd name="connsiteX11" fmla="*/ 826851 w 841443"/>
                  <a:gd name="connsiteY11" fmla="*/ 909536 h 1084634"/>
                  <a:gd name="connsiteX12" fmla="*/ 724711 w 841443"/>
                  <a:gd name="connsiteY12" fmla="*/ 890081 h 1084634"/>
                  <a:gd name="connsiteX13" fmla="*/ 671209 w 841443"/>
                  <a:gd name="connsiteY13" fmla="*/ 885217 h 1084634"/>
                  <a:gd name="connsiteX14" fmla="*/ 710119 w 841443"/>
                  <a:gd name="connsiteY14" fmla="*/ 919264 h 1084634"/>
                  <a:gd name="connsiteX15" fmla="*/ 714983 w 841443"/>
                  <a:gd name="connsiteY15" fmla="*/ 958174 h 1084634"/>
                  <a:gd name="connsiteX16" fmla="*/ 714983 w 841443"/>
                  <a:gd name="connsiteY16" fmla="*/ 958174 h 1084634"/>
                  <a:gd name="connsiteX17" fmla="*/ 685800 w 841443"/>
                  <a:gd name="connsiteY17" fmla="*/ 987357 h 1084634"/>
                  <a:gd name="connsiteX18" fmla="*/ 646889 w 841443"/>
                  <a:gd name="connsiteY18" fmla="*/ 972766 h 1084634"/>
                  <a:gd name="connsiteX19" fmla="*/ 632298 w 841443"/>
                  <a:gd name="connsiteY19" fmla="*/ 943583 h 1084634"/>
                  <a:gd name="connsiteX20" fmla="*/ 593387 w 841443"/>
                  <a:gd name="connsiteY20" fmla="*/ 943583 h 1084634"/>
                  <a:gd name="connsiteX21" fmla="*/ 593387 w 841443"/>
                  <a:gd name="connsiteY21" fmla="*/ 943583 h 1084634"/>
                  <a:gd name="connsiteX22" fmla="*/ 549613 w 841443"/>
                  <a:gd name="connsiteY22" fmla="*/ 1021404 h 1084634"/>
                  <a:gd name="connsiteX23" fmla="*/ 530157 w 841443"/>
                  <a:gd name="connsiteY23" fmla="*/ 1084634 h 1084634"/>
                  <a:gd name="connsiteX24" fmla="*/ 301557 w 841443"/>
                  <a:gd name="connsiteY24" fmla="*/ 1079770 h 1084634"/>
                  <a:gd name="connsiteX25" fmla="*/ 82685 w 841443"/>
                  <a:gd name="connsiteY25" fmla="*/ 870626 h 1084634"/>
                  <a:gd name="connsiteX26" fmla="*/ 0 w 841443"/>
                  <a:gd name="connsiteY26" fmla="*/ 612843 h 1084634"/>
                  <a:gd name="connsiteX27" fmla="*/ 43775 w 841443"/>
                  <a:gd name="connsiteY27" fmla="*/ 413426 h 1084634"/>
                  <a:gd name="connsiteX28" fmla="*/ 68094 w 841443"/>
                  <a:gd name="connsiteY28" fmla="*/ 184826 h 1084634"/>
                  <a:gd name="connsiteX29" fmla="*/ 403698 w 841443"/>
                  <a:gd name="connsiteY29" fmla="*/ 0 h 1084634"/>
                  <a:gd name="connsiteX30" fmla="*/ 763621 w 841443"/>
                  <a:gd name="connsiteY30" fmla="*/ 204281 h 108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1443" h="1084634">
                    <a:moveTo>
                      <a:pt x="763621" y="204281"/>
                    </a:moveTo>
                    <a:lnTo>
                      <a:pt x="807396" y="286966"/>
                    </a:lnTo>
                    <a:lnTo>
                      <a:pt x="836579" y="340468"/>
                    </a:lnTo>
                    <a:lnTo>
                      <a:pt x="836579" y="340468"/>
                    </a:lnTo>
                    <a:lnTo>
                      <a:pt x="831715" y="408562"/>
                    </a:lnTo>
                    <a:lnTo>
                      <a:pt x="831715" y="408562"/>
                    </a:lnTo>
                    <a:lnTo>
                      <a:pt x="768485" y="462064"/>
                    </a:lnTo>
                    <a:lnTo>
                      <a:pt x="749030" y="500974"/>
                    </a:lnTo>
                    <a:lnTo>
                      <a:pt x="773349" y="554477"/>
                    </a:lnTo>
                    <a:lnTo>
                      <a:pt x="841443" y="744166"/>
                    </a:lnTo>
                    <a:lnTo>
                      <a:pt x="841443" y="856034"/>
                    </a:lnTo>
                    <a:lnTo>
                      <a:pt x="826851" y="909536"/>
                    </a:lnTo>
                    <a:lnTo>
                      <a:pt x="724711" y="890081"/>
                    </a:lnTo>
                    <a:lnTo>
                      <a:pt x="671209" y="885217"/>
                    </a:lnTo>
                    <a:lnTo>
                      <a:pt x="710119" y="919264"/>
                    </a:lnTo>
                    <a:lnTo>
                      <a:pt x="714983" y="958174"/>
                    </a:lnTo>
                    <a:lnTo>
                      <a:pt x="714983" y="958174"/>
                    </a:lnTo>
                    <a:lnTo>
                      <a:pt x="685800" y="987357"/>
                    </a:lnTo>
                    <a:lnTo>
                      <a:pt x="646889" y="972766"/>
                    </a:lnTo>
                    <a:lnTo>
                      <a:pt x="632298" y="943583"/>
                    </a:lnTo>
                    <a:lnTo>
                      <a:pt x="593387" y="943583"/>
                    </a:lnTo>
                    <a:lnTo>
                      <a:pt x="593387" y="943583"/>
                    </a:lnTo>
                    <a:lnTo>
                      <a:pt x="549613" y="1021404"/>
                    </a:lnTo>
                    <a:lnTo>
                      <a:pt x="530157" y="1084634"/>
                    </a:lnTo>
                    <a:lnTo>
                      <a:pt x="301557" y="1079770"/>
                    </a:lnTo>
                    <a:lnTo>
                      <a:pt x="82685" y="870626"/>
                    </a:lnTo>
                    <a:lnTo>
                      <a:pt x="0" y="612843"/>
                    </a:lnTo>
                    <a:lnTo>
                      <a:pt x="43775" y="413426"/>
                    </a:lnTo>
                    <a:lnTo>
                      <a:pt x="68094" y="184826"/>
                    </a:lnTo>
                    <a:lnTo>
                      <a:pt x="403698" y="0"/>
                    </a:lnTo>
                    <a:lnTo>
                      <a:pt x="763621" y="204281"/>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任意多边形 300"/>
              <p:cNvSpPr/>
              <p:nvPr/>
            </p:nvSpPr>
            <p:spPr>
              <a:xfrm>
                <a:off x="6741268" y="3861881"/>
                <a:ext cx="1162455" cy="851170"/>
              </a:xfrm>
              <a:custGeom>
                <a:avLst/>
                <a:gdLst>
                  <a:gd name="connsiteX0" fmla="*/ 1016541 w 1162455"/>
                  <a:gd name="connsiteY0" fmla="*/ 296693 h 851170"/>
                  <a:gd name="connsiteX1" fmla="*/ 1031132 w 1162455"/>
                  <a:gd name="connsiteY1" fmla="*/ 374515 h 851170"/>
                  <a:gd name="connsiteX2" fmla="*/ 1065179 w 1162455"/>
                  <a:gd name="connsiteY2" fmla="*/ 393970 h 851170"/>
                  <a:gd name="connsiteX3" fmla="*/ 1104089 w 1162455"/>
                  <a:gd name="connsiteY3" fmla="*/ 398834 h 851170"/>
                  <a:gd name="connsiteX4" fmla="*/ 1113817 w 1162455"/>
                  <a:gd name="connsiteY4" fmla="*/ 423153 h 851170"/>
                  <a:gd name="connsiteX5" fmla="*/ 1089498 w 1162455"/>
                  <a:gd name="connsiteY5" fmla="*/ 432881 h 851170"/>
                  <a:gd name="connsiteX6" fmla="*/ 1089498 w 1162455"/>
                  <a:gd name="connsiteY6" fmla="*/ 432881 h 851170"/>
                  <a:gd name="connsiteX7" fmla="*/ 1099226 w 1162455"/>
                  <a:gd name="connsiteY7" fmla="*/ 496110 h 851170"/>
                  <a:gd name="connsiteX8" fmla="*/ 1113817 w 1162455"/>
                  <a:gd name="connsiteY8" fmla="*/ 510702 h 851170"/>
                  <a:gd name="connsiteX9" fmla="*/ 1123545 w 1162455"/>
                  <a:gd name="connsiteY9" fmla="*/ 588523 h 851170"/>
                  <a:gd name="connsiteX10" fmla="*/ 1162455 w 1162455"/>
                  <a:gd name="connsiteY10" fmla="*/ 583659 h 851170"/>
                  <a:gd name="connsiteX11" fmla="*/ 1094362 w 1162455"/>
                  <a:gd name="connsiteY11" fmla="*/ 627434 h 851170"/>
                  <a:gd name="connsiteX12" fmla="*/ 1050587 w 1162455"/>
                  <a:gd name="connsiteY12" fmla="*/ 646889 h 851170"/>
                  <a:gd name="connsiteX13" fmla="*/ 1006813 w 1162455"/>
                  <a:gd name="connsiteY13" fmla="*/ 685800 h 851170"/>
                  <a:gd name="connsiteX14" fmla="*/ 948447 w 1162455"/>
                  <a:gd name="connsiteY14" fmla="*/ 714983 h 851170"/>
                  <a:gd name="connsiteX15" fmla="*/ 909536 w 1162455"/>
                  <a:gd name="connsiteY15" fmla="*/ 734438 h 851170"/>
                  <a:gd name="connsiteX16" fmla="*/ 880353 w 1162455"/>
                  <a:gd name="connsiteY16" fmla="*/ 734438 h 851170"/>
                  <a:gd name="connsiteX17" fmla="*/ 836579 w 1162455"/>
                  <a:gd name="connsiteY17" fmla="*/ 783076 h 851170"/>
                  <a:gd name="connsiteX18" fmla="*/ 787941 w 1162455"/>
                  <a:gd name="connsiteY18" fmla="*/ 724710 h 851170"/>
                  <a:gd name="connsiteX19" fmla="*/ 744166 w 1162455"/>
                  <a:gd name="connsiteY19" fmla="*/ 729574 h 851170"/>
                  <a:gd name="connsiteX20" fmla="*/ 685800 w 1162455"/>
                  <a:gd name="connsiteY20" fmla="*/ 676072 h 851170"/>
                  <a:gd name="connsiteX21" fmla="*/ 642026 w 1162455"/>
                  <a:gd name="connsiteY21" fmla="*/ 714983 h 851170"/>
                  <a:gd name="connsiteX22" fmla="*/ 569068 w 1162455"/>
                  <a:gd name="connsiteY22" fmla="*/ 700391 h 851170"/>
                  <a:gd name="connsiteX23" fmla="*/ 569068 w 1162455"/>
                  <a:gd name="connsiteY23" fmla="*/ 700391 h 851170"/>
                  <a:gd name="connsiteX24" fmla="*/ 510702 w 1162455"/>
                  <a:gd name="connsiteY24" fmla="*/ 661481 h 851170"/>
                  <a:gd name="connsiteX25" fmla="*/ 481519 w 1162455"/>
                  <a:gd name="connsiteY25" fmla="*/ 646889 h 851170"/>
                  <a:gd name="connsiteX26" fmla="*/ 481519 w 1162455"/>
                  <a:gd name="connsiteY26" fmla="*/ 646889 h 851170"/>
                  <a:gd name="connsiteX27" fmla="*/ 428017 w 1162455"/>
                  <a:gd name="connsiteY27" fmla="*/ 637162 h 851170"/>
                  <a:gd name="connsiteX28" fmla="*/ 379379 w 1162455"/>
                  <a:gd name="connsiteY28" fmla="*/ 607979 h 851170"/>
                  <a:gd name="connsiteX29" fmla="*/ 330741 w 1162455"/>
                  <a:gd name="connsiteY29" fmla="*/ 607979 h 851170"/>
                  <a:gd name="connsiteX30" fmla="*/ 330741 w 1162455"/>
                  <a:gd name="connsiteY30" fmla="*/ 607979 h 851170"/>
                  <a:gd name="connsiteX31" fmla="*/ 359923 w 1162455"/>
                  <a:gd name="connsiteY31" fmla="*/ 661481 h 851170"/>
                  <a:gd name="connsiteX32" fmla="*/ 359923 w 1162455"/>
                  <a:gd name="connsiteY32" fmla="*/ 661481 h 851170"/>
                  <a:gd name="connsiteX33" fmla="*/ 311285 w 1162455"/>
                  <a:gd name="connsiteY33" fmla="*/ 690664 h 851170"/>
                  <a:gd name="connsiteX34" fmla="*/ 233464 w 1162455"/>
                  <a:gd name="connsiteY34" fmla="*/ 710119 h 851170"/>
                  <a:gd name="connsiteX35" fmla="*/ 204281 w 1162455"/>
                  <a:gd name="connsiteY35" fmla="*/ 739302 h 851170"/>
                  <a:gd name="connsiteX36" fmla="*/ 107004 w 1162455"/>
                  <a:gd name="connsiteY36" fmla="*/ 851170 h 851170"/>
                  <a:gd name="connsiteX37" fmla="*/ 0 w 1162455"/>
                  <a:gd name="connsiteY37" fmla="*/ 666345 h 851170"/>
                  <a:gd name="connsiteX38" fmla="*/ 19455 w 1162455"/>
                  <a:gd name="connsiteY38" fmla="*/ 496110 h 851170"/>
                  <a:gd name="connsiteX39" fmla="*/ 116732 w 1162455"/>
                  <a:gd name="connsiteY39" fmla="*/ 262647 h 851170"/>
                  <a:gd name="connsiteX40" fmla="*/ 233464 w 1162455"/>
                  <a:gd name="connsiteY40" fmla="*/ 0 h 851170"/>
                  <a:gd name="connsiteX41" fmla="*/ 627434 w 1162455"/>
                  <a:gd name="connsiteY41" fmla="*/ 92413 h 851170"/>
                  <a:gd name="connsiteX42" fmla="*/ 1016541 w 1162455"/>
                  <a:gd name="connsiteY42" fmla="*/ 296693 h 85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2455" h="851170">
                    <a:moveTo>
                      <a:pt x="1016541" y="296693"/>
                    </a:moveTo>
                    <a:lnTo>
                      <a:pt x="1031132" y="374515"/>
                    </a:lnTo>
                    <a:lnTo>
                      <a:pt x="1065179" y="393970"/>
                    </a:lnTo>
                    <a:lnTo>
                      <a:pt x="1104089" y="398834"/>
                    </a:lnTo>
                    <a:lnTo>
                      <a:pt x="1113817" y="423153"/>
                    </a:lnTo>
                    <a:lnTo>
                      <a:pt x="1089498" y="432881"/>
                    </a:lnTo>
                    <a:lnTo>
                      <a:pt x="1089498" y="432881"/>
                    </a:lnTo>
                    <a:lnTo>
                      <a:pt x="1099226" y="496110"/>
                    </a:lnTo>
                    <a:lnTo>
                      <a:pt x="1113817" y="510702"/>
                    </a:lnTo>
                    <a:lnTo>
                      <a:pt x="1123545" y="588523"/>
                    </a:lnTo>
                    <a:lnTo>
                      <a:pt x="1162455" y="583659"/>
                    </a:lnTo>
                    <a:lnTo>
                      <a:pt x="1094362" y="627434"/>
                    </a:lnTo>
                    <a:lnTo>
                      <a:pt x="1050587" y="646889"/>
                    </a:lnTo>
                    <a:lnTo>
                      <a:pt x="1006813" y="685800"/>
                    </a:lnTo>
                    <a:lnTo>
                      <a:pt x="948447" y="714983"/>
                    </a:lnTo>
                    <a:lnTo>
                      <a:pt x="909536" y="734438"/>
                    </a:lnTo>
                    <a:lnTo>
                      <a:pt x="880353" y="734438"/>
                    </a:lnTo>
                    <a:lnTo>
                      <a:pt x="836579" y="783076"/>
                    </a:lnTo>
                    <a:lnTo>
                      <a:pt x="787941" y="724710"/>
                    </a:lnTo>
                    <a:lnTo>
                      <a:pt x="744166" y="729574"/>
                    </a:lnTo>
                    <a:lnTo>
                      <a:pt x="685800" y="676072"/>
                    </a:lnTo>
                    <a:lnTo>
                      <a:pt x="642026" y="714983"/>
                    </a:lnTo>
                    <a:lnTo>
                      <a:pt x="569068" y="700391"/>
                    </a:lnTo>
                    <a:lnTo>
                      <a:pt x="569068" y="700391"/>
                    </a:lnTo>
                    <a:lnTo>
                      <a:pt x="510702" y="661481"/>
                    </a:lnTo>
                    <a:lnTo>
                      <a:pt x="481519" y="646889"/>
                    </a:lnTo>
                    <a:lnTo>
                      <a:pt x="481519" y="646889"/>
                    </a:lnTo>
                    <a:lnTo>
                      <a:pt x="428017" y="637162"/>
                    </a:lnTo>
                    <a:lnTo>
                      <a:pt x="379379" y="607979"/>
                    </a:lnTo>
                    <a:lnTo>
                      <a:pt x="330741" y="607979"/>
                    </a:lnTo>
                    <a:lnTo>
                      <a:pt x="330741" y="607979"/>
                    </a:lnTo>
                    <a:lnTo>
                      <a:pt x="359923" y="661481"/>
                    </a:lnTo>
                    <a:lnTo>
                      <a:pt x="359923" y="661481"/>
                    </a:lnTo>
                    <a:lnTo>
                      <a:pt x="311285" y="690664"/>
                    </a:lnTo>
                    <a:lnTo>
                      <a:pt x="233464" y="710119"/>
                    </a:lnTo>
                    <a:lnTo>
                      <a:pt x="204281" y="739302"/>
                    </a:lnTo>
                    <a:lnTo>
                      <a:pt x="107004" y="851170"/>
                    </a:lnTo>
                    <a:lnTo>
                      <a:pt x="0" y="666345"/>
                    </a:lnTo>
                    <a:lnTo>
                      <a:pt x="19455" y="496110"/>
                    </a:lnTo>
                    <a:lnTo>
                      <a:pt x="116732" y="262647"/>
                    </a:lnTo>
                    <a:lnTo>
                      <a:pt x="233464" y="0"/>
                    </a:lnTo>
                    <a:lnTo>
                      <a:pt x="627434" y="92413"/>
                    </a:lnTo>
                    <a:lnTo>
                      <a:pt x="1016541" y="296693"/>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任意多边形 301"/>
              <p:cNvSpPr/>
              <p:nvPr/>
            </p:nvSpPr>
            <p:spPr>
              <a:xfrm>
                <a:off x="6230566" y="2767519"/>
                <a:ext cx="914400" cy="1454285"/>
              </a:xfrm>
              <a:custGeom>
                <a:avLst/>
                <a:gdLst>
                  <a:gd name="connsiteX0" fmla="*/ 880353 w 914400"/>
                  <a:gd name="connsiteY0" fmla="*/ 97277 h 1454285"/>
                  <a:gd name="connsiteX1" fmla="*/ 841443 w 914400"/>
                  <a:gd name="connsiteY1" fmla="*/ 238328 h 1454285"/>
                  <a:gd name="connsiteX2" fmla="*/ 841443 w 914400"/>
                  <a:gd name="connsiteY2" fmla="*/ 272375 h 1454285"/>
                  <a:gd name="connsiteX3" fmla="*/ 826851 w 914400"/>
                  <a:gd name="connsiteY3" fmla="*/ 301558 h 1454285"/>
                  <a:gd name="connsiteX4" fmla="*/ 807396 w 914400"/>
                  <a:gd name="connsiteY4" fmla="*/ 325877 h 1454285"/>
                  <a:gd name="connsiteX5" fmla="*/ 792804 w 914400"/>
                  <a:gd name="connsiteY5" fmla="*/ 359924 h 1454285"/>
                  <a:gd name="connsiteX6" fmla="*/ 797668 w 914400"/>
                  <a:gd name="connsiteY6" fmla="*/ 393970 h 1454285"/>
                  <a:gd name="connsiteX7" fmla="*/ 797668 w 914400"/>
                  <a:gd name="connsiteY7" fmla="*/ 393970 h 1454285"/>
                  <a:gd name="connsiteX8" fmla="*/ 802532 w 914400"/>
                  <a:gd name="connsiteY8" fmla="*/ 466928 h 1454285"/>
                  <a:gd name="connsiteX9" fmla="*/ 821987 w 914400"/>
                  <a:gd name="connsiteY9" fmla="*/ 515566 h 1454285"/>
                  <a:gd name="connsiteX10" fmla="*/ 792804 w 914400"/>
                  <a:gd name="connsiteY10" fmla="*/ 544749 h 1454285"/>
                  <a:gd name="connsiteX11" fmla="*/ 768485 w 914400"/>
                  <a:gd name="connsiteY11" fmla="*/ 583660 h 1454285"/>
                  <a:gd name="connsiteX12" fmla="*/ 768485 w 914400"/>
                  <a:gd name="connsiteY12" fmla="*/ 646890 h 1454285"/>
                  <a:gd name="connsiteX13" fmla="*/ 787940 w 914400"/>
                  <a:gd name="connsiteY13" fmla="*/ 656617 h 1454285"/>
                  <a:gd name="connsiteX14" fmla="*/ 783077 w 914400"/>
                  <a:gd name="connsiteY14" fmla="*/ 705255 h 1454285"/>
                  <a:gd name="connsiteX15" fmla="*/ 787940 w 914400"/>
                  <a:gd name="connsiteY15" fmla="*/ 739302 h 1454285"/>
                  <a:gd name="connsiteX16" fmla="*/ 807396 w 914400"/>
                  <a:gd name="connsiteY16" fmla="*/ 734438 h 1454285"/>
                  <a:gd name="connsiteX17" fmla="*/ 802532 w 914400"/>
                  <a:gd name="connsiteY17" fmla="*/ 783077 h 1454285"/>
                  <a:gd name="connsiteX18" fmla="*/ 802532 w 914400"/>
                  <a:gd name="connsiteY18" fmla="*/ 826851 h 1454285"/>
                  <a:gd name="connsiteX19" fmla="*/ 773349 w 914400"/>
                  <a:gd name="connsiteY19" fmla="*/ 856034 h 1454285"/>
                  <a:gd name="connsiteX20" fmla="*/ 797668 w 914400"/>
                  <a:gd name="connsiteY20" fmla="*/ 875490 h 1454285"/>
                  <a:gd name="connsiteX21" fmla="*/ 812260 w 914400"/>
                  <a:gd name="connsiteY21" fmla="*/ 919264 h 1454285"/>
                  <a:gd name="connsiteX22" fmla="*/ 821987 w 914400"/>
                  <a:gd name="connsiteY22" fmla="*/ 963038 h 1454285"/>
                  <a:gd name="connsiteX23" fmla="*/ 812260 w 914400"/>
                  <a:gd name="connsiteY23" fmla="*/ 992221 h 1454285"/>
                  <a:gd name="connsiteX24" fmla="*/ 914400 w 914400"/>
                  <a:gd name="connsiteY24" fmla="*/ 1191638 h 1454285"/>
                  <a:gd name="connsiteX25" fmla="*/ 914400 w 914400"/>
                  <a:gd name="connsiteY25" fmla="*/ 1191638 h 1454285"/>
                  <a:gd name="connsiteX26" fmla="*/ 841443 w 914400"/>
                  <a:gd name="connsiteY26" fmla="*/ 1206230 h 1454285"/>
                  <a:gd name="connsiteX27" fmla="*/ 763621 w 914400"/>
                  <a:gd name="connsiteY27" fmla="*/ 1201366 h 1454285"/>
                  <a:gd name="connsiteX28" fmla="*/ 729574 w 914400"/>
                  <a:gd name="connsiteY28" fmla="*/ 1191638 h 1454285"/>
                  <a:gd name="connsiteX29" fmla="*/ 729574 w 914400"/>
                  <a:gd name="connsiteY29" fmla="*/ 1191638 h 1454285"/>
                  <a:gd name="connsiteX30" fmla="*/ 749030 w 914400"/>
                  <a:gd name="connsiteY30" fmla="*/ 1259732 h 1454285"/>
                  <a:gd name="connsiteX31" fmla="*/ 749030 w 914400"/>
                  <a:gd name="connsiteY31" fmla="*/ 1259732 h 1454285"/>
                  <a:gd name="connsiteX32" fmla="*/ 758757 w 914400"/>
                  <a:gd name="connsiteY32" fmla="*/ 1308370 h 1454285"/>
                  <a:gd name="connsiteX33" fmla="*/ 700391 w 914400"/>
                  <a:gd name="connsiteY33" fmla="*/ 1342417 h 1454285"/>
                  <a:gd name="connsiteX34" fmla="*/ 685800 w 914400"/>
                  <a:gd name="connsiteY34" fmla="*/ 1405647 h 1454285"/>
                  <a:gd name="connsiteX35" fmla="*/ 690664 w 914400"/>
                  <a:gd name="connsiteY35" fmla="*/ 1454285 h 1454285"/>
                  <a:gd name="connsiteX36" fmla="*/ 632298 w 914400"/>
                  <a:gd name="connsiteY36" fmla="*/ 1439694 h 1454285"/>
                  <a:gd name="connsiteX37" fmla="*/ 578796 w 914400"/>
                  <a:gd name="connsiteY37" fmla="*/ 1361872 h 1454285"/>
                  <a:gd name="connsiteX38" fmla="*/ 505838 w 914400"/>
                  <a:gd name="connsiteY38" fmla="*/ 1357009 h 1454285"/>
                  <a:gd name="connsiteX39" fmla="*/ 403698 w 914400"/>
                  <a:gd name="connsiteY39" fmla="*/ 1381328 h 1454285"/>
                  <a:gd name="connsiteX40" fmla="*/ 252919 w 914400"/>
                  <a:gd name="connsiteY40" fmla="*/ 1381328 h 1454285"/>
                  <a:gd name="connsiteX41" fmla="*/ 0 w 914400"/>
                  <a:gd name="connsiteY41" fmla="*/ 1230549 h 1454285"/>
                  <a:gd name="connsiteX42" fmla="*/ 466928 w 914400"/>
                  <a:gd name="connsiteY42" fmla="*/ 0 h 1454285"/>
                  <a:gd name="connsiteX43" fmla="*/ 880353 w 914400"/>
                  <a:gd name="connsiteY43" fmla="*/ 97277 h 145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4400" h="1454285">
                    <a:moveTo>
                      <a:pt x="880353" y="97277"/>
                    </a:moveTo>
                    <a:lnTo>
                      <a:pt x="841443" y="238328"/>
                    </a:lnTo>
                    <a:lnTo>
                      <a:pt x="841443" y="272375"/>
                    </a:lnTo>
                    <a:lnTo>
                      <a:pt x="826851" y="301558"/>
                    </a:lnTo>
                    <a:lnTo>
                      <a:pt x="807396" y="325877"/>
                    </a:lnTo>
                    <a:lnTo>
                      <a:pt x="792804" y="359924"/>
                    </a:lnTo>
                    <a:lnTo>
                      <a:pt x="797668" y="393970"/>
                    </a:lnTo>
                    <a:lnTo>
                      <a:pt x="797668" y="393970"/>
                    </a:lnTo>
                    <a:lnTo>
                      <a:pt x="802532" y="466928"/>
                    </a:lnTo>
                    <a:lnTo>
                      <a:pt x="821987" y="515566"/>
                    </a:lnTo>
                    <a:lnTo>
                      <a:pt x="792804" y="544749"/>
                    </a:lnTo>
                    <a:lnTo>
                      <a:pt x="768485" y="583660"/>
                    </a:lnTo>
                    <a:lnTo>
                      <a:pt x="768485" y="646890"/>
                    </a:lnTo>
                    <a:lnTo>
                      <a:pt x="787940" y="656617"/>
                    </a:lnTo>
                    <a:lnTo>
                      <a:pt x="783077" y="705255"/>
                    </a:lnTo>
                    <a:lnTo>
                      <a:pt x="787940" y="739302"/>
                    </a:lnTo>
                    <a:lnTo>
                      <a:pt x="807396" y="734438"/>
                    </a:lnTo>
                    <a:lnTo>
                      <a:pt x="802532" y="783077"/>
                    </a:lnTo>
                    <a:lnTo>
                      <a:pt x="802532" y="826851"/>
                    </a:lnTo>
                    <a:lnTo>
                      <a:pt x="773349" y="856034"/>
                    </a:lnTo>
                    <a:lnTo>
                      <a:pt x="797668" y="875490"/>
                    </a:lnTo>
                    <a:lnTo>
                      <a:pt x="812260" y="919264"/>
                    </a:lnTo>
                    <a:lnTo>
                      <a:pt x="821987" y="963038"/>
                    </a:lnTo>
                    <a:lnTo>
                      <a:pt x="812260" y="992221"/>
                    </a:lnTo>
                    <a:lnTo>
                      <a:pt x="914400" y="1191638"/>
                    </a:lnTo>
                    <a:lnTo>
                      <a:pt x="914400" y="1191638"/>
                    </a:lnTo>
                    <a:lnTo>
                      <a:pt x="841443" y="1206230"/>
                    </a:lnTo>
                    <a:lnTo>
                      <a:pt x="763621" y="1201366"/>
                    </a:lnTo>
                    <a:lnTo>
                      <a:pt x="729574" y="1191638"/>
                    </a:lnTo>
                    <a:lnTo>
                      <a:pt x="729574" y="1191638"/>
                    </a:lnTo>
                    <a:lnTo>
                      <a:pt x="749030" y="1259732"/>
                    </a:lnTo>
                    <a:lnTo>
                      <a:pt x="749030" y="1259732"/>
                    </a:lnTo>
                    <a:lnTo>
                      <a:pt x="758757" y="1308370"/>
                    </a:lnTo>
                    <a:lnTo>
                      <a:pt x="700391" y="1342417"/>
                    </a:lnTo>
                    <a:lnTo>
                      <a:pt x="685800" y="1405647"/>
                    </a:lnTo>
                    <a:lnTo>
                      <a:pt x="690664" y="1454285"/>
                    </a:lnTo>
                    <a:lnTo>
                      <a:pt x="632298" y="1439694"/>
                    </a:lnTo>
                    <a:lnTo>
                      <a:pt x="578796" y="1361872"/>
                    </a:lnTo>
                    <a:lnTo>
                      <a:pt x="505838" y="1357009"/>
                    </a:lnTo>
                    <a:lnTo>
                      <a:pt x="403698" y="1381328"/>
                    </a:lnTo>
                    <a:lnTo>
                      <a:pt x="252919" y="1381328"/>
                    </a:lnTo>
                    <a:lnTo>
                      <a:pt x="0" y="1230549"/>
                    </a:lnTo>
                    <a:lnTo>
                      <a:pt x="466928" y="0"/>
                    </a:lnTo>
                    <a:lnTo>
                      <a:pt x="880353" y="97277"/>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任意多边形 302"/>
              <p:cNvSpPr/>
              <p:nvPr/>
            </p:nvSpPr>
            <p:spPr>
              <a:xfrm>
                <a:off x="6984460" y="3399817"/>
                <a:ext cx="885217" cy="821987"/>
              </a:xfrm>
              <a:custGeom>
                <a:avLst/>
                <a:gdLst>
                  <a:gd name="connsiteX0" fmla="*/ 432880 w 885217"/>
                  <a:gd name="connsiteY0" fmla="*/ 9728 h 821987"/>
                  <a:gd name="connsiteX1" fmla="*/ 505838 w 885217"/>
                  <a:gd name="connsiteY1" fmla="*/ 0 h 821987"/>
                  <a:gd name="connsiteX2" fmla="*/ 573931 w 885217"/>
                  <a:gd name="connsiteY2" fmla="*/ 29183 h 821987"/>
                  <a:gd name="connsiteX3" fmla="*/ 710119 w 885217"/>
                  <a:gd name="connsiteY3" fmla="*/ 4864 h 821987"/>
                  <a:gd name="connsiteX4" fmla="*/ 739302 w 885217"/>
                  <a:gd name="connsiteY4" fmla="*/ 82685 h 821987"/>
                  <a:gd name="connsiteX5" fmla="*/ 724710 w 885217"/>
                  <a:gd name="connsiteY5" fmla="*/ 126460 h 821987"/>
                  <a:gd name="connsiteX6" fmla="*/ 676072 w 885217"/>
                  <a:gd name="connsiteY6" fmla="*/ 170234 h 821987"/>
                  <a:gd name="connsiteX7" fmla="*/ 671208 w 885217"/>
                  <a:gd name="connsiteY7" fmla="*/ 218872 h 821987"/>
                  <a:gd name="connsiteX8" fmla="*/ 700391 w 885217"/>
                  <a:gd name="connsiteY8" fmla="*/ 252919 h 821987"/>
                  <a:gd name="connsiteX9" fmla="*/ 778212 w 885217"/>
                  <a:gd name="connsiteY9" fmla="*/ 286966 h 821987"/>
                  <a:gd name="connsiteX10" fmla="*/ 826851 w 885217"/>
                  <a:gd name="connsiteY10" fmla="*/ 277238 h 821987"/>
                  <a:gd name="connsiteX11" fmla="*/ 851170 w 885217"/>
                  <a:gd name="connsiteY11" fmla="*/ 291830 h 821987"/>
                  <a:gd name="connsiteX12" fmla="*/ 885217 w 885217"/>
                  <a:gd name="connsiteY12" fmla="*/ 325877 h 821987"/>
                  <a:gd name="connsiteX13" fmla="*/ 885217 w 885217"/>
                  <a:gd name="connsiteY13" fmla="*/ 325877 h 821987"/>
                  <a:gd name="connsiteX14" fmla="*/ 870625 w 885217"/>
                  <a:gd name="connsiteY14" fmla="*/ 428017 h 821987"/>
                  <a:gd name="connsiteX15" fmla="*/ 870625 w 885217"/>
                  <a:gd name="connsiteY15" fmla="*/ 428017 h 821987"/>
                  <a:gd name="connsiteX16" fmla="*/ 836578 w 885217"/>
                  <a:gd name="connsiteY16" fmla="*/ 423153 h 821987"/>
                  <a:gd name="connsiteX17" fmla="*/ 817123 w 885217"/>
                  <a:gd name="connsiteY17" fmla="*/ 379379 h 821987"/>
                  <a:gd name="connsiteX18" fmla="*/ 787940 w 885217"/>
                  <a:gd name="connsiteY18" fmla="*/ 345332 h 821987"/>
                  <a:gd name="connsiteX19" fmla="*/ 768485 w 885217"/>
                  <a:gd name="connsiteY19" fmla="*/ 374515 h 821987"/>
                  <a:gd name="connsiteX20" fmla="*/ 763621 w 885217"/>
                  <a:gd name="connsiteY20" fmla="*/ 432881 h 821987"/>
                  <a:gd name="connsiteX21" fmla="*/ 758757 w 885217"/>
                  <a:gd name="connsiteY21" fmla="*/ 476655 h 821987"/>
                  <a:gd name="connsiteX22" fmla="*/ 705255 w 885217"/>
                  <a:gd name="connsiteY22" fmla="*/ 525294 h 821987"/>
                  <a:gd name="connsiteX23" fmla="*/ 705255 w 885217"/>
                  <a:gd name="connsiteY23" fmla="*/ 569068 h 821987"/>
                  <a:gd name="connsiteX24" fmla="*/ 744166 w 885217"/>
                  <a:gd name="connsiteY24" fmla="*/ 612843 h 821987"/>
                  <a:gd name="connsiteX25" fmla="*/ 744166 w 885217"/>
                  <a:gd name="connsiteY25" fmla="*/ 612843 h 821987"/>
                  <a:gd name="connsiteX26" fmla="*/ 773349 w 885217"/>
                  <a:gd name="connsiteY26" fmla="*/ 646889 h 821987"/>
                  <a:gd name="connsiteX27" fmla="*/ 821987 w 885217"/>
                  <a:gd name="connsiteY27" fmla="*/ 632298 h 821987"/>
                  <a:gd name="connsiteX28" fmla="*/ 846306 w 885217"/>
                  <a:gd name="connsiteY28" fmla="*/ 671209 h 821987"/>
                  <a:gd name="connsiteX29" fmla="*/ 846306 w 885217"/>
                  <a:gd name="connsiteY29" fmla="*/ 671209 h 821987"/>
                  <a:gd name="connsiteX30" fmla="*/ 841442 w 885217"/>
                  <a:gd name="connsiteY30" fmla="*/ 734438 h 821987"/>
                  <a:gd name="connsiteX31" fmla="*/ 797668 w 885217"/>
                  <a:gd name="connsiteY31" fmla="*/ 778213 h 821987"/>
                  <a:gd name="connsiteX32" fmla="*/ 783076 w 885217"/>
                  <a:gd name="connsiteY32" fmla="*/ 821987 h 821987"/>
                  <a:gd name="connsiteX33" fmla="*/ 749029 w 885217"/>
                  <a:gd name="connsiteY33" fmla="*/ 802532 h 821987"/>
                  <a:gd name="connsiteX34" fmla="*/ 695527 w 885217"/>
                  <a:gd name="connsiteY34" fmla="*/ 797668 h 821987"/>
                  <a:gd name="connsiteX35" fmla="*/ 651753 w 885217"/>
                  <a:gd name="connsiteY35" fmla="*/ 778213 h 821987"/>
                  <a:gd name="connsiteX36" fmla="*/ 622570 w 885217"/>
                  <a:gd name="connsiteY36" fmla="*/ 763621 h 821987"/>
                  <a:gd name="connsiteX37" fmla="*/ 593387 w 885217"/>
                  <a:gd name="connsiteY37" fmla="*/ 753894 h 821987"/>
                  <a:gd name="connsiteX38" fmla="*/ 569068 w 885217"/>
                  <a:gd name="connsiteY38" fmla="*/ 758757 h 821987"/>
                  <a:gd name="connsiteX39" fmla="*/ 520429 w 885217"/>
                  <a:gd name="connsiteY39" fmla="*/ 729574 h 821987"/>
                  <a:gd name="connsiteX40" fmla="*/ 481519 w 885217"/>
                  <a:gd name="connsiteY40" fmla="*/ 680936 h 821987"/>
                  <a:gd name="connsiteX41" fmla="*/ 418289 w 885217"/>
                  <a:gd name="connsiteY41" fmla="*/ 685800 h 821987"/>
                  <a:gd name="connsiteX42" fmla="*/ 355059 w 885217"/>
                  <a:gd name="connsiteY42" fmla="*/ 695528 h 821987"/>
                  <a:gd name="connsiteX43" fmla="*/ 296693 w 885217"/>
                  <a:gd name="connsiteY43" fmla="*/ 676072 h 821987"/>
                  <a:gd name="connsiteX44" fmla="*/ 248055 w 885217"/>
                  <a:gd name="connsiteY44" fmla="*/ 656617 h 821987"/>
                  <a:gd name="connsiteX45" fmla="*/ 199417 w 885217"/>
                  <a:gd name="connsiteY45" fmla="*/ 632298 h 821987"/>
                  <a:gd name="connsiteX46" fmla="*/ 170234 w 885217"/>
                  <a:gd name="connsiteY46" fmla="*/ 622570 h 821987"/>
                  <a:gd name="connsiteX47" fmla="*/ 145914 w 885217"/>
                  <a:gd name="connsiteY47" fmla="*/ 569068 h 821987"/>
                  <a:gd name="connsiteX48" fmla="*/ 68093 w 885217"/>
                  <a:gd name="connsiteY48" fmla="*/ 496111 h 821987"/>
                  <a:gd name="connsiteX49" fmla="*/ 0 w 885217"/>
                  <a:gd name="connsiteY49" fmla="*/ 316149 h 821987"/>
                  <a:gd name="connsiteX50" fmla="*/ 82685 w 885217"/>
                  <a:gd name="connsiteY50" fmla="*/ 189689 h 821987"/>
                  <a:gd name="connsiteX51" fmla="*/ 272374 w 885217"/>
                  <a:gd name="connsiteY51" fmla="*/ 165370 h 821987"/>
                  <a:gd name="connsiteX52" fmla="*/ 432880 w 885217"/>
                  <a:gd name="connsiteY52" fmla="*/ 9728 h 82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85217" h="821987">
                    <a:moveTo>
                      <a:pt x="432880" y="9728"/>
                    </a:moveTo>
                    <a:lnTo>
                      <a:pt x="505838" y="0"/>
                    </a:lnTo>
                    <a:lnTo>
                      <a:pt x="573931" y="29183"/>
                    </a:lnTo>
                    <a:lnTo>
                      <a:pt x="710119" y="4864"/>
                    </a:lnTo>
                    <a:lnTo>
                      <a:pt x="739302" y="82685"/>
                    </a:lnTo>
                    <a:lnTo>
                      <a:pt x="724710" y="126460"/>
                    </a:lnTo>
                    <a:lnTo>
                      <a:pt x="676072" y="170234"/>
                    </a:lnTo>
                    <a:lnTo>
                      <a:pt x="671208" y="218872"/>
                    </a:lnTo>
                    <a:lnTo>
                      <a:pt x="700391" y="252919"/>
                    </a:lnTo>
                    <a:lnTo>
                      <a:pt x="778212" y="286966"/>
                    </a:lnTo>
                    <a:lnTo>
                      <a:pt x="826851" y="277238"/>
                    </a:lnTo>
                    <a:lnTo>
                      <a:pt x="851170" y="291830"/>
                    </a:lnTo>
                    <a:lnTo>
                      <a:pt x="885217" y="325877"/>
                    </a:lnTo>
                    <a:lnTo>
                      <a:pt x="885217" y="325877"/>
                    </a:lnTo>
                    <a:lnTo>
                      <a:pt x="870625" y="428017"/>
                    </a:lnTo>
                    <a:lnTo>
                      <a:pt x="870625" y="428017"/>
                    </a:lnTo>
                    <a:lnTo>
                      <a:pt x="836578" y="423153"/>
                    </a:lnTo>
                    <a:lnTo>
                      <a:pt x="817123" y="379379"/>
                    </a:lnTo>
                    <a:lnTo>
                      <a:pt x="787940" y="345332"/>
                    </a:lnTo>
                    <a:lnTo>
                      <a:pt x="768485" y="374515"/>
                    </a:lnTo>
                    <a:lnTo>
                      <a:pt x="763621" y="432881"/>
                    </a:lnTo>
                    <a:lnTo>
                      <a:pt x="758757" y="476655"/>
                    </a:lnTo>
                    <a:lnTo>
                      <a:pt x="705255" y="525294"/>
                    </a:lnTo>
                    <a:lnTo>
                      <a:pt x="705255" y="569068"/>
                    </a:lnTo>
                    <a:lnTo>
                      <a:pt x="744166" y="612843"/>
                    </a:lnTo>
                    <a:lnTo>
                      <a:pt x="744166" y="612843"/>
                    </a:lnTo>
                    <a:lnTo>
                      <a:pt x="773349" y="646889"/>
                    </a:lnTo>
                    <a:lnTo>
                      <a:pt x="821987" y="632298"/>
                    </a:lnTo>
                    <a:lnTo>
                      <a:pt x="846306" y="671209"/>
                    </a:lnTo>
                    <a:lnTo>
                      <a:pt x="846306" y="671209"/>
                    </a:lnTo>
                    <a:lnTo>
                      <a:pt x="841442" y="734438"/>
                    </a:lnTo>
                    <a:lnTo>
                      <a:pt x="797668" y="778213"/>
                    </a:lnTo>
                    <a:lnTo>
                      <a:pt x="783076" y="821987"/>
                    </a:lnTo>
                    <a:lnTo>
                      <a:pt x="749029" y="802532"/>
                    </a:lnTo>
                    <a:lnTo>
                      <a:pt x="695527" y="797668"/>
                    </a:lnTo>
                    <a:lnTo>
                      <a:pt x="651753" y="778213"/>
                    </a:lnTo>
                    <a:lnTo>
                      <a:pt x="622570" y="763621"/>
                    </a:lnTo>
                    <a:lnTo>
                      <a:pt x="593387" y="753894"/>
                    </a:lnTo>
                    <a:lnTo>
                      <a:pt x="569068" y="758757"/>
                    </a:lnTo>
                    <a:lnTo>
                      <a:pt x="520429" y="729574"/>
                    </a:lnTo>
                    <a:lnTo>
                      <a:pt x="481519" y="680936"/>
                    </a:lnTo>
                    <a:lnTo>
                      <a:pt x="418289" y="685800"/>
                    </a:lnTo>
                    <a:lnTo>
                      <a:pt x="355059" y="695528"/>
                    </a:lnTo>
                    <a:lnTo>
                      <a:pt x="296693" y="676072"/>
                    </a:lnTo>
                    <a:lnTo>
                      <a:pt x="248055" y="656617"/>
                    </a:lnTo>
                    <a:lnTo>
                      <a:pt x="199417" y="632298"/>
                    </a:lnTo>
                    <a:lnTo>
                      <a:pt x="170234" y="622570"/>
                    </a:lnTo>
                    <a:lnTo>
                      <a:pt x="145914" y="569068"/>
                    </a:lnTo>
                    <a:lnTo>
                      <a:pt x="68093" y="496111"/>
                    </a:lnTo>
                    <a:lnTo>
                      <a:pt x="0" y="316149"/>
                    </a:lnTo>
                    <a:lnTo>
                      <a:pt x="82685" y="189689"/>
                    </a:lnTo>
                    <a:lnTo>
                      <a:pt x="272374" y="165370"/>
                    </a:lnTo>
                    <a:lnTo>
                      <a:pt x="432880" y="9728"/>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任意多边形 303"/>
              <p:cNvSpPr/>
              <p:nvPr/>
            </p:nvSpPr>
            <p:spPr>
              <a:xfrm>
                <a:off x="6930957" y="2655651"/>
                <a:ext cx="588524" cy="1070043"/>
              </a:xfrm>
              <a:custGeom>
                <a:avLst/>
                <a:gdLst>
                  <a:gd name="connsiteX0" fmla="*/ 481520 w 588524"/>
                  <a:gd name="connsiteY0" fmla="*/ 0 h 1070043"/>
                  <a:gd name="connsiteX1" fmla="*/ 544749 w 588524"/>
                  <a:gd name="connsiteY1" fmla="*/ 77821 h 1070043"/>
                  <a:gd name="connsiteX2" fmla="*/ 544749 w 588524"/>
                  <a:gd name="connsiteY2" fmla="*/ 77821 h 1070043"/>
                  <a:gd name="connsiteX3" fmla="*/ 500975 w 588524"/>
                  <a:gd name="connsiteY3" fmla="*/ 136187 h 1070043"/>
                  <a:gd name="connsiteX4" fmla="*/ 569069 w 588524"/>
                  <a:gd name="connsiteY4" fmla="*/ 204281 h 1070043"/>
                  <a:gd name="connsiteX5" fmla="*/ 588524 w 588524"/>
                  <a:gd name="connsiteY5" fmla="*/ 243192 h 1070043"/>
                  <a:gd name="connsiteX6" fmla="*/ 544749 w 588524"/>
                  <a:gd name="connsiteY6" fmla="*/ 301558 h 1070043"/>
                  <a:gd name="connsiteX7" fmla="*/ 481520 w 588524"/>
                  <a:gd name="connsiteY7" fmla="*/ 359923 h 1070043"/>
                  <a:gd name="connsiteX8" fmla="*/ 496111 w 588524"/>
                  <a:gd name="connsiteY8" fmla="*/ 432881 h 1070043"/>
                  <a:gd name="connsiteX9" fmla="*/ 525294 w 588524"/>
                  <a:gd name="connsiteY9" fmla="*/ 466928 h 1070043"/>
                  <a:gd name="connsiteX10" fmla="*/ 525294 w 588524"/>
                  <a:gd name="connsiteY10" fmla="*/ 466928 h 1070043"/>
                  <a:gd name="connsiteX11" fmla="*/ 578796 w 588524"/>
                  <a:gd name="connsiteY11" fmla="*/ 544749 h 1070043"/>
                  <a:gd name="connsiteX12" fmla="*/ 544749 w 588524"/>
                  <a:gd name="connsiteY12" fmla="*/ 593387 h 1070043"/>
                  <a:gd name="connsiteX13" fmla="*/ 554477 w 588524"/>
                  <a:gd name="connsiteY13" fmla="*/ 637162 h 1070043"/>
                  <a:gd name="connsiteX14" fmla="*/ 525294 w 588524"/>
                  <a:gd name="connsiteY14" fmla="*/ 651753 h 1070043"/>
                  <a:gd name="connsiteX15" fmla="*/ 481520 w 588524"/>
                  <a:gd name="connsiteY15" fmla="*/ 690664 h 1070043"/>
                  <a:gd name="connsiteX16" fmla="*/ 539886 w 588524"/>
                  <a:gd name="connsiteY16" fmla="*/ 749030 h 1070043"/>
                  <a:gd name="connsiteX17" fmla="*/ 530158 w 588524"/>
                  <a:gd name="connsiteY17" fmla="*/ 787940 h 1070043"/>
                  <a:gd name="connsiteX18" fmla="*/ 530158 w 588524"/>
                  <a:gd name="connsiteY18" fmla="*/ 831715 h 1070043"/>
                  <a:gd name="connsiteX19" fmla="*/ 442609 w 588524"/>
                  <a:gd name="connsiteY19" fmla="*/ 919264 h 1070043"/>
                  <a:gd name="connsiteX20" fmla="*/ 408562 w 588524"/>
                  <a:gd name="connsiteY20" fmla="*/ 943583 h 1070043"/>
                  <a:gd name="connsiteX21" fmla="*/ 345332 w 588524"/>
                  <a:gd name="connsiteY21" fmla="*/ 963038 h 1070043"/>
                  <a:gd name="connsiteX22" fmla="*/ 311286 w 588524"/>
                  <a:gd name="connsiteY22" fmla="*/ 967902 h 1070043"/>
                  <a:gd name="connsiteX23" fmla="*/ 238328 w 588524"/>
                  <a:gd name="connsiteY23" fmla="*/ 1001949 h 1070043"/>
                  <a:gd name="connsiteX24" fmla="*/ 199417 w 588524"/>
                  <a:gd name="connsiteY24" fmla="*/ 997085 h 1070043"/>
                  <a:gd name="connsiteX25" fmla="*/ 175098 w 588524"/>
                  <a:gd name="connsiteY25" fmla="*/ 1026268 h 1070043"/>
                  <a:gd name="connsiteX26" fmla="*/ 87549 w 588524"/>
                  <a:gd name="connsiteY26" fmla="*/ 1070043 h 1070043"/>
                  <a:gd name="connsiteX27" fmla="*/ 0 w 588524"/>
                  <a:gd name="connsiteY27" fmla="*/ 924128 h 1070043"/>
                  <a:gd name="connsiteX28" fmla="*/ 14592 w 588524"/>
                  <a:gd name="connsiteY28" fmla="*/ 603115 h 1070043"/>
                  <a:gd name="connsiteX29" fmla="*/ 87549 w 588524"/>
                  <a:gd name="connsiteY29" fmla="*/ 291830 h 1070043"/>
                  <a:gd name="connsiteX30" fmla="*/ 252920 w 588524"/>
                  <a:gd name="connsiteY30" fmla="*/ 92413 h 1070043"/>
                  <a:gd name="connsiteX31" fmla="*/ 481520 w 588524"/>
                  <a:gd name="connsiteY31" fmla="*/ 0 h 107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8524" h="1070043">
                    <a:moveTo>
                      <a:pt x="481520" y="0"/>
                    </a:moveTo>
                    <a:lnTo>
                      <a:pt x="544749" y="77821"/>
                    </a:lnTo>
                    <a:lnTo>
                      <a:pt x="544749" y="77821"/>
                    </a:lnTo>
                    <a:lnTo>
                      <a:pt x="500975" y="136187"/>
                    </a:lnTo>
                    <a:lnTo>
                      <a:pt x="569069" y="204281"/>
                    </a:lnTo>
                    <a:lnTo>
                      <a:pt x="588524" y="243192"/>
                    </a:lnTo>
                    <a:lnTo>
                      <a:pt x="544749" y="301558"/>
                    </a:lnTo>
                    <a:lnTo>
                      <a:pt x="481520" y="359923"/>
                    </a:lnTo>
                    <a:lnTo>
                      <a:pt x="496111" y="432881"/>
                    </a:lnTo>
                    <a:lnTo>
                      <a:pt x="525294" y="466928"/>
                    </a:lnTo>
                    <a:lnTo>
                      <a:pt x="525294" y="466928"/>
                    </a:lnTo>
                    <a:lnTo>
                      <a:pt x="578796" y="544749"/>
                    </a:lnTo>
                    <a:lnTo>
                      <a:pt x="544749" y="593387"/>
                    </a:lnTo>
                    <a:lnTo>
                      <a:pt x="554477" y="637162"/>
                    </a:lnTo>
                    <a:lnTo>
                      <a:pt x="525294" y="651753"/>
                    </a:lnTo>
                    <a:lnTo>
                      <a:pt x="481520" y="690664"/>
                    </a:lnTo>
                    <a:lnTo>
                      <a:pt x="539886" y="749030"/>
                    </a:lnTo>
                    <a:lnTo>
                      <a:pt x="530158" y="787940"/>
                    </a:lnTo>
                    <a:lnTo>
                      <a:pt x="530158" y="831715"/>
                    </a:lnTo>
                    <a:lnTo>
                      <a:pt x="442609" y="919264"/>
                    </a:lnTo>
                    <a:lnTo>
                      <a:pt x="408562" y="943583"/>
                    </a:lnTo>
                    <a:lnTo>
                      <a:pt x="345332" y="963038"/>
                    </a:lnTo>
                    <a:lnTo>
                      <a:pt x="311286" y="967902"/>
                    </a:lnTo>
                    <a:lnTo>
                      <a:pt x="238328" y="1001949"/>
                    </a:lnTo>
                    <a:lnTo>
                      <a:pt x="199417" y="997085"/>
                    </a:lnTo>
                    <a:lnTo>
                      <a:pt x="175098" y="1026268"/>
                    </a:lnTo>
                    <a:lnTo>
                      <a:pt x="87549" y="1070043"/>
                    </a:lnTo>
                    <a:lnTo>
                      <a:pt x="0" y="924128"/>
                    </a:lnTo>
                    <a:lnTo>
                      <a:pt x="14592" y="603115"/>
                    </a:lnTo>
                    <a:lnTo>
                      <a:pt x="87549" y="291830"/>
                    </a:lnTo>
                    <a:lnTo>
                      <a:pt x="252920" y="92413"/>
                    </a:lnTo>
                    <a:lnTo>
                      <a:pt x="481520" y="0"/>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任意多边形 304"/>
              <p:cNvSpPr/>
              <p:nvPr/>
            </p:nvSpPr>
            <p:spPr>
              <a:xfrm>
                <a:off x="6157452" y="2853813"/>
                <a:ext cx="516193" cy="825910"/>
              </a:xfrm>
              <a:custGeom>
                <a:avLst/>
                <a:gdLst>
                  <a:gd name="connsiteX0" fmla="*/ 0 w 516193"/>
                  <a:gd name="connsiteY0" fmla="*/ 221226 h 825910"/>
                  <a:gd name="connsiteX1" fmla="*/ 51619 w 516193"/>
                  <a:gd name="connsiteY1" fmla="*/ 678426 h 825910"/>
                  <a:gd name="connsiteX2" fmla="*/ 302342 w 516193"/>
                  <a:gd name="connsiteY2" fmla="*/ 825910 h 825910"/>
                  <a:gd name="connsiteX3" fmla="*/ 479322 w 516193"/>
                  <a:gd name="connsiteY3" fmla="*/ 626806 h 825910"/>
                  <a:gd name="connsiteX4" fmla="*/ 398206 w 516193"/>
                  <a:gd name="connsiteY4" fmla="*/ 464574 h 825910"/>
                  <a:gd name="connsiteX5" fmla="*/ 516193 w 516193"/>
                  <a:gd name="connsiteY5" fmla="*/ 265471 h 825910"/>
                  <a:gd name="connsiteX6" fmla="*/ 390832 w 516193"/>
                  <a:gd name="connsiteY6" fmla="*/ 0 h 825910"/>
                  <a:gd name="connsiteX7" fmla="*/ 0 w 516193"/>
                  <a:gd name="connsiteY7" fmla="*/ 221226 h 82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193" h="825910">
                    <a:moveTo>
                      <a:pt x="0" y="221226"/>
                    </a:moveTo>
                    <a:lnTo>
                      <a:pt x="51619" y="678426"/>
                    </a:lnTo>
                    <a:lnTo>
                      <a:pt x="302342" y="825910"/>
                    </a:lnTo>
                    <a:lnTo>
                      <a:pt x="479322" y="626806"/>
                    </a:lnTo>
                    <a:lnTo>
                      <a:pt x="398206" y="464574"/>
                    </a:lnTo>
                    <a:lnTo>
                      <a:pt x="516193" y="265471"/>
                    </a:lnTo>
                    <a:lnTo>
                      <a:pt x="390832" y="0"/>
                    </a:lnTo>
                    <a:lnTo>
                      <a:pt x="0" y="221226"/>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任意多边形 305"/>
              <p:cNvSpPr/>
              <p:nvPr/>
            </p:nvSpPr>
            <p:spPr>
              <a:xfrm>
                <a:off x="5235677" y="538316"/>
                <a:ext cx="3318388" cy="2735826"/>
              </a:xfrm>
              <a:custGeom>
                <a:avLst/>
                <a:gdLst>
                  <a:gd name="connsiteX0" fmla="*/ 884904 w 3318388"/>
                  <a:gd name="connsiteY0" fmla="*/ 2713703 h 2735826"/>
                  <a:gd name="connsiteX1" fmla="*/ 988142 w 3318388"/>
                  <a:gd name="connsiteY1" fmla="*/ 2684207 h 2735826"/>
                  <a:gd name="connsiteX2" fmla="*/ 1017639 w 3318388"/>
                  <a:gd name="connsiteY2" fmla="*/ 2669458 h 2735826"/>
                  <a:gd name="connsiteX3" fmla="*/ 1113504 w 3318388"/>
                  <a:gd name="connsiteY3" fmla="*/ 2654710 h 2735826"/>
                  <a:gd name="connsiteX4" fmla="*/ 1165123 w 3318388"/>
                  <a:gd name="connsiteY4" fmla="*/ 2625213 h 2735826"/>
                  <a:gd name="connsiteX5" fmla="*/ 1179871 w 3318388"/>
                  <a:gd name="connsiteY5" fmla="*/ 2544097 h 2735826"/>
                  <a:gd name="connsiteX6" fmla="*/ 1187246 w 3318388"/>
                  <a:gd name="connsiteY6" fmla="*/ 2499852 h 2735826"/>
                  <a:gd name="connsiteX7" fmla="*/ 1201994 w 3318388"/>
                  <a:gd name="connsiteY7" fmla="*/ 2426110 h 2735826"/>
                  <a:gd name="connsiteX8" fmla="*/ 1201994 w 3318388"/>
                  <a:gd name="connsiteY8" fmla="*/ 2426110 h 2735826"/>
                  <a:gd name="connsiteX9" fmla="*/ 1297858 w 3318388"/>
                  <a:gd name="connsiteY9" fmla="*/ 2403987 h 2735826"/>
                  <a:gd name="connsiteX10" fmla="*/ 1327355 w 3318388"/>
                  <a:gd name="connsiteY10" fmla="*/ 2448232 h 2735826"/>
                  <a:gd name="connsiteX11" fmla="*/ 1275736 w 3318388"/>
                  <a:gd name="connsiteY11" fmla="*/ 2588342 h 2735826"/>
                  <a:gd name="connsiteX12" fmla="*/ 1275736 w 3318388"/>
                  <a:gd name="connsiteY12" fmla="*/ 2588342 h 2735826"/>
                  <a:gd name="connsiteX13" fmla="*/ 1327355 w 3318388"/>
                  <a:gd name="connsiteY13" fmla="*/ 2625213 h 2735826"/>
                  <a:gd name="connsiteX14" fmla="*/ 1378975 w 3318388"/>
                  <a:gd name="connsiteY14" fmla="*/ 2669458 h 2735826"/>
                  <a:gd name="connsiteX15" fmla="*/ 1437968 w 3318388"/>
                  <a:gd name="connsiteY15" fmla="*/ 2691581 h 2735826"/>
                  <a:gd name="connsiteX16" fmla="*/ 1533833 w 3318388"/>
                  <a:gd name="connsiteY16" fmla="*/ 2691581 h 2735826"/>
                  <a:gd name="connsiteX17" fmla="*/ 1570704 w 3318388"/>
                  <a:gd name="connsiteY17" fmla="*/ 2676832 h 2735826"/>
                  <a:gd name="connsiteX18" fmla="*/ 1570704 w 3318388"/>
                  <a:gd name="connsiteY18" fmla="*/ 2676832 h 2735826"/>
                  <a:gd name="connsiteX19" fmla="*/ 1570704 w 3318388"/>
                  <a:gd name="connsiteY19" fmla="*/ 2580968 h 2735826"/>
                  <a:gd name="connsiteX20" fmla="*/ 1607575 w 3318388"/>
                  <a:gd name="connsiteY20" fmla="*/ 2492478 h 2735826"/>
                  <a:gd name="connsiteX21" fmla="*/ 1651820 w 3318388"/>
                  <a:gd name="connsiteY21" fmla="*/ 2440858 h 2735826"/>
                  <a:gd name="connsiteX22" fmla="*/ 1718188 w 3318388"/>
                  <a:gd name="connsiteY22" fmla="*/ 2381865 h 2735826"/>
                  <a:gd name="connsiteX23" fmla="*/ 1732936 w 3318388"/>
                  <a:gd name="connsiteY23" fmla="*/ 2359742 h 2735826"/>
                  <a:gd name="connsiteX24" fmla="*/ 1732936 w 3318388"/>
                  <a:gd name="connsiteY24" fmla="*/ 2359742 h 2735826"/>
                  <a:gd name="connsiteX25" fmla="*/ 1828800 w 3318388"/>
                  <a:gd name="connsiteY25" fmla="*/ 2352368 h 2735826"/>
                  <a:gd name="connsiteX26" fmla="*/ 1828800 w 3318388"/>
                  <a:gd name="connsiteY26" fmla="*/ 2352368 h 2735826"/>
                  <a:gd name="connsiteX27" fmla="*/ 1902542 w 3318388"/>
                  <a:gd name="connsiteY27" fmla="*/ 2344994 h 2735826"/>
                  <a:gd name="connsiteX28" fmla="*/ 1954162 w 3318388"/>
                  <a:gd name="connsiteY28" fmla="*/ 2278626 h 2735826"/>
                  <a:gd name="connsiteX29" fmla="*/ 1991033 w 3318388"/>
                  <a:gd name="connsiteY29" fmla="*/ 2227007 h 2735826"/>
                  <a:gd name="connsiteX30" fmla="*/ 2057400 w 3318388"/>
                  <a:gd name="connsiteY30" fmla="*/ 2204884 h 2735826"/>
                  <a:gd name="connsiteX31" fmla="*/ 2138517 w 3318388"/>
                  <a:gd name="connsiteY31" fmla="*/ 2197510 h 2735826"/>
                  <a:gd name="connsiteX32" fmla="*/ 2197510 w 3318388"/>
                  <a:gd name="connsiteY32" fmla="*/ 2160639 h 2735826"/>
                  <a:gd name="connsiteX33" fmla="*/ 2204884 w 3318388"/>
                  <a:gd name="connsiteY33" fmla="*/ 2123768 h 2735826"/>
                  <a:gd name="connsiteX34" fmla="*/ 2204884 w 3318388"/>
                  <a:gd name="connsiteY34" fmla="*/ 2123768 h 2735826"/>
                  <a:gd name="connsiteX35" fmla="*/ 2153265 w 3318388"/>
                  <a:gd name="connsiteY35" fmla="*/ 2072149 h 2735826"/>
                  <a:gd name="connsiteX36" fmla="*/ 2153265 w 3318388"/>
                  <a:gd name="connsiteY36" fmla="*/ 2072149 h 2735826"/>
                  <a:gd name="connsiteX37" fmla="*/ 2160639 w 3318388"/>
                  <a:gd name="connsiteY37" fmla="*/ 1991032 h 2735826"/>
                  <a:gd name="connsiteX38" fmla="*/ 2160639 w 3318388"/>
                  <a:gd name="connsiteY38" fmla="*/ 1991032 h 2735826"/>
                  <a:gd name="connsiteX39" fmla="*/ 2212258 w 3318388"/>
                  <a:gd name="connsiteY39" fmla="*/ 1939413 h 2735826"/>
                  <a:gd name="connsiteX40" fmla="*/ 2249129 w 3318388"/>
                  <a:gd name="connsiteY40" fmla="*/ 1887794 h 2735826"/>
                  <a:gd name="connsiteX41" fmla="*/ 2249129 w 3318388"/>
                  <a:gd name="connsiteY41" fmla="*/ 1887794 h 2735826"/>
                  <a:gd name="connsiteX42" fmla="*/ 2300749 w 3318388"/>
                  <a:gd name="connsiteY42" fmla="*/ 1932039 h 2735826"/>
                  <a:gd name="connsiteX43" fmla="*/ 2300749 w 3318388"/>
                  <a:gd name="connsiteY43" fmla="*/ 1932039 h 2735826"/>
                  <a:gd name="connsiteX44" fmla="*/ 2286000 w 3318388"/>
                  <a:gd name="connsiteY44" fmla="*/ 1983658 h 2735826"/>
                  <a:gd name="connsiteX45" fmla="*/ 2337620 w 3318388"/>
                  <a:gd name="connsiteY45" fmla="*/ 1998407 h 2735826"/>
                  <a:gd name="connsiteX46" fmla="*/ 2367117 w 3318388"/>
                  <a:gd name="connsiteY46" fmla="*/ 1961536 h 2735826"/>
                  <a:gd name="connsiteX47" fmla="*/ 2396613 w 3318388"/>
                  <a:gd name="connsiteY47" fmla="*/ 1932039 h 2735826"/>
                  <a:gd name="connsiteX48" fmla="*/ 2448233 w 3318388"/>
                  <a:gd name="connsiteY48" fmla="*/ 1909916 h 2735826"/>
                  <a:gd name="connsiteX49" fmla="*/ 2514600 w 3318388"/>
                  <a:gd name="connsiteY49" fmla="*/ 1924665 h 2735826"/>
                  <a:gd name="connsiteX50" fmla="*/ 2514600 w 3318388"/>
                  <a:gd name="connsiteY50" fmla="*/ 1836174 h 2735826"/>
                  <a:gd name="connsiteX51" fmla="*/ 2544097 w 3318388"/>
                  <a:gd name="connsiteY51" fmla="*/ 1791929 h 2735826"/>
                  <a:gd name="connsiteX52" fmla="*/ 2617839 w 3318388"/>
                  <a:gd name="connsiteY52" fmla="*/ 1762432 h 2735826"/>
                  <a:gd name="connsiteX53" fmla="*/ 2728452 w 3318388"/>
                  <a:gd name="connsiteY53" fmla="*/ 1895168 h 2735826"/>
                  <a:gd name="connsiteX54" fmla="*/ 2750575 w 3318388"/>
                  <a:gd name="connsiteY54" fmla="*/ 1983658 h 2735826"/>
                  <a:gd name="connsiteX55" fmla="*/ 2824317 w 3318388"/>
                  <a:gd name="connsiteY55" fmla="*/ 1968910 h 2735826"/>
                  <a:gd name="connsiteX56" fmla="*/ 2824317 w 3318388"/>
                  <a:gd name="connsiteY56" fmla="*/ 1968910 h 2735826"/>
                  <a:gd name="connsiteX57" fmla="*/ 2868562 w 3318388"/>
                  <a:gd name="connsiteY57" fmla="*/ 1902542 h 2735826"/>
                  <a:gd name="connsiteX58" fmla="*/ 2868562 w 3318388"/>
                  <a:gd name="connsiteY58" fmla="*/ 1902542 h 2735826"/>
                  <a:gd name="connsiteX59" fmla="*/ 2831691 w 3318388"/>
                  <a:gd name="connsiteY59" fmla="*/ 1821426 h 2735826"/>
                  <a:gd name="connsiteX60" fmla="*/ 2831691 w 3318388"/>
                  <a:gd name="connsiteY60" fmla="*/ 1821426 h 2735826"/>
                  <a:gd name="connsiteX61" fmla="*/ 2831691 w 3318388"/>
                  <a:gd name="connsiteY61" fmla="*/ 1821426 h 2735826"/>
                  <a:gd name="connsiteX62" fmla="*/ 2861188 w 3318388"/>
                  <a:gd name="connsiteY62" fmla="*/ 1784555 h 2735826"/>
                  <a:gd name="connsiteX63" fmla="*/ 2861188 w 3318388"/>
                  <a:gd name="connsiteY63" fmla="*/ 1784555 h 2735826"/>
                  <a:gd name="connsiteX64" fmla="*/ 2912807 w 3318388"/>
                  <a:gd name="connsiteY64" fmla="*/ 1858297 h 2735826"/>
                  <a:gd name="connsiteX65" fmla="*/ 2971800 w 3318388"/>
                  <a:gd name="connsiteY65" fmla="*/ 1836174 h 2735826"/>
                  <a:gd name="connsiteX66" fmla="*/ 3141407 w 3318388"/>
                  <a:gd name="connsiteY66" fmla="*/ 1703439 h 2735826"/>
                  <a:gd name="connsiteX67" fmla="*/ 3141407 w 3318388"/>
                  <a:gd name="connsiteY67" fmla="*/ 1703439 h 2735826"/>
                  <a:gd name="connsiteX68" fmla="*/ 3178278 w 3318388"/>
                  <a:gd name="connsiteY68" fmla="*/ 1614949 h 2735826"/>
                  <a:gd name="connsiteX69" fmla="*/ 3252020 w 3318388"/>
                  <a:gd name="connsiteY69" fmla="*/ 1644445 h 2735826"/>
                  <a:gd name="connsiteX70" fmla="*/ 3252020 w 3318388"/>
                  <a:gd name="connsiteY70" fmla="*/ 1644445 h 2735826"/>
                  <a:gd name="connsiteX71" fmla="*/ 3318388 w 3318388"/>
                  <a:gd name="connsiteY71" fmla="*/ 1555955 h 2735826"/>
                  <a:gd name="connsiteX72" fmla="*/ 3318388 w 3318388"/>
                  <a:gd name="connsiteY72" fmla="*/ 1555955 h 2735826"/>
                  <a:gd name="connsiteX73" fmla="*/ 3274142 w 3318388"/>
                  <a:gd name="connsiteY73" fmla="*/ 1504336 h 2735826"/>
                  <a:gd name="connsiteX74" fmla="*/ 3266768 w 3318388"/>
                  <a:gd name="connsiteY74" fmla="*/ 1430594 h 2735826"/>
                  <a:gd name="connsiteX75" fmla="*/ 3207775 w 3318388"/>
                  <a:gd name="connsiteY75" fmla="*/ 1371600 h 2735826"/>
                  <a:gd name="connsiteX76" fmla="*/ 3141407 w 3318388"/>
                  <a:gd name="connsiteY76" fmla="*/ 1430594 h 2735826"/>
                  <a:gd name="connsiteX77" fmla="*/ 3097162 w 3318388"/>
                  <a:gd name="connsiteY77" fmla="*/ 1401097 h 2735826"/>
                  <a:gd name="connsiteX78" fmla="*/ 3067665 w 3318388"/>
                  <a:gd name="connsiteY78" fmla="*/ 1349478 h 2735826"/>
                  <a:gd name="connsiteX79" fmla="*/ 3075039 w 3318388"/>
                  <a:gd name="connsiteY79" fmla="*/ 1224116 h 2735826"/>
                  <a:gd name="connsiteX80" fmla="*/ 3023420 w 3318388"/>
                  <a:gd name="connsiteY80" fmla="*/ 1216742 h 2735826"/>
                  <a:gd name="connsiteX81" fmla="*/ 2979175 w 3318388"/>
                  <a:gd name="connsiteY81" fmla="*/ 1135626 h 2735826"/>
                  <a:gd name="connsiteX82" fmla="*/ 3001297 w 3318388"/>
                  <a:gd name="connsiteY82" fmla="*/ 1120878 h 2735826"/>
                  <a:gd name="connsiteX83" fmla="*/ 3111910 w 3318388"/>
                  <a:gd name="connsiteY83" fmla="*/ 1165123 h 2735826"/>
                  <a:gd name="connsiteX84" fmla="*/ 3163529 w 3318388"/>
                  <a:gd name="connsiteY84" fmla="*/ 1135626 h 2735826"/>
                  <a:gd name="connsiteX85" fmla="*/ 3163529 w 3318388"/>
                  <a:gd name="connsiteY85" fmla="*/ 1135626 h 2735826"/>
                  <a:gd name="connsiteX86" fmla="*/ 3141407 w 3318388"/>
                  <a:gd name="connsiteY86" fmla="*/ 1061884 h 2735826"/>
                  <a:gd name="connsiteX87" fmla="*/ 3185652 w 3318388"/>
                  <a:gd name="connsiteY87" fmla="*/ 1025013 h 2735826"/>
                  <a:gd name="connsiteX88" fmla="*/ 3222523 w 3318388"/>
                  <a:gd name="connsiteY88" fmla="*/ 1010265 h 2735826"/>
                  <a:gd name="connsiteX89" fmla="*/ 3200400 w 3318388"/>
                  <a:gd name="connsiteY89" fmla="*/ 966019 h 2735826"/>
                  <a:gd name="connsiteX90" fmla="*/ 3178278 w 3318388"/>
                  <a:gd name="connsiteY90" fmla="*/ 966019 h 2735826"/>
                  <a:gd name="connsiteX91" fmla="*/ 3126658 w 3318388"/>
                  <a:gd name="connsiteY91" fmla="*/ 1002890 h 2735826"/>
                  <a:gd name="connsiteX92" fmla="*/ 3052917 w 3318388"/>
                  <a:gd name="connsiteY92" fmla="*/ 936523 h 2735826"/>
                  <a:gd name="connsiteX93" fmla="*/ 3052917 w 3318388"/>
                  <a:gd name="connsiteY93" fmla="*/ 936523 h 2735826"/>
                  <a:gd name="connsiteX94" fmla="*/ 3060291 w 3318388"/>
                  <a:gd name="connsiteY94" fmla="*/ 855407 h 2735826"/>
                  <a:gd name="connsiteX95" fmla="*/ 3119284 w 3318388"/>
                  <a:gd name="connsiteY95" fmla="*/ 789039 h 2735826"/>
                  <a:gd name="connsiteX96" fmla="*/ 3119284 w 3318388"/>
                  <a:gd name="connsiteY96" fmla="*/ 789039 h 2735826"/>
                  <a:gd name="connsiteX97" fmla="*/ 3170904 w 3318388"/>
                  <a:gd name="connsiteY97" fmla="*/ 707923 h 2735826"/>
                  <a:gd name="connsiteX98" fmla="*/ 3170904 w 3318388"/>
                  <a:gd name="connsiteY98" fmla="*/ 671052 h 2735826"/>
                  <a:gd name="connsiteX99" fmla="*/ 3215149 w 3318388"/>
                  <a:gd name="connsiteY99" fmla="*/ 700549 h 2735826"/>
                  <a:gd name="connsiteX100" fmla="*/ 3215149 w 3318388"/>
                  <a:gd name="connsiteY100" fmla="*/ 700549 h 2735826"/>
                  <a:gd name="connsiteX101" fmla="*/ 3222523 w 3318388"/>
                  <a:gd name="connsiteY101" fmla="*/ 759542 h 2735826"/>
                  <a:gd name="connsiteX102" fmla="*/ 3274142 w 3318388"/>
                  <a:gd name="connsiteY102" fmla="*/ 744794 h 2735826"/>
                  <a:gd name="connsiteX103" fmla="*/ 3274142 w 3318388"/>
                  <a:gd name="connsiteY103" fmla="*/ 693174 h 2735826"/>
                  <a:gd name="connsiteX104" fmla="*/ 3288891 w 3318388"/>
                  <a:gd name="connsiteY104" fmla="*/ 641555 h 2735826"/>
                  <a:gd name="connsiteX105" fmla="*/ 3288891 w 3318388"/>
                  <a:gd name="connsiteY105" fmla="*/ 641555 h 2735826"/>
                  <a:gd name="connsiteX106" fmla="*/ 3229897 w 3318388"/>
                  <a:gd name="connsiteY106" fmla="*/ 597310 h 2735826"/>
                  <a:gd name="connsiteX107" fmla="*/ 3274142 w 3318388"/>
                  <a:gd name="connsiteY107" fmla="*/ 545690 h 2735826"/>
                  <a:gd name="connsiteX108" fmla="*/ 3274142 w 3318388"/>
                  <a:gd name="connsiteY108" fmla="*/ 545690 h 2735826"/>
                  <a:gd name="connsiteX109" fmla="*/ 3229897 w 3318388"/>
                  <a:gd name="connsiteY109" fmla="*/ 486697 h 2735826"/>
                  <a:gd name="connsiteX110" fmla="*/ 3200400 w 3318388"/>
                  <a:gd name="connsiteY110" fmla="*/ 435078 h 2735826"/>
                  <a:gd name="connsiteX111" fmla="*/ 3274142 w 3318388"/>
                  <a:gd name="connsiteY111" fmla="*/ 324465 h 2735826"/>
                  <a:gd name="connsiteX112" fmla="*/ 3281517 w 3318388"/>
                  <a:gd name="connsiteY112" fmla="*/ 272845 h 2735826"/>
                  <a:gd name="connsiteX113" fmla="*/ 3281517 w 3318388"/>
                  <a:gd name="connsiteY113" fmla="*/ 272845 h 2735826"/>
                  <a:gd name="connsiteX114" fmla="*/ 3200400 w 3318388"/>
                  <a:gd name="connsiteY114" fmla="*/ 169607 h 2735826"/>
                  <a:gd name="connsiteX115" fmla="*/ 3148781 w 3318388"/>
                  <a:gd name="connsiteY115" fmla="*/ 147484 h 2735826"/>
                  <a:gd name="connsiteX116" fmla="*/ 3111910 w 3318388"/>
                  <a:gd name="connsiteY116" fmla="*/ 184355 h 2735826"/>
                  <a:gd name="connsiteX117" fmla="*/ 3089788 w 3318388"/>
                  <a:gd name="connsiteY117" fmla="*/ 228600 h 2735826"/>
                  <a:gd name="connsiteX118" fmla="*/ 2949678 w 3318388"/>
                  <a:gd name="connsiteY118" fmla="*/ 272845 h 2735826"/>
                  <a:gd name="connsiteX119" fmla="*/ 2949678 w 3318388"/>
                  <a:gd name="connsiteY119" fmla="*/ 272845 h 2735826"/>
                  <a:gd name="connsiteX120" fmla="*/ 2912807 w 3318388"/>
                  <a:gd name="connsiteY120" fmla="*/ 184355 h 2735826"/>
                  <a:gd name="connsiteX121" fmla="*/ 2912807 w 3318388"/>
                  <a:gd name="connsiteY121" fmla="*/ 184355 h 2735826"/>
                  <a:gd name="connsiteX122" fmla="*/ 2853813 w 3318388"/>
                  <a:gd name="connsiteY122" fmla="*/ 110613 h 2735826"/>
                  <a:gd name="connsiteX123" fmla="*/ 2824317 w 3318388"/>
                  <a:gd name="connsiteY123" fmla="*/ 110613 h 2735826"/>
                  <a:gd name="connsiteX124" fmla="*/ 2802194 w 3318388"/>
                  <a:gd name="connsiteY124" fmla="*/ 169607 h 2735826"/>
                  <a:gd name="connsiteX125" fmla="*/ 2713704 w 3318388"/>
                  <a:gd name="connsiteY125" fmla="*/ 117987 h 2735826"/>
                  <a:gd name="connsiteX126" fmla="*/ 2787446 w 3318388"/>
                  <a:gd name="connsiteY126" fmla="*/ 58994 h 2735826"/>
                  <a:gd name="connsiteX127" fmla="*/ 2765323 w 3318388"/>
                  <a:gd name="connsiteY127" fmla="*/ 0 h 2735826"/>
                  <a:gd name="connsiteX128" fmla="*/ 2632588 w 3318388"/>
                  <a:gd name="connsiteY128" fmla="*/ 36871 h 2735826"/>
                  <a:gd name="connsiteX129" fmla="*/ 2595717 w 3318388"/>
                  <a:gd name="connsiteY129" fmla="*/ 103239 h 2735826"/>
                  <a:gd name="connsiteX130" fmla="*/ 2662084 w 3318388"/>
                  <a:gd name="connsiteY130" fmla="*/ 169607 h 2735826"/>
                  <a:gd name="connsiteX131" fmla="*/ 2669458 w 3318388"/>
                  <a:gd name="connsiteY131" fmla="*/ 235974 h 2735826"/>
                  <a:gd name="connsiteX132" fmla="*/ 2654710 w 3318388"/>
                  <a:gd name="connsiteY132" fmla="*/ 258097 h 2735826"/>
                  <a:gd name="connsiteX133" fmla="*/ 2654710 w 3318388"/>
                  <a:gd name="connsiteY133" fmla="*/ 258097 h 2735826"/>
                  <a:gd name="connsiteX134" fmla="*/ 2639962 w 3318388"/>
                  <a:gd name="connsiteY134" fmla="*/ 324465 h 2735826"/>
                  <a:gd name="connsiteX135" fmla="*/ 2573594 w 3318388"/>
                  <a:gd name="connsiteY135" fmla="*/ 383458 h 2735826"/>
                  <a:gd name="connsiteX136" fmla="*/ 2580968 w 3318388"/>
                  <a:gd name="connsiteY136" fmla="*/ 479323 h 2735826"/>
                  <a:gd name="connsiteX137" fmla="*/ 2573594 w 3318388"/>
                  <a:gd name="connsiteY137" fmla="*/ 545690 h 2735826"/>
                  <a:gd name="connsiteX138" fmla="*/ 2462981 w 3318388"/>
                  <a:gd name="connsiteY138" fmla="*/ 634181 h 2735826"/>
                  <a:gd name="connsiteX139" fmla="*/ 2300749 w 3318388"/>
                  <a:gd name="connsiteY139" fmla="*/ 619432 h 2735826"/>
                  <a:gd name="connsiteX140" fmla="*/ 2293375 w 3318388"/>
                  <a:gd name="connsiteY140" fmla="*/ 693174 h 2735826"/>
                  <a:gd name="connsiteX141" fmla="*/ 2286000 w 3318388"/>
                  <a:gd name="connsiteY141" fmla="*/ 744794 h 2735826"/>
                  <a:gd name="connsiteX142" fmla="*/ 2249129 w 3318388"/>
                  <a:gd name="connsiteY142" fmla="*/ 752168 h 2735826"/>
                  <a:gd name="connsiteX143" fmla="*/ 2263878 w 3318388"/>
                  <a:gd name="connsiteY143" fmla="*/ 811161 h 2735826"/>
                  <a:gd name="connsiteX144" fmla="*/ 2263878 w 3318388"/>
                  <a:gd name="connsiteY144" fmla="*/ 811161 h 2735826"/>
                  <a:gd name="connsiteX145" fmla="*/ 2249129 w 3318388"/>
                  <a:gd name="connsiteY145" fmla="*/ 862781 h 2735826"/>
                  <a:gd name="connsiteX146" fmla="*/ 2212258 w 3318388"/>
                  <a:gd name="connsiteY146" fmla="*/ 907026 h 2735826"/>
                  <a:gd name="connsiteX147" fmla="*/ 2241755 w 3318388"/>
                  <a:gd name="connsiteY147" fmla="*/ 958645 h 2735826"/>
                  <a:gd name="connsiteX148" fmla="*/ 2308123 w 3318388"/>
                  <a:gd name="connsiteY148" fmla="*/ 943897 h 2735826"/>
                  <a:gd name="connsiteX149" fmla="*/ 2367117 w 3318388"/>
                  <a:gd name="connsiteY149" fmla="*/ 914400 h 2735826"/>
                  <a:gd name="connsiteX150" fmla="*/ 2477729 w 3318388"/>
                  <a:gd name="connsiteY150" fmla="*/ 943897 h 2735826"/>
                  <a:gd name="connsiteX151" fmla="*/ 2462981 w 3318388"/>
                  <a:gd name="connsiteY151" fmla="*/ 884903 h 2735826"/>
                  <a:gd name="connsiteX152" fmla="*/ 2558846 w 3318388"/>
                  <a:gd name="connsiteY152" fmla="*/ 877529 h 2735826"/>
                  <a:gd name="connsiteX153" fmla="*/ 2558846 w 3318388"/>
                  <a:gd name="connsiteY153" fmla="*/ 877529 h 2735826"/>
                  <a:gd name="connsiteX154" fmla="*/ 2558846 w 3318388"/>
                  <a:gd name="connsiteY154" fmla="*/ 877529 h 2735826"/>
                  <a:gd name="connsiteX155" fmla="*/ 2625213 w 3318388"/>
                  <a:gd name="connsiteY155" fmla="*/ 921774 h 2735826"/>
                  <a:gd name="connsiteX156" fmla="*/ 2757949 w 3318388"/>
                  <a:gd name="connsiteY156" fmla="*/ 995516 h 2735826"/>
                  <a:gd name="connsiteX157" fmla="*/ 2765323 w 3318388"/>
                  <a:gd name="connsiteY157" fmla="*/ 1032387 h 2735826"/>
                  <a:gd name="connsiteX158" fmla="*/ 2743200 w 3318388"/>
                  <a:gd name="connsiteY158" fmla="*/ 1076632 h 2735826"/>
                  <a:gd name="connsiteX159" fmla="*/ 2743200 w 3318388"/>
                  <a:gd name="connsiteY159" fmla="*/ 1076632 h 2735826"/>
                  <a:gd name="connsiteX160" fmla="*/ 2684207 w 3318388"/>
                  <a:gd name="connsiteY160" fmla="*/ 1098755 h 2735826"/>
                  <a:gd name="connsiteX161" fmla="*/ 2617839 w 3318388"/>
                  <a:gd name="connsiteY161" fmla="*/ 1091381 h 2735826"/>
                  <a:gd name="connsiteX162" fmla="*/ 2566220 w 3318388"/>
                  <a:gd name="connsiteY162" fmla="*/ 1091381 h 2735826"/>
                  <a:gd name="connsiteX163" fmla="*/ 2470355 w 3318388"/>
                  <a:gd name="connsiteY163" fmla="*/ 1172497 h 2735826"/>
                  <a:gd name="connsiteX164" fmla="*/ 2381865 w 3318388"/>
                  <a:gd name="connsiteY164" fmla="*/ 1172497 h 2735826"/>
                  <a:gd name="connsiteX165" fmla="*/ 2344994 w 3318388"/>
                  <a:gd name="connsiteY165" fmla="*/ 1238865 h 2735826"/>
                  <a:gd name="connsiteX166" fmla="*/ 2315497 w 3318388"/>
                  <a:gd name="connsiteY166" fmla="*/ 1327355 h 2735826"/>
                  <a:gd name="connsiteX167" fmla="*/ 2263878 w 3318388"/>
                  <a:gd name="connsiteY167" fmla="*/ 1334729 h 2735826"/>
                  <a:gd name="connsiteX168" fmla="*/ 2175388 w 3318388"/>
                  <a:gd name="connsiteY168" fmla="*/ 1342103 h 2735826"/>
                  <a:gd name="connsiteX169" fmla="*/ 2123768 w 3318388"/>
                  <a:gd name="connsiteY169" fmla="*/ 1386349 h 2735826"/>
                  <a:gd name="connsiteX170" fmla="*/ 2064775 w 3318388"/>
                  <a:gd name="connsiteY170" fmla="*/ 1460090 h 2735826"/>
                  <a:gd name="connsiteX171" fmla="*/ 2064775 w 3318388"/>
                  <a:gd name="connsiteY171" fmla="*/ 1460090 h 2735826"/>
                  <a:gd name="connsiteX172" fmla="*/ 1976284 w 3318388"/>
                  <a:gd name="connsiteY172" fmla="*/ 1474839 h 2735826"/>
                  <a:gd name="connsiteX173" fmla="*/ 1917291 w 3318388"/>
                  <a:gd name="connsiteY173" fmla="*/ 1423219 h 2735826"/>
                  <a:gd name="connsiteX174" fmla="*/ 1858297 w 3318388"/>
                  <a:gd name="connsiteY174" fmla="*/ 1423219 h 2735826"/>
                  <a:gd name="connsiteX175" fmla="*/ 1836175 w 3318388"/>
                  <a:gd name="connsiteY175" fmla="*/ 1489587 h 2735826"/>
                  <a:gd name="connsiteX176" fmla="*/ 1836175 w 3318388"/>
                  <a:gd name="connsiteY176" fmla="*/ 1585452 h 2735826"/>
                  <a:gd name="connsiteX177" fmla="*/ 1887794 w 3318388"/>
                  <a:gd name="connsiteY177" fmla="*/ 1614949 h 2735826"/>
                  <a:gd name="connsiteX178" fmla="*/ 1887794 w 3318388"/>
                  <a:gd name="connsiteY178" fmla="*/ 1614949 h 2735826"/>
                  <a:gd name="connsiteX179" fmla="*/ 1887794 w 3318388"/>
                  <a:gd name="connsiteY179" fmla="*/ 1614949 h 2735826"/>
                  <a:gd name="connsiteX180" fmla="*/ 1873046 w 3318388"/>
                  <a:gd name="connsiteY180" fmla="*/ 1703439 h 2735826"/>
                  <a:gd name="connsiteX181" fmla="*/ 1806678 w 3318388"/>
                  <a:gd name="connsiteY181" fmla="*/ 1710813 h 2735826"/>
                  <a:gd name="connsiteX182" fmla="*/ 1681317 w 3318388"/>
                  <a:gd name="connsiteY182" fmla="*/ 1858297 h 2735826"/>
                  <a:gd name="connsiteX183" fmla="*/ 1533833 w 3318388"/>
                  <a:gd name="connsiteY183" fmla="*/ 1917290 h 2735826"/>
                  <a:gd name="connsiteX184" fmla="*/ 1378975 w 3318388"/>
                  <a:gd name="connsiteY184" fmla="*/ 1873045 h 2735826"/>
                  <a:gd name="connsiteX185" fmla="*/ 1327355 w 3318388"/>
                  <a:gd name="connsiteY185" fmla="*/ 1858297 h 2735826"/>
                  <a:gd name="connsiteX186" fmla="*/ 1268362 w 3318388"/>
                  <a:gd name="connsiteY186" fmla="*/ 1909916 h 2735826"/>
                  <a:gd name="connsiteX187" fmla="*/ 1069258 w 3318388"/>
                  <a:gd name="connsiteY187" fmla="*/ 2035278 h 2735826"/>
                  <a:gd name="connsiteX188" fmla="*/ 884904 w 3318388"/>
                  <a:gd name="connsiteY188" fmla="*/ 1991032 h 2735826"/>
                  <a:gd name="connsiteX189" fmla="*/ 730046 w 3318388"/>
                  <a:gd name="connsiteY189" fmla="*/ 1939413 h 2735826"/>
                  <a:gd name="connsiteX190" fmla="*/ 730046 w 3318388"/>
                  <a:gd name="connsiteY190" fmla="*/ 1939413 h 2735826"/>
                  <a:gd name="connsiteX191" fmla="*/ 582562 w 3318388"/>
                  <a:gd name="connsiteY191" fmla="*/ 1836174 h 2735826"/>
                  <a:gd name="connsiteX192" fmla="*/ 486697 w 3318388"/>
                  <a:gd name="connsiteY192" fmla="*/ 1814052 h 2735826"/>
                  <a:gd name="connsiteX193" fmla="*/ 346588 w 3318388"/>
                  <a:gd name="connsiteY193" fmla="*/ 1828800 h 2735826"/>
                  <a:gd name="connsiteX194" fmla="*/ 176981 w 3318388"/>
                  <a:gd name="connsiteY194" fmla="*/ 1828800 h 2735826"/>
                  <a:gd name="connsiteX195" fmla="*/ 0 w 3318388"/>
                  <a:gd name="connsiteY195" fmla="*/ 1836174 h 2735826"/>
                  <a:gd name="connsiteX196" fmla="*/ 125362 w 3318388"/>
                  <a:gd name="connsiteY196" fmla="*/ 2241755 h 2735826"/>
                  <a:gd name="connsiteX197" fmla="*/ 789039 w 3318388"/>
                  <a:gd name="connsiteY197" fmla="*/ 2735826 h 2735826"/>
                  <a:gd name="connsiteX198" fmla="*/ 884904 w 3318388"/>
                  <a:gd name="connsiteY198" fmla="*/ 2713703 h 27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3318388" h="2735826">
                    <a:moveTo>
                      <a:pt x="884904" y="2713703"/>
                    </a:moveTo>
                    <a:lnTo>
                      <a:pt x="988142" y="2684207"/>
                    </a:lnTo>
                    <a:lnTo>
                      <a:pt x="1017639" y="2669458"/>
                    </a:lnTo>
                    <a:lnTo>
                      <a:pt x="1113504" y="2654710"/>
                    </a:lnTo>
                    <a:lnTo>
                      <a:pt x="1165123" y="2625213"/>
                    </a:lnTo>
                    <a:lnTo>
                      <a:pt x="1179871" y="2544097"/>
                    </a:lnTo>
                    <a:lnTo>
                      <a:pt x="1187246" y="2499852"/>
                    </a:lnTo>
                    <a:lnTo>
                      <a:pt x="1201994" y="2426110"/>
                    </a:lnTo>
                    <a:lnTo>
                      <a:pt x="1201994" y="2426110"/>
                    </a:lnTo>
                    <a:lnTo>
                      <a:pt x="1297858" y="2403987"/>
                    </a:lnTo>
                    <a:lnTo>
                      <a:pt x="1327355" y="2448232"/>
                    </a:lnTo>
                    <a:lnTo>
                      <a:pt x="1275736" y="2588342"/>
                    </a:lnTo>
                    <a:lnTo>
                      <a:pt x="1275736" y="2588342"/>
                    </a:lnTo>
                    <a:lnTo>
                      <a:pt x="1327355" y="2625213"/>
                    </a:lnTo>
                    <a:lnTo>
                      <a:pt x="1378975" y="2669458"/>
                    </a:lnTo>
                    <a:lnTo>
                      <a:pt x="1437968" y="2691581"/>
                    </a:lnTo>
                    <a:lnTo>
                      <a:pt x="1533833" y="2691581"/>
                    </a:lnTo>
                    <a:lnTo>
                      <a:pt x="1570704" y="2676832"/>
                    </a:lnTo>
                    <a:lnTo>
                      <a:pt x="1570704" y="2676832"/>
                    </a:lnTo>
                    <a:lnTo>
                      <a:pt x="1570704" y="2580968"/>
                    </a:lnTo>
                    <a:lnTo>
                      <a:pt x="1607575" y="2492478"/>
                    </a:lnTo>
                    <a:lnTo>
                      <a:pt x="1651820" y="2440858"/>
                    </a:lnTo>
                    <a:lnTo>
                      <a:pt x="1718188" y="2381865"/>
                    </a:lnTo>
                    <a:lnTo>
                      <a:pt x="1732936" y="2359742"/>
                    </a:lnTo>
                    <a:lnTo>
                      <a:pt x="1732936" y="2359742"/>
                    </a:lnTo>
                    <a:lnTo>
                      <a:pt x="1828800" y="2352368"/>
                    </a:lnTo>
                    <a:lnTo>
                      <a:pt x="1828800" y="2352368"/>
                    </a:lnTo>
                    <a:lnTo>
                      <a:pt x="1902542" y="2344994"/>
                    </a:lnTo>
                    <a:lnTo>
                      <a:pt x="1954162" y="2278626"/>
                    </a:lnTo>
                    <a:lnTo>
                      <a:pt x="1991033" y="2227007"/>
                    </a:lnTo>
                    <a:lnTo>
                      <a:pt x="2057400" y="2204884"/>
                    </a:lnTo>
                    <a:lnTo>
                      <a:pt x="2138517" y="2197510"/>
                    </a:lnTo>
                    <a:lnTo>
                      <a:pt x="2197510" y="2160639"/>
                    </a:lnTo>
                    <a:lnTo>
                      <a:pt x="2204884" y="2123768"/>
                    </a:lnTo>
                    <a:lnTo>
                      <a:pt x="2204884" y="2123768"/>
                    </a:lnTo>
                    <a:lnTo>
                      <a:pt x="2153265" y="2072149"/>
                    </a:lnTo>
                    <a:lnTo>
                      <a:pt x="2153265" y="2072149"/>
                    </a:lnTo>
                    <a:lnTo>
                      <a:pt x="2160639" y="1991032"/>
                    </a:lnTo>
                    <a:lnTo>
                      <a:pt x="2160639" y="1991032"/>
                    </a:lnTo>
                    <a:lnTo>
                      <a:pt x="2212258" y="1939413"/>
                    </a:lnTo>
                    <a:lnTo>
                      <a:pt x="2249129" y="1887794"/>
                    </a:lnTo>
                    <a:lnTo>
                      <a:pt x="2249129" y="1887794"/>
                    </a:lnTo>
                    <a:lnTo>
                      <a:pt x="2300749" y="1932039"/>
                    </a:lnTo>
                    <a:lnTo>
                      <a:pt x="2300749" y="1932039"/>
                    </a:lnTo>
                    <a:lnTo>
                      <a:pt x="2286000" y="1983658"/>
                    </a:lnTo>
                    <a:lnTo>
                      <a:pt x="2337620" y="1998407"/>
                    </a:lnTo>
                    <a:lnTo>
                      <a:pt x="2367117" y="1961536"/>
                    </a:lnTo>
                    <a:lnTo>
                      <a:pt x="2396613" y="1932039"/>
                    </a:lnTo>
                    <a:lnTo>
                      <a:pt x="2448233" y="1909916"/>
                    </a:lnTo>
                    <a:lnTo>
                      <a:pt x="2514600" y="1924665"/>
                    </a:lnTo>
                    <a:lnTo>
                      <a:pt x="2514600" y="1836174"/>
                    </a:lnTo>
                    <a:lnTo>
                      <a:pt x="2544097" y="1791929"/>
                    </a:lnTo>
                    <a:lnTo>
                      <a:pt x="2617839" y="1762432"/>
                    </a:lnTo>
                    <a:lnTo>
                      <a:pt x="2728452" y="1895168"/>
                    </a:lnTo>
                    <a:lnTo>
                      <a:pt x="2750575" y="1983658"/>
                    </a:lnTo>
                    <a:lnTo>
                      <a:pt x="2824317" y="1968910"/>
                    </a:lnTo>
                    <a:lnTo>
                      <a:pt x="2824317" y="1968910"/>
                    </a:lnTo>
                    <a:lnTo>
                      <a:pt x="2868562" y="1902542"/>
                    </a:lnTo>
                    <a:lnTo>
                      <a:pt x="2868562" y="1902542"/>
                    </a:lnTo>
                    <a:lnTo>
                      <a:pt x="2831691" y="1821426"/>
                    </a:lnTo>
                    <a:lnTo>
                      <a:pt x="2831691" y="1821426"/>
                    </a:lnTo>
                    <a:lnTo>
                      <a:pt x="2831691" y="1821426"/>
                    </a:lnTo>
                    <a:lnTo>
                      <a:pt x="2861188" y="1784555"/>
                    </a:lnTo>
                    <a:lnTo>
                      <a:pt x="2861188" y="1784555"/>
                    </a:lnTo>
                    <a:lnTo>
                      <a:pt x="2912807" y="1858297"/>
                    </a:lnTo>
                    <a:lnTo>
                      <a:pt x="2971800" y="1836174"/>
                    </a:lnTo>
                    <a:lnTo>
                      <a:pt x="3141407" y="1703439"/>
                    </a:lnTo>
                    <a:lnTo>
                      <a:pt x="3141407" y="1703439"/>
                    </a:lnTo>
                    <a:lnTo>
                      <a:pt x="3178278" y="1614949"/>
                    </a:lnTo>
                    <a:lnTo>
                      <a:pt x="3252020" y="1644445"/>
                    </a:lnTo>
                    <a:lnTo>
                      <a:pt x="3252020" y="1644445"/>
                    </a:lnTo>
                    <a:lnTo>
                      <a:pt x="3318388" y="1555955"/>
                    </a:lnTo>
                    <a:lnTo>
                      <a:pt x="3318388" y="1555955"/>
                    </a:lnTo>
                    <a:lnTo>
                      <a:pt x="3274142" y="1504336"/>
                    </a:lnTo>
                    <a:lnTo>
                      <a:pt x="3266768" y="1430594"/>
                    </a:lnTo>
                    <a:lnTo>
                      <a:pt x="3207775" y="1371600"/>
                    </a:lnTo>
                    <a:lnTo>
                      <a:pt x="3141407" y="1430594"/>
                    </a:lnTo>
                    <a:lnTo>
                      <a:pt x="3097162" y="1401097"/>
                    </a:lnTo>
                    <a:lnTo>
                      <a:pt x="3067665" y="1349478"/>
                    </a:lnTo>
                    <a:lnTo>
                      <a:pt x="3075039" y="1224116"/>
                    </a:lnTo>
                    <a:lnTo>
                      <a:pt x="3023420" y="1216742"/>
                    </a:lnTo>
                    <a:lnTo>
                      <a:pt x="2979175" y="1135626"/>
                    </a:lnTo>
                    <a:lnTo>
                      <a:pt x="3001297" y="1120878"/>
                    </a:lnTo>
                    <a:lnTo>
                      <a:pt x="3111910" y="1165123"/>
                    </a:lnTo>
                    <a:lnTo>
                      <a:pt x="3163529" y="1135626"/>
                    </a:lnTo>
                    <a:lnTo>
                      <a:pt x="3163529" y="1135626"/>
                    </a:lnTo>
                    <a:lnTo>
                      <a:pt x="3141407" y="1061884"/>
                    </a:lnTo>
                    <a:lnTo>
                      <a:pt x="3185652" y="1025013"/>
                    </a:lnTo>
                    <a:lnTo>
                      <a:pt x="3222523" y="1010265"/>
                    </a:lnTo>
                    <a:lnTo>
                      <a:pt x="3200400" y="966019"/>
                    </a:lnTo>
                    <a:lnTo>
                      <a:pt x="3178278" y="966019"/>
                    </a:lnTo>
                    <a:lnTo>
                      <a:pt x="3126658" y="1002890"/>
                    </a:lnTo>
                    <a:lnTo>
                      <a:pt x="3052917" y="936523"/>
                    </a:lnTo>
                    <a:lnTo>
                      <a:pt x="3052917" y="936523"/>
                    </a:lnTo>
                    <a:lnTo>
                      <a:pt x="3060291" y="855407"/>
                    </a:lnTo>
                    <a:lnTo>
                      <a:pt x="3119284" y="789039"/>
                    </a:lnTo>
                    <a:lnTo>
                      <a:pt x="3119284" y="789039"/>
                    </a:lnTo>
                    <a:lnTo>
                      <a:pt x="3170904" y="707923"/>
                    </a:lnTo>
                    <a:lnTo>
                      <a:pt x="3170904" y="671052"/>
                    </a:lnTo>
                    <a:lnTo>
                      <a:pt x="3215149" y="700549"/>
                    </a:lnTo>
                    <a:lnTo>
                      <a:pt x="3215149" y="700549"/>
                    </a:lnTo>
                    <a:lnTo>
                      <a:pt x="3222523" y="759542"/>
                    </a:lnTo>
                    <a:lnTo>
                      <a:pt x="3274142" y="744794"/>
                    </a:lnTo>
                    <a:lnTo>
                      <a:pt x="3274142" y="693174"/>
                    </a:lnTo>
                    <a:lnTo>
                      <a:pt x="3288891" y="641555"/>
                    </a:lnTo>
                    <a:lnTo>
                      <a:pt x="3288891" y="641555"/>
                    </a:lnTo>
                    <a:lnTo>
                      <a:pt x="3229897" y="597310"/>
                    </a:lnTo>
                    <a:lnTo>
                      <a:pt x="3274142" y="545690"/>
                    </a:lnTo>
                    <a:lnTo>
                      <a:pt x="3274142" y="545690"/>
                    </a:lnTo>
                    <a:lnTo>
                      <a:pt x="3229897" y="486697"/>
                    </a:lnTo>
                    <a:lnTo>
                      <a:pt x="3200400" y="435078"/>
                    </a:lnTo>
                    <a:lnTo>
                      <a:pt x="3274142" y="324465"/>
                    </a:lnTo>
                    <a:lnTo>
                      <a:pt x="3281517" y="272845"/>
                    </a:lnTo>
                    <a:lnTo>
                      <a:pt x="3281517" y="272845"/>
                    </a:lnTo>
                    <a:lnTo>
                      <a:pt x="3200400" y="169607"/>
                    </a:lnTo>
                    <a:lnTo>
                      <a:pt x="3148781" y="147484"/>
                    </a:lnTo>
                    <a:lnTo>
                      <a:pt x="3111910" y="184355"/>
                    </a:lnTo>
                    <a:lnTo>
                      <a:pt x="3089788" y="228600"/>
                    </a:lnTo>
                    <a:lnTo>
                      <a:pt x="2949678" y="272845"/>
                    </a:lnTo>
                    <a:lnTo>
                      <a:pt x="2949678" y="272845"/>
                    </a:lnTo>
                    <a:lnTo>
                      <a:pt x="2912807" y="184355"/>
                    </a:lnTo>
                    <a:lnTo>
                      <a:pt x="2912807" y="184355"/>
                    </a:lnTo>
                    <a:lnTo>
                      <a:pt x="2853813" y="110613"/>
                    </a:lnTo>
                    <a:lnTo>
                      <a:pt x="2824317" y="110613"/>
                    </a:lnTo>
                    <a:lnTo>
                      <a:pt x="2802194" y="169607"/>
                    </a:lnTo>
                    <a:lnTo>
                      <a:pt x="2713704" y="117987"/>
                    </a:lnTo>
                    <a:lnTo>
                      <a:pt x="2787446" y="58994"/>
                    </a:lnTo>
                    <a:lnTo>
                      <a:pt x="2765323" y="0"/>
                    </a:lnTo>
                    <a:lnTo>
                      <a:pt x="2632588" y="36871"/>
                    </a:lnTo>
                    <a:lnTo>
                      <a:pt x="2595717" y="103239"/>
                    </a:lnTo>
                    <a:lnTo>
                      <a:pt x="2662084" y="169607"/>
                    </a:lnTo>
                    <a:lnTo>
                      <a:pt x="2669458" y="235974"/>
                    </a:lnTo>
                    <a:lnTo>
                      <a:pt x="2654710" y="258097"/>
                    </a:lnTo>
                    <a:lnTo>
                      <a:pt x="2654710" y="258097"/>
                    </a:lnTo>
                    <a:lnTo>
                      <a:pt x="2639962" y="324465"/>
                    </a:lnTo>
                    <a:lnTo>
                      <a:pt x="2573594" y="383458"/>
                    </a:lnTo>
                    <a:lnTo>
                      <a:pt x="2580968" y="479323"/>
                    </a:lnTo>
                    <a:lnTo>
                      <a:pt x="2573594" y="545690"/>
                    </a:lnTo>
                    <a:lnTo>
                      <a:pt x="2462981" y="634181"/>
                    </a:lnTo>
                    <a:lnTo>
                      <a:pt x="2300749" y="619432"/>
                    </a:lnTo>
                    <a:lnTo>
                      <a:pt x="2293375" y="693174"/>
                    </a:lnTo>
                    <a:lnTo>
                      <a:pt x="2286000" y="744794"/>
                    </a:lnTo>
                    <a:lnTo>
                      <a:pt x="2249129" y="752168"/>
                    </a:lnTo>
                    <a:lnTo>
                      <a:pt x="2263878" y="811161"/>
                    </a:lnTo>
                    <a:lnTo>
                      <a:pt x="2263878" y="811161"/>
                    </a:lnTo>
                    <a:lnTo>
                      <a:pt x="2249129" y="862781"/>
                    </a:lnTo>
                    <a:lnTo>
                      <a:pt x="2212258" y="907026"/>
                    </a:lnTo>
                    <a:lnTo>
                      <a:pt x="2241755" y="958645"/>
                    </a:lnTo>
                    <a:lnTo>
                      <a:pt x="2308123" y="943897"/>
                    </a:lnTo>
                    <a:lnTo>
                      <a:pt x="2367117" y="914400"/>
                    </a:lnTo>
                    <a:lnTo>
                      <a:pt x="2477729" y="943897"/>
                    </a:lnTo>
                    <a:lnTo>
                      <a:pt x="2462981" y="884903"/>
                    </a:lnTo>
                    <a:lnTo>
                      <a:pt x="2558846" y="877529"/>
                    </a:lnTo>
                    <a:lnTo>
                      <a:pt x="2558846" y="877529"/>
                    </a:lnTo>
                    <a:lnTo>
                      <a:pt x="2558846" y="877529"/>
                    </a:lnTo>
                    <a:lnTo>
                      <a:pt x="2625213" y="921774"/>
                    </a:lnTo>
                    <a:lnTo>
                      <a:pt x="2757949" y="995516"/>
                    </a:lnTo>
                    <a:lnTo>
                      <a:pt x="2765323" y="1032387"/>
                    </a:lnTo>
                    <a:lnTo>
                      <a:pt x="2743200" y="1076632"/>
                    </a:lnTo>
                    <a:lnTo>
                      <a:pt x="2743200" y="1076632"/>
                    </a:lnTo>
                    <a:lnTo>
                      <a:pt x="2684207" y="1098755"/>
                    </a:lnTo>
                    <a:lnTo>
                      <a:pt x="2617839" y="1091381"/>
                    </a:lnTo>
                    <a:lnTo>
                      <a:pt x="2566220" y="1091381"/>
                    </a:lnTo>
                    <a:lnTo>
                      <a:pt x="2470355" y="1172497"/>
                    </a:lnTo>
                    <a:lnTo>
                      <a:pt x="2381865" y="1172497"/>
                    </a:lnTo>
                    <a:lnTo>
                      <a:pt x="2344994" y="1238865"/>
                    </a:lnTo>
                    <a:lnTo>
                      <a:pt x="2315497" y="1327355"/>
                    </a:lnTo>
                    <a:lnTo>
                      <a:pt x="2263878" y="1334729"/>
                    </a:lnTo>
                    <a:lnTo>
                      <a:pt x="2175388" y="1342103"/>
                    </a:lnTo>
                    <a:lnTo>
                      <a:pt x="2123768" y="1386349"/>
                    </a:lnTo>
                    <a:lnTo>
                      <a:pt x="2064775" y="1460090"/>
                    </a:lnTo>
                    <a:lnTo>
                      <a:pt x="2064775" y="1460090"/>
                    </a:lnTo>
                    <a:lnTo>
                      <a:pt x="1976284" y="1474839"/>
                    </a:lnTo>
                    <a:lnTo>
                      <a:pt x="1917291" y="1423219"/>
                    </a:lnTo>
                    <a:lnTo>
                      <a:pt x="1858297" y="1423219"/>
                    </a:lnTo>
                    <a:lnTo>
                      <a:pt x="1836175" y="1489587"/>
                    </a:lnTo>
                    <a:lnTo>
                      <a:pt x="1836175" y="1585452"/>
                    </a:lnTo>
                    <a:lnTo>
                      <a:pt x="1887794" y="1614949"/>
                    </a:lnTo>
                    <a:lnTo>
                      <a:pt x="1887794" y="1614949"/>
                    </a:lnTo>
                    <a:lnTo>
                      <a:pt x="1887794" y="1614949"/>
                    </a:lnTo>
                    <a:lnTo>
                      <a:pt x="1873046" y="1703439"/>
                    </a:lnTo>
                    <a:lnTo>
                      <a:pt x="1806678" y="1710813"/>
                    </a:lnTo>
                    <a:lnTo>
                      <a:pt x="1681317" y="1858297"/>
                    </a:lnTo>
                    <a:lnTo>
                      <a:pt x="1533833" y="1917290"/>
                    </a:lnTo>
                    <a:lnTo>
                      <a:pt x="1378975" y="1873045"/>
                    </a:lnTo>
                    <a:lnTo>
                      <a:pt x="1327355" y="1858297"/>
                    </a:lnTo>
                    <a:lnTo>
                      <a:pt x="1268362" y="1909916"/>
                    </a:lnTo>
                    <a:lnTo>
                      <a:pt x="1069258" y="2035278"/>
                    </a:lnTo>
                    <a:lnTo>
                      <a:pt x="884904" y="1991032"/>
                    </a:lnTo>
                    <a:lnTo>
                      <a:pt x="730046" y="1939413"/>
                    </a:lnTo>
                    <a:lnTo>
                      <a:pt x="730046" y="1939413"/>
                    </a:lnTo>
                    <a:lnTo>
                      <a:pt x="582562" y="1836174"/>
                    </a:lnTo>
                    <a:lnTo>
                      <a:pt x="486697" y="1814052"/>
                    </a:lnTo>
                    <a:lnTo>
                      <a:pt x="346588" y="1828800"/>
                    </a:lnTo>
                    <a:lnTo>
                      <a:pt x="176981" y="1828800"/>
                    </a:lnTo>
                    <a:lnTo>
                      <a:pt x="0" y="1836174"/>
                    </a:lnTo>
                    <a:lnTo>
                      <a:pt x="125362" y="2241755"/>
                    </a:lnTo>
                    <a:lnTo>
                      <a:pt x="789039" y="2735826"/>
                    </a:lnTo>
                    <a:lnTo>
                      <a:pt x="884904" y="2713703"/>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任意多边形 306"/>
              <p:cNvSpPr/>
              <p:nvPr/>
            </p:nvSpPr>
            <p:spPr>
              <a:xfrm>
                <a:off x="4535129" y="2271252"/>
                <a:ext cx="2256503" cy="1880419"/>
              </a:xfrm>
              <a:custGeom>
                <a:avLst/>
                <a:gdLst>
                  <a:gd name="connsiteX0" fmla="*/ 575187 w 2256503"/>
                  <a:gd name="connsiteY0" fmla="*/ 0 h 1880419"/>
                  <a:gd name="connsiteX1" fmla="*/ 0 w 2256503"/>
                  <a:gd name="connsiteY1" fmla="*/ 457200 h 1880419"/>
                  <a:gd name="connsiteX2" fmla="*/ 471948 w 2256503"/>
                  <a:gd name="connsiteY2" fmla="*/ 877529 h 1880419"/>
                  <a:gd name="connsiteX3" fmla="*/ 884903 w 2256503"/>
                  <a:gd name="connsiteY3" fmla="*/ 803787 h 1880419"/>
                  <a:gd name="connsiteX4" fmla="*/ 1224116 w 2256503"/>
                  <a:gd name="connsiteY4" fmla="*/ 1769806 h 1880419"/>
                  <a:gd name="connsiteX5" fmla="*/ 1917290 w 2256503"/>
                  <a:gd name="connsiteY5" fmla="*/ 1880419 h 1880419"/>
                  <a:gd name="connsiteX6" fmla="*/ 1902542 w 2256503"/>
                  <a:gd name="connsiteY6" fmla="*/ 1755058 h 1880419"/>
                  <a:gd name="connsiteX7" fmla="*/ 1917290 w 2256503"/>
                  <a:gd name="connsiteY7" fmla="*/ 1710813 h 1880419"/>
                  <a:gd name="connsiteX8" fmla="*/ 1887794 w 2256503"/>
                  <a:gd name="connsiteY8" fmla="*/ 1696064 h 1880419"/>
                  <a:gd name="connsiteX9" fmla="*/ 1880419 w 2256503"/>
                  <a:gd name="connsiteY9" fmla="*/ 1666567 h 1880419"/>
                  <a:gd name="connsiteX10" fmla="*/ 1924665 w 2256503"/>
                  <a:gd name="connsiteY10" fmla="*/ 1637071 h 1880419"/>
                  <a:gd name="connsiteX11" fmla="*/ 1968910 w 2256503"/>
                  <a:gd name="connsiteY11" fmla="*/ 1651819 h 1880419"/>
                  <a:gd name="connsiteX12" fmla="*/ 1976284 w 2256503"/>
                  <a:gd name="connsiteY12" fmla="*/ 1592825 h 1880419"/>
                  <a:gd name="connsiteX13" fmla="*/ 1968910 w 2256503"/>
                  <a:gd name="connsiteY13" fmla="*/ 1519083 h 1880419"/>
                  <a:gd name="connsiteX14" fmla="*/ 1968910 w 2256503"/>
                  <a:gd name="connsiteY14" fmla="*/ 1519083 h 1880419"/>
                  <a:gd name="connsiteX15" fmla="*/ 1939413 w 2256503"/>
                  <a:gd name="connsiteY15" fmla="*/ 1423219 h 1880419"/>
                  <a:gd name="connsiteX16" fmla="*/ 1976284 w 2256503"/>
                  <a:gd name="connsiteY16" fmla="*/ 1386348 h 1880419"/>
                  <a:gd name="connsiteX17" fmla="*/ 2035277 w 2256503"/>
                  <a:gd name="connsiteY17" fmla="*/ 1378974 h 1880419"/>
                  <a:gd name="connsiteX18" fmla="*/ 2086897 w 2256503"/>
                  <a:gd name="connsiteY18" fmla="*/ 1415845 h 1880419"/>
                  <a:gd name="connsiteX19" fmla="*/ 2123768 w 2256503"/>
                  <a:gd name="connsiteY19" fmla="*/ 1393722 h 1880419"/>
                  <a:gd name="connsiteX20" fmla="*/ 2138516 w 2256503"/>
                  <a:gd name="connsiteY20" fmla="*/ 1342103 h 1880419"/>
                  <a:gd name="connsiteX21" fmla="*/ 2138516 w 2256503"/>
                  <a:gd name="connsiteY21" fmla="*/ 1342103 h 1880419"/>
                  <a:gd name="connsiteX22" fmla="*/ 2241755 w 2256503"/>
                  <a:gd name="connsiteY22" fmla="*/ 1342103 h 1880419"/>
                  <a:gd name="connsiteX23" fmla="*/ 2234381 w 2256503"/>
                  <a:gd name="connsiteY23" fmla="*/ 1283109 h 1880419"/>
                  <a:gd name="connsiteX24" fmla="*/ 2234381 w 2256503"/>
                  <a:gd name="connsiteY24" fmla="*/ 1194619 h 1880419"/>
                  <a:gd name="connsiteX25" fmla="*/ 2256503 w 2256503"/>
                  <a:gd name="connsiteY25" fmla="*/ 1179871 h 1880419"/>
                  <a:gd name="connsiteX26" fmla="*/ 2145890 w 2256503"/>
                  <a:gd name="connsiteY26" fmla="*/ 1098754 h 1880419"/>
                  <a:gd name="connsiteX27" fmla="*/ 2086897 w 2256503"/>
                  <a:gd name="connsiteY27" fmla="*/ 1091380 h 1880419"/>
                  <a:gd name="connsiteX28" fmla="*/ 2057400 w 2256503"/>
                  <a:gd name="connsiteY28" fmla="*/ 1084006 h 1880419"/>
                  <a:gd name="connsiteX29" fmla="*/ 2057400 w 2256503"/>
                  <a:gd name="connsiteY29" fmla="*/ 995516 h 1880419"/>
                  <a:gd name="connsiteX30" fmla="*/ 1991032 w 2256503"/>
                  <a:gd name="connsiteY30" fmla="*/ 1017638 h 1880419"/>
                  <a:gd name="connsiteX31" fmla="*/ 1961536 w 2256503"/>
                  <a:gd name="connsiteY31" fmla="*/ 1120877 h 1880419"/>
                  <a:gd name="connsiteX32" fmla="*/ 1932039 w 2256503"/>
                  <a:gd name="connsiteY32" fmla="*/ 1157748 h 1880419"/>
                  <a:gd name="connsiteX33" fmla="*/ 1983658 w 2256503"/>
                  <a:gd name="connsiteY33" fmla="*/ 1187245 h 1880419"/>
                  <a:gd name="connsiteX34" fmla="*/ 1983658 w 2256503"/>
                  <a:gd name="connsiteY34" fmla="*/ 1187245 h 1880419"/>
                  <a:gd name="connsiteX35" fmla="*/ 1991032 w 2256503"/>
                  <a:gd name="connsiteY35" fmla="*/ 1253613 h 1880419"/>
                  <a:gd name="connsiteX36" fmla="*/ 1895168 w 2256503"/>
                  <a:gd name="connsiteY36" fmla="*/ 1327354 h 1880419"/>
                  <a:gd name="connsiteX37" fmla="*/ 1843548 w 2256503"/>
                  <a:gd name="connsiteY37" fmla="*/ 1290483 h 1880419"/>
                  <a:gd name="connsiteX38" fmla="*/ 1814052 w 2256503"/>
                  <a:gd name="connsiteY38" fmla="*/ 1253613 h 1880419"/>
                  <a:gd name="connsiteX39" fmla="*/ 1814052 w 2256503"/>
                  <a:gd name="connsiteY39" fmla="*/ 1253613 h 1880419"/>
                  <a:gd name="connsiteX40" fmla="*/ 1814052 w 2256503"/>
                  <a:gd name="connsiteY40" fmla="*/ 1143000 h 1880419"/>
                  <a:gd name="connsiteX41" fmla="*/ 1791929 w 2256503"/>
                  <a:gd name="connsiteY41" fmla="*/ 1091380 h 1880419"/>
                  <a:gd name="connsiteX42" fmla="*/ 1666568 w 2256503"/>
                  <a:gd name="connsiteY42" fmla="*/ 980767 h 1880419"/>
                  <a:gd name="connsiteX43" fmla="*/ 1563329 w 2256503"/>
                  <a:gd name="connsiteY43" fmla="*/ 958645 h 1880419"/>
                  <a:gd name="connsiteX44" fmla="*/ 1555955 w 2256503"/>
                  <a:gd name="connsiteY44" fmla="*/ 892277 h 1880419"/>
                  <a:gd name="connsiteX45" fmla="*/ 1541206 w 2256503"/>
                  <a:gd name="connsiteY45" fmla="*/ 855406 h 1880419"/>
                  <a:gd name="connsiteX46" fmla="*/ 1555955 w 2256503"/>
                  <a:gd name="connsiteY46" fmla="*/ 803787 h 1880419"/>
                  <a:gd name="connsiteX47" fmla="*/ 1585452 w 2256503"/>
                  <a:gd name="connsiteY47" fmla="*/ 759542 h 1880419"/>
                  <a:gd name="connsiteX48" fmla="*/ 1585452 w 2256503"/>
                  <a:gd name="connsiteY48" fmla="*/ 759542 h 1880419"/>
                  <a:gd name="connsiteX49" fmla="*/ 1659194 w 2256503"/>
                  <a:gd name="connsiteY49" fmla="*/ 707922 h 1880419"/>
                  <a:gd name="connsiteX50" fmla="*/ 1659194 w 2256503"/>
                  <a:gd name="connsiteY50" fmla="*/ 663677 h 1880419"/>
                  <a:gd name="connsiteX51" fmla="*/ 1629697 w 2256503"/>
                  <a:gd name="connsiteY51" fmla="*/ 641554 h 1880419"/>
                  <a:gd name="connsiteX52" fmla="*/ 1629697 w 2256503"/>
                  <a:gd name="connsiteY52" fmla="*/ 641554 h 1880419"/>
                  <a:gd name="connsiteX53" fmla="*/ 1489587 w 2256503"/>
                  <a:gd name="connsiteY53" fmla="*/ 715296 h 1880419"/>
                  <a:gd name="connsiteX54" fmla="*/ 1489587 w 2256503"/>
                  <a:gd name="connsiteY54" fmla="*/ 715296 h 1880419"/>
                  <a:gd name="connsiteX55" fmla="*/ 1415845 w 2256503"/>
                  <a:gd name="connsiteY55" fmla="*/ 671051 h 1880419"/>
                  <a:gd name="connsiteX56" fmla="*/ 1371600 w 2256503"/>
                  <a:gd name="connsiteY56" fmla="*/ 700548 h 1880419"/>
                  <a:gd name="connsiteX57" fmla="*/ 1371600 w 2256503"/>
                  <a:gd name="connsiteY57" fmla="*/ 700548 h 1880419"/>
                  <a:gd name="connsiteX58" fmla="*/ 1342103 w 2256503"/>
                  <a:gd name="connsiteY58" fmla="*/ 789038 h 1880419"/>
                  <a:gd name="connsiteX59" fmla="*/ 1342103 w 2256503"/>
                  <a:gd name="connsiteY59" fmla="*/ 789038 h 1880419"/>
                  <a:gd name="connsiteX60" fmla="*/ 1260987 w 2256503"/>
                  <a:gd name="connsiteY60" fmla="*/ 759542 h 1880419"/>
                  <a:gd name="connsiteX61" fmla="*/ 1201994 w 2256503"/>
                  <a:gd name="connsiteY61" fmla="*/ 693174 h 1880419"/>
                  <a:gd name="connsiteX62" fmla="*/ 1201994 w 2256503"/>
                  <a:gd name="connsiteY62" fmla="*/ 693174 h 1880419"/>
                  <a:gd name="connsiteX63" fmla="*/ 1165123 w 2256503"/>
                  <a:gd name="connsiteY63" fmla="*/ 626806 h 1880419"/>
                  <a:gd name="connsiteX64" fmla="*/ 1120877 w 2256503"/>
                  <a:gd name="connsiteY64" fmla="*/ 589935 h 1880419"/>
                  <a:gd name="connsiteX65" fmla="*/ 1120877 w 2256503"/>
                  <a:gd name="connsiteY65" fmla="*/ 575187 h 1880419"/>
                  <a:gd name="connsiteX66" fmla="*/ 1076632 w 2256503"/>
                  <a:gd name="connsiteY66" fmla="*/ 560438 h 1880419"/>
                  <a:gd name="connsiteX67" fmla="*/ 1084006 w 2256503"/>
                  <a:gd name="connsiteY67" fmla="*/ 530942 h 1880419"/>
                  <a:gd name="connsiteX68" fmla="*/ 1150374 w 2256503"/>
                  <a:gd name="connsiteY68" fmla="*/ 464574 h 1880419"/>
                  <a:gd name="connsiteX69" fmla="*/ 1150374 w 2256503"/>
                  <a:gd name="connsiteY69" fmla="*/ 464574 h 1880419"/>
                  <a:gd name="connsiteX70" fmla="*/ 1150374 w 2256503"/>
                  <a:gd name="connsiteY70" fmla="*/ 464574 h 1880419"/>
                  <a:gd name="connsiteX71" fmla="*/ 1165123 w 2256503"/>
                  <a:gd name="connsiteY71" fmla="*/ 405580 h 1880419"/>
                  <a:gd name="connsiteX72" fmla="*/ 1165123 w 2256503"/>
                  <a:gd name="connsiteY72" fmla="*/ 405580 h 1880419"/>
                  <a:gd name="connsiteX73" fmla="*/ 1017639 w 2256503"/>
                  <a:gd name="connsiteY73" fmla="*/ 390832 h 1880419"/>
                  <a:gd name="connsiteX74" fmla="*/ 936523 w 2256503"/>
                  <a:gd name="connsiteY74" fmla="*/ 464574 h 1880419"/>
                  <a:gd name="connsiteX75" fmla="*/ 921774 w 2256503"/>
                  <a:gd name="connsiteY75" fmla="*/ 442451 h 1880419"/>
                  <a:gd name="connsiteX76" fmla="*/ 929148 w 2256503"/>
                  <a:gd name="connsiteY76" fmla="*/ 390832 h 1880419"/>
                  <a:gd name="connsiteX77" fmla="*/ 929148 w 2256503"/>
                  <a:gd name="connsiteY77" fmla="*/ 390832 h 1880419"/>
                  <a:gd name="connsiteX78" fmla="*/ 877529 w 2256503"/>
                  <a:gd name="connsiteY78" fmla="*/ 339213 h 1880419"/>
                  <a:gd name="connsiteX79" fmla="*/ 848032 w 2256503"/>
                  <a:gd name="connsiteY79" fmla="*/ 317090 h 1880419"/>
                  <a:gd name="connsiteX80" fmla="*/ 840658 w 2256503"/>
                  <a:gd name="connsiteY80" fmla="*/ 294967 h 1880419"/>
                  <a:gd name="connsiteX81" fmla="*/ 855406 w 2256503"/>
                  <a:gd name="connsiteY81" fmla="*/ 235974 h 1880419"/>
                  <a:gd name="connsiteX82" fmla="*/ 855406 w 2256503"/>
                  <a:gd name="connsiteY82" fmla="*/ 235974 h 1880419"/>
                  <a:gd name="connsiteX83" fmla="*/ 833284 w 2256503"/>
                  <a:gd name="connsiteY83" fmla="*/ 125361 h 1880419"/>
                  <a:gd name="connsiteX84" fmla="*/ 818536 w 2256503"/>
                  <a:gd name="connsiteY84" fmla="*/ 51619 h 1880419"/>
                  <a:gd name="connsiteX85" fmla="*/ 818536 w 2256503"/>
                  <a:gd name="connsiteY85" fmla="*/ 51619 h 1880419"/>
                  <a:gd name="connsiteX86" fmla="*/ 722671 w 2256503"/>
                  <a:gd name="connsiteY86" fmla="*/ 58993 h 1880419"/>
                  <a:gd name="connsiteX87" fmla="*/ 641555 w 2256503"/>
                  <a:gd name="connsiteY87" fmla="*/ 44245 h 1880419"/>
                  <a:gd name="connsiteX88" fmla="*/ 575187 w 2256503"/>
                  <a:gd name="connsiteY88" fmla="*/ 0 h 188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256503" h="1880419">
                    <a:moveTo>
                      <a:pt x="575187" y="0"/>
                    </a:moveTo>
                    <a:lnTo>
                      <a:pt x="0" y="457200"/>
                    </a:lnTo>
                    <a:lnTo>
                      <a:pt x="471948" y="877529"/>
                    </a:lnTo>
                    <a:lnTo>
                      <a:pt x="884903" y="803787"/>
                    </a:lnTo>
                    <a:lnTo>
                      <a:pt x="1224116" y="1769806"/>
                    </a:lnTo>
                    <a:lnTo>
                      <a:pt x="1917290" y="1880419"/>
                    </a:lnTo>
                    <a:lnTo>
                      <a:pt x="1902542" y="1755058"/>
                    </a:lnTo>
                    <a:lnTo>
                      <a:pt x="1917290" y="1710813"/>
                    </a:lnTo>
                    <a:lnTo>
                      <a:pt x="1887794" y="1696064"/>
                    </a:lnTo>
                    <a:lnTo>
                      <a:pt x="1880419" y="1666567"/>
                    </a:lnTo>
                    <a:lnTo>
                      <a:pt x="1924665" y="1637071"/>
                    </a:lnTo>
                    <a:lnTo>
                      <a:pt x="1968910" y="1651819"/>
                    </a:lnTo>
                    <a:lnTo>
                      <a:pt x="1976284" y="1592825"/>
                    </a:lnTo>
                    <a:lnTo>
                      <a:pt x="1968910" y="1519083"/>
                    </a:lnTo>
                    <a:lnTo>
                      <a:pt x="1968910" y="1519083"/>
                    </a:lnTo>
                    <a:lnTo>
                      <a:pt x="1939413" y="1423219"/>
                    </a:lnTo>
                    <a:lnTo>
                      <a:pt x="1976284" y="1386348"/>
                    </a:lnTo>
                    <a:lnTo>
                      <a:pt x="2035277" y="1378974"/>
                    </a:lnTo>
                    <a:lnTo>
                      <a:pt x="2086897" y="1415845"/>
                    </a:lnTo>
                    <a:lnTo>
                      <a:pt x="2123768" y="1393722"/>
                    </a:lnTo>
                    <a:lnTo>
                      <a:pt x="2138516" y="1342103"/>
                    </a:lnTo>
                    <a:lnTo>
                      <a:pt x="2138516" y="1342103"/>
                    </a:lnTo>
                    <a:lnTo>
                      <a:pt x="2241755" y="1342103"/>
                    </a:lnTo>
                    <a:lnTo>
                      <a:pt x="2234381" y="1283109"/>
                    </a:lnTo>
                    <a:lnTo>
                      <a:pt x="2234381" y="1194619"/>
                    </a:lnTo>
                    <a:lnTo>
                      <a:pt x="2256503" y="1179871"/>
                    </a:lnTo>
                    <a:lnTo>
                      <a:pt x="2145890" y="1098754"/>
                    </a:lnTo>
                    <a:lnTo>
                      <a:pt x="2086897" y="1091380"/>
                    </a:lnTo>
                    <a:lnTo>
                      <a:pt x="2057400" y="1084006"/>
                    </a:lnTo>
                    <a:lnTo>
                      <a:pt x="2057400" y="995516"/>
                    </a:lnTo>
                    <a:lnTo>
                      <a:pt x="1991032" y="1017638"/>
                    </a:lnTo>
                    <a:lnTo>
                      <a:pt x="1961536" y="1120877"/>
                    </a:lnTo>
                    <a:lnTo>
                      <a:pt x="1932039" y="1157748"/>
                    </a:lnTo>
                    <a:lnTo>
                      <a:pt x="1983658" y="1187245"/>
                    </a:lnTo>
                    <a:lnTo>
                      <a:pt x="1983658" y="1187245"/>
                    </a:lnTo>
                    <a:lnTo>
                      <a:pt x="1991032" y="1253613"/>
                    </a:lnTo>
                    <a:lnTo>
                      <a:pt x="1895168" y="1327354"/>
                    </a:lnTo>
                    <a:lnTo>
                      <a:pt x="1843548" y="1290483"/>
                    </a:lnTo>
                    <a:lnTo>
                      <a:pt x="1814052" y="1253613"/>
                    </a:lnTo>
                    <a:lnTo>
                      <a:pt x="1814052" y="1253613"/>
                    </a:lnTo>
                    <a:lnTo>
                      <a:pt x="1814052" y="1143000"/>
                    </a:lnTo>
                    <a:lnTo>
                      <a:pt x="1791929" y="1091380"/>
                    </a:lnTo>
                    <a:lnTo>
                      <a:pt x="1666568" y="980767"/>
                    </a:lnTo>
                    <a:lnTo>
                      <a:pt x="1563329" y="958645"/>
                    </a:lnTo>
                    <a:lnTo>
                      <a:pt x="1555955" y="892277"/>
                    </a:lnTo>
                    <a:lnTo>
                      <a:pt x="1541206" y="855406"/>
                    </a:lnTo>
                    <a:lnTo>
                      <a:pt x="1555955" y="803787"/>
                    </a:lnTo>
                    <a:lnTo>
                      <a:pt x="1585452" y="759542"/>
                    </a:lnTo>
                    <a:lnTo>
                      <a:pt x="1585452" y="759542"/>
                    </a:lnTo>
                    <a:lnTo>
                      <a:pt x="1659194" y="707922"/>
                    </a:lnTo>
                    <a:lnTo>
                      <a:pt x="1659194" y="663677"/>
                    </a:lnTo>
                    <a:lnTo>
                      <a:pt x="1629697" y="641554"/>
                    </a:lnTo>
                    <a:lnTo>
                      <a:pt x="1629697" y="641554"/>
                    </a:lnTo>
                    <a:lnTo>
                      <a:pt x="1489587" y="715296"/>
                    </a:lnTo>
                    <a:lnTo>
                      <a:pt x="1489587" y="715296"/>
                    </a:lnTo>
                    <a:lnTo>
                      <a:pt x="1415845" y="671051"/>
                    </a:lnTo>
                    <a:lnTo>
                      <a:pt x="1371600" y="700548"/>
                    </a:lnTo>
                    <a:lnTo>
                      <a:pt x="1371600" y="700548"/>
                    </a:lnTo>
                    <a:lnTo>
                      <a:pt x="1342103" y="789038"/>
                    </a:lnTo>
                    <a:lnTo>
                      <a:pt x="1342103" y="789038"/>
                    </a:lnTo>
                    <a:lnTo>
                      <a:pt x="1260987" y="759542"/>
                    </a:lnTo>
                    <a:lnTo>
                      <a:pt x="1201994" y="693174"/>
                    </a:lnTo>
                    <a:lnTo>
                      <a:pt x="1201994" y="693174"/>
                    </a:lnTo>
                    <a:lnTo>
                      <a:pt x="1165123" y="626806"/>
                    </a:lnTo>
                    <a:lnTo>
                      <a:pt x="1120877" y="589935"/>
                    </a:lnTo>
                    <a:lnTo>
                      <a:pt x="1120877" y="575187"/>
                    </a:lnTo>
                    <a:lnTo>
                      <a:pt x="1076632" y="560438"/>
                    </a:lnTo>
                    <a:lnTo>
                      <a:pt x="1084006" y="530942"/>
                    </a:lnTo>
                    <a:lnTo>
                      <a:pt x="1150374" y="464574"/>
                    </a:lnTo>
                    <a:lnTo>
                      <a:pt x="1150374" y="464574"/>
                    </a:lnTo>
                    <a:lnTo>
                      <a:pt x="1150374" y="464574"/>
                    </a:lnTo>
                    <a:lnTo>
                      <a:pt x="1165123" y="405580"/>
                    </a:lnTo>
                    <a:lnTo>
                      <a:pt x="1165123" y="405580"/>
                    </a:lnTo>
                    <a:lnTo>
                      <a:pt x="1017639" y="390832"/>
                    </a:lnTo>
                    <a:lnTo>
                      <a:pt x="936523" y="464574"/>
                    </a:lnTo>
                    <a:lnTo>
                      <a:pt x="921774" y="442451"/>
                    </a:lnTo>
                    <a:lnTo>
                      <a:pt x="929148" y="390832"/>
                    </a:lnTo>
                    <a:lnTo>
                      <a:pt x="929148" y="390832"/>
                    </a:lnTo>
                    <a:lnTo>
                      <a:pt x="877529" y="339213"/>
                    </a:lnTo>
                    <a:lnTo>
                      <a:pt x="848032" y="317090"/>
                    </a:lnTo>
                    <a:lnTo>
                      <a:pt x="840658" y="294967"/>
                    </a:lnTo>
                    <a:lnTo>
                      <a:pt x="855406" y="235974"/>
                    </a:lnTo>
                    <a:lnTo>
                      <a:pt x="855406" y="235974"/>
                    </a:lnTo>
                    <a:lnTo>
                      <a:pt x="833284" y="125361"/>
                    </a:lnTo>
                    <a:lnTo>
                      <a:pt x="818536" y="51619"/>
                    </a:lnTo>
                    <a:lnTo>
                      <a:pt x="818536" y="51619"/>
                    </a:lnTo>
                    <a:lnTo>
                      <a:pt x="722671" y="58993"/>
                    </a:lnTo>
                    <a:lnTo>
                      <a:pt x="641555" y="44245"/>
                    </a:lnTo>
                    <a:lnTo>
                      <a:pt x="575187" y="0"/>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任意多边形 307"/>
              <p:cNvSpPr/>
              <p:nvPr/>
            </p:nvSpPr>
            <p:spPr>
              <a:xfrm>
                <a:off x="6127955" y="5117690"/>
                <a:ext cx="1224116" cy="855407"/>
              </a:xfrm>
              <a:custGeom>
                <a:avLst/>
                <a:gdLst>
                  <a:gd name="connsiteX0" fmla="*/ 213851 w 1224116"/>
                  <a:gd name="connsiteY0" fmla="*/ 479323 h 855407"/>
                  <a:gd name="connsiteX1" fmla="*/ 250722 w 1224116"/>
                  <a:gd name="connsiteY1" fmla="*/ 560439 h 855407"/>
                  <a:gd name="connsiteX2" fmla="*/ 250722 w 1224116"/>
                  <a:gd name="connsiteY2" fmla="*/ 560439 h 855407"/>
                  <a:gd name="connsiteX3" fmla="*/ 361335 w 1224116"/>
                  <a:gd name="connsiteY3" fmla="*/ 582562 h 855407"/>
                  <a:gd name="connsiteX4" fmla="*/ 435077 w 1224116"/>
                  <a:gd name="connsiteY4" fmla="*/ 597310 h 855407"/>
                  <a:gd name="connsiteX5" fmla="*/ 427703 w 1224116"/>
                  <a:gd name="connsiteY5" fmla="*/ 678426 h 855407"/>
                  <a:gd name="connsiteX6" fmla="*/ 427703 w 1224116"/>
                  <a:gd name="connsiteY6" fmla="*/ 678426 h 855407"/>
                  <a:gd name="connsiteX7" fmla="*/ 412955 w 1224116"/>
                  <a:gd name="connsiteY7" fmla="*/ 730045 h 855407"/>
                  <a:gd name="connsiteX8" fmla="*/ 508819 w 1224116"/>
                  <a:gd name="connsiteY8" fmla="*/ 811162 h 855407"/>
                  <a:gd name="connsiteX9" fmla="*/ 567813 w 1224116"/>
                  <a:gd name="connsiteY9" fmla="*/ 803787 h 855407"/>
                  <a:gd name="connsiteX10" fmla="*/ 693174 w 1224116"/>
                  <a:gd name="connsiteY10" fmla="*/ 811162 h 855407"/>
                  <a:gd name="connsiteX11" fmla="*/ 707922 w 1224116"/>
                  <a:gd name="connsiteY11" fmla="*/ 781665 h 855407"/>
                  <a:gd name="connsiteX12" fmla="*/ 707922 w 1224116"/>
                  <a:gd name="connsiteY12" fmla="*/ 781665 h 855407"/>
                  <a:gd name="connsiteX13" fmla="*/ 744793 w 1224116"/>
                  <a:gd name="connsiteY13" fmla="*/ 759542 h 855407"/>
                  <a:gd name="connsiteX14" fmla="*/ 796413 w 1224116"/>
                  <a:gd name="connsiteY14" fmla="*/ 855407 h 855407"/>
                  <a:gd name="connsiteX15" fmla="*/ 862780 w 1224116"/>
                  <a:gd name="connsiteY15" fmla="*/ 811162 h 855407"/>
                  <a:gd name="connsiteX16" fmla="*/ 862780 w 1224116"/>
                  <a:gd name="connsiteY16" fmla="*/ 811162 h 855407"/>
                  <a:gd name="connsiteX17" fmla="*/ 1032387 w 1224116"/>
                  <a:gd name="connsiteY17" fmla="*/ 641555 h 855407"/>
                  <a:gd name="connsiteX18" fmla="*/ 1098755 w 1224116"/>
                  <a:gd name="connsiteY18" fmla="*/ 575187 h 855407"/>
                  <a:gd name="connsiteX19" fmla="*/ 1150374 w 1224116"/>
                  <a:gd name="connsiteY19" fmla="*/ 530942 h 855407"/>
                  <a:gd name="connsiteX20" fmla="*/ 1150374 w 1224116"/>
                  <a:gd name="connsiteY20" fmla="*/ 530942 h 855407"/>
                  <a:gd name="connsiteX21" fmla="*/ 1165122 w 1224116"/>
                  <a:gd name="connsiteY21" fmla="*/ 412955 h 855407"/>
                  <a:gd name="connsiteX22" fmla="*/ 1224116 w 1224116"/>
                  <a:gd name="connsiteY22" fmla="*/ 398207 h 855407"/>
                  <a:gd name="connsiteX23" fmla="*/ 1224116 w 1224116"/>
                  <a:gd name="connsiteY23" fmla="*/ 331839 h 855407"/>
                  <a:gd name="connsiteX24" fmla="*/ 1216742 w 1224116"/>
                  <a:gd name="connsiteY24" fmla="*/ 287594 h 855407"/>
                  <a:gd name="connsiteX25" fmla="*/ 1216742 w 1224116"/>
                  <a:gd name="connsiteY25" fmla="*/ 287594 h 855407"/>
                  <a:gd name="connsiteX26" fmla="*/ 1128251 w 1224116"/>
                  <a:gd name="connsiteY26" fmla="*/ 280220 h 855407"/>
                  <a:gd name="connsiteX27" fmla="*/ 1113503 w 1224116"/>
                  <a:gd name="connsiteY27" fmla="*/ 258097 h 855407"/>
                  <a:gd name="connsiteX28" fmla="*/ 1113503 w 1224116"/>
                  <a:gd name="connsiteY28" fmla="*/ 258097 h 855407"/>
                  <a:gd name="connsiteX29" fmla="*/ 1054510 w 1224116"/>
                  <a:gd name="connsiteY29" fmla="*/ 221226 h 855407"/>
                  <a:gd name="connsiteX30" fmla="*/ 1091380 w 1224116"/>
                  <a:gd name="connsiteY30" fmla="*/ 140110 h 855407"/>
                  <a:gd name="connsiteX31" fmla="*/ 1091380 w 1224116"/>
                  <a:gd name="connsiteY31" fmla="*/ 140110 h 855407"/>
                  <a:gd name="connsiteX32" fmla="*/ 1076632 w 1224116"/>
                  <a:gd name="connsiteY32" fmla="*/ 51620 h 855407"/>
                  <a:gd name="connsiteX33" fmla="*/ 1047135 w 1224116"/>
                  <a:gd name="connsiteY33" fmla="*/ 0 h 855407"/>
                  <a:gd name="connsiteX34" fmla="*/ 980768 w 1224116"/>
                  <a:gd name="connsiteY34" fmla="*/ 22123 h 855407"/>
                  <a:gd name="connsiteX35" fmla="*/ 884903 w 1224116"/>
                  <a:gd name="connsiteY35" fmla="*/ 73742 h 855407"/>
                  <a:gd name="connsiteX36" fmla="*/ 796413 w 1224116"/>
                  <a:gd name="connsiteY36" fmla="*/ 88491 h 855407"/>
                  <a:gd name="connsiteX37" fmla="*/ 412955 w 1224116"/>
                  <a:gd name="connsiteY37" fmla="*/ 66368 h 855407"/>
                  <a:gd name="connsiteX38" fmla="*/ 0 w 1224116"/>
                  <a:gd name="connsiteY38" fmla="*/ 280220 h 855407"/>
                  <a:gd name="connsiteX39" fmla="*/ 213851 w 1224116"/>
                  <a:gd name="connsiteY39" fmla="*/ 479323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24116" h="855407">
                    <a:moveTo>
                      <a:pt x="213851" y="479323"/>
                    </a:moveTo>
                    <a:lnTo>
                      <a:pt x="250722" y="560439"/>
                    </a:lnTo>
                    <a:lnTo>
                      <a:pt x="250722" y="560439"/>
                    </a:lnTo>
                    <a:lnTo>
                      <a:pt x="361335" y="582562"/>
                    </a:lnTo>
                    <a:lnTo>
                      <a:pt x="435077" y="597310"/>
                    </a:lnTo>
                    <a:lnTo>
                      <a:pt x="427703" y="678426"/>
                    </a:lnTo>
                    <a:lnTo>
                      <a:pt x="427703" y="678426"/>
                    </a:lnTo>
                    <a:lnTo>
                      <a:pt x="412955" y="730045"/>
                    </a:lnTo>
                    <a:lnTo>
                      <a:pt x="508819" y="811162"/>
                    </a:lnTo>
                    <a:lnTo>
                      <a:pt x="567813" y="803787"/>
                    </a:lnTo>
                    <a:lnTo>
                      <a:pt x="693174" y="811162"/>
                    </a:lnTo>
                    <a:lnTo>
                      <a:pt x="707922" y="781665"/>
                    </a:lnTo>
                    <a:lnTo>
                      <a:pt x="707922" y="781665"/>
                    </a:lnTo>
                    <a:lnTo>
                      <a:pt x="744793" y="759542"/>
                    </a:lnTo>
                    <a:lnTo>
                      <a:pt x="796413" y="855407"/>
                    </a:lnTo>
                    <a:lnTo>
                      <a:pt x="862780" y="811162"/>
                    </a:lnTo>
                    <a:lnTo>
                      <a:pt x="862780" y="811162"/>
                    </a:lnTo>
                    <a:lnTo>
                      <a:pt x="1032387" y="641555"/>
                    </a:lnTo>
                    <a:lnTo>
                      <a:pt x="1098755" y="575187"/>
                    </a:lnTo>
                    <a:lnTo>
                      <a:pt x="1150374" y="530942"/>
                    </a:lnTo>
                    <a:lnTo>
                      <a:pt x="1150374" y="530942"/>
                    </a:lnTo>
                    <a:lnTo>
                      <a:pt x="1165122" y="412955"/>
                    </a:lnTo>
                    <a:lnTo>
                      <a:pt x="1224116" y="398207"/>
                    </a:lnTo>
                    <a:lnTo>
                      <a:pt x="1224116" y="331839"/>
                    </a:lnTo>
                    <a:lnTo>
                      <a:pt x="1216742" y="287594"/>
                    </a:lnTo>
                    <a:lnTo>
                      <a:pt x="1216742" y="287594"/>
                    </a:lnTo>
                    <a:lnTo>
                      <a:pt x="1128251" y="280220"/>
                    </a:lnTo>
                    <a:lnTo>
                      <a:pt x="1113503" y="258097"/>
                    </a:lnTo>
                    <a:lnTo>
                      <a:pt x="1113503" y="258097"/>
                    </a:lnTo>
                    <a:lnTo>
                      <a:pt x="1054510" y="221226"/>
                    </a:lnTo>
                    <a:lnTo>
                      <a:pt x="1091380" y="140110"/>
                    </a:lnTo>
                    <a:lnTo>
                      <a:pt x="1091380" y="140110"/>
                    </a:lnTo>
                    <a:lnTo>
                      <a:pt x="1076632" y="51620"/>
                    </a:lnTo>
                    <a:lnTo>
                      <a:pt x="1047135" y="0"/>
                    </a:lnTo>
                    <a:lnTo>
                      <a:pt x="980768" y="22123"/>
                    </a:lnTo>
                    <a:lnTo>
                      <a:pt x="884903" y="73742"/>
                    </a:lnTo>
                    <a:lnTo>
                      <a:pt x="796413" y="88491"/>
                    </a:lnTo>
                    <a:lnTo>
                      <a:pt x="412955" y="66368"/>
                    </a:lnTo>
                    <a:lnTo>
                      <a:pt x="0" y="280220"/>
                    </a:lnTo>
                    <a:lnTo>
                      <a:pt x="213851" y="479323"/>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任意多边形 308"/>
              <p:cNvSpPr/>
              <p:nvPr/>
            </p:nvSpPr>
            <p:spPr>
              <a:xfrm>
                <a:off x="6230566" y="4095345"/>
                <a:ext cx="812260" cy="778212"/>
              </a:xfrm>
              <a:custGeom>
                <a:avLst/>
                <a:gdLst>
                  <a:gd name="connsiteX0" fmla="*/ 651753 w 812260"/>
                  <a:gd name="connsiteY0" fmla="*/ 43774 h 778212"/>
                  <a:gd name="connsiteX1" fmla="*/ 714983 w 812260"/>
                  <a:gd name="connsiteY1" fmla="*/ 136187 h 778212"/>
                  <a:gd name="connsiteX2" fmla="*/ 778213 w 812260"/>
                  <a:gd name="connsiteY2" fmla="*/ 155642 h 778212"/>
                  <a:gd name="connsiteX3" fmla="*/ 812260 w 812260"/>
                  <a:gd name="connsiteY3" fmla="*/ 209144 h 778212"/>
                  <a:gd name="connsiteX4" fmla="*/ 787940 w 812260"/>
                  <a:gd name="connsiteY4" fmla="*/ 257783 h 778212"/>
                  <a:gd name="connsiteX5" fmla="*/ 753894 w 812260"/>
                  <a:gd name="connsiteY5" fmla="*/ 296693 h 778212"/>
                  <a:gd name="connsiteX6" fmla="*/ 753894 w 812260"/>
                  <a:gd name="connsiteY6" fmla="*/ 296693 h 778212"/>
                  <a:gd name="connsiteX7" fmla="*/ 671208 w 812260"/>
                  <a:gd name="connsiteY7" fmla="*/ 325876 h 778212"/>
                  <a:gd name="connsiteX8" fmla="*/ 564204 w 812260"/>
                  <a:gd name="connsiteY8" fmla="*/ 325876 h 778212"/>
                  <a:gd name="connsiteX9" fmla="*/ 569068 w 812260"/>
                  <a:gd name="connsiteY9" fmla="*/ 350195 h 778212"/>
                  <a:gd name="connsiteX10" fmla="*/ 569068 w 812260"/>
                  <a:gd name="connsiteY10" fmla="*/ 350195 h 778212"/>
                  <a:gd name="connsiteX11" fmla="*/ 559340 w 812260"/>
                  <a:gd name="connsiteY11" fmla="*/ 442608 h 778212"/>
                  <a:gd name="connsiteX12" fmla="*/ 651753 w 812260"/>
                  <a:gd name="connsiteY12" fmla="*/ 496110 h 778212"/>
                  <a:gd name="connsiteX13" fmla="*/ 671208 w 812260"/>
                  <a:gd name="connsiteY13" fmla="*/ 559340 h 778212"/>
                  <a:gd name="connsiteX14" fmla="*/ 680936 w 812260"/>
                  <a:gd name="connsiteY14" fmla="*/ 588523 h 778212"/>
                  <a:gd name="connsiteX15" fmla="*/ 676072 w 812260"/>
                  <a:gd name="connsiteY15" fmla="*/ 666344 h 778212"/>
                  <a:gd name="connsiteX16" fmla="*/ 705255 w 812260"/>
                  <a:gd name="connsiteY16" fmla="*/ 778212 h 778212"/>
                  <a:gd name="connsiteX17" fmla="*/ 350196 w 812260"/>
                  <a:gd name="connsiteY17" fmla="*/ 729574 h 778212"/>
                  <a:gd name="connsiteX18" fmla="*/ 87549 w 812260"/>
                  <a:gd name="connsiteY18" fmla="*/ 656617 h 778212"/>
                  <a:gd name="connsiteX19" fmla="*/ 0 w 812260"/>
                  <a:gd name="connsiteY19" fmla="*/ 398834 h 778212"/>
                  <a:gd name="connsiteX20" fmla="*/ 145915 w 812260"/>
                  <a:gd name="connsiteY20" fmla="*/ 141051 h 778212"/>
                  <a:gd name="connsiteX21" fmla="*/ 418289 w 812260"/>
                  <a:gd name="connsiteY21" fmla="*/ 0 h 778212"/>
                  <a:gd name="connsiteX22" fmla="*/ 651753 w 812260"/>
                  <a:gd name="connsiteY22" fmla="*/ 43774 h 7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2260" h="778212">
                    <a:moveTo>
                      <a:pt x="651753" y="43774"/>
                    </a:moveTo>
                    <a:lnTo>
                      <a:pt x="714983" y="136187"/>
                    </a:lnTo>
                    <a:lnTo>
                      <a:pt x="778213" y="155642"/>
                    </a:lnTo>
                    <a:lnTo>
                      <a:pt x="812260" y="209144"/>
                    </a:lnTo>
                    <a:lnTo>
                      <a:pt x="787940" y="257783"/>
                    </a:lnTo>
                    <a:lnTo>
                      <a:pt x="753894" y="296693"/>
                    </a:lnTo>
                    <a:lnTo>
                      <a:pt x="753894" y="296693"/>
                    </a:lnTo>
                    <a:lnTo>
                      <a:pt x="671208" y="325876"/>
                    </a:lnTo>
                    <a:lnTo>
                      <a:pt x="564204" y="325876"/>
                    </a:lnTo>
                    <a:lnTo>
                      <a:pt x="569068" y="350195"/>
                    </a:lnTo>
                    <a:lnTo>
                      <a:pt x="569068" y="350195"/>
                    </a:lnTo>
                    <a:lnTo>
                      <a:pt x="559340" y="442608"/>
                    </a:lnTo>
                    <a:lnTo>
                      <a:pt x="651753" y="496110"/>
                    </a:lnTo>
                    <a:lnTo>
                      <a:pt x="671208" y="559340"/>
                    </a:lnTo>
                    <a:lnTo>
                      <a:pt x="680936" y="588523"/>
                    </a:lnTo>
                    <a:lnTo>
                      <a:pt x="676072" y="666344"/>
                    </a:lnTo>
                    <a:lnTo>
                      <a:pt x="705255" y="778212"/>
                    </a:lnTo>
                    <a:lnTo>
                      <a:pt x="350196" y="729574"/>
                    </a:lnTo>
                    <a:lnTo>
                      <a:pt x="87549" y="656617"/>
                    </a:lnTo>
                    <a:lnTo>
                      <a:pt x="0" y="398834"/>
                    </a:lnTo>
                    <a:lnTo>
                      <a:pt x="145915" y="141051"/>
                    </a:lnTo>
                    <a:lnTo>
                      <a:pt x="418289" y="0"/>
                    </a:lnTo>
                    <a:lnTo>
                      <a:pt x="651753" y="43774"/>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任意多边形 309"/>
              <p:cNvSpPr/>
              <p:nvPr/>
            </p:nvSpPr>
            <p:spPr>
              <a:xfrm>
                <a:off x="5995219" y="4623619"/>
                <a:ext cx="1010265" cy="803787"/>
              </a:xfrm>
              <a:custGeom>
                <a:avLst/>
                <a:gdLst>
                  <a:gd name="connsiteX0" fmla="*/ 206478 w 1010265"/>
                  <a:gd name="connsiteY0" fmla="*/ 796413 h 803787"/>
                  <a:gd name="connsiteX1" fmla="*/ 294968 w 1010265"/>
                  <a:gd name="connsiteY1" fmla="*/ 744794 h 803787"/>
                  <a:gd name="connsiteX2" fmla="*/ 353962 w 1010265"/>
                  <a:gd name="connsiteY2" fmla="*/ 730046 h 803787"/>
                  <a:gd name="connsiteX3" fmla="*/ 442452 w 1010265"/>
                  <a:gd name="connsiteY3" fmla="*/ 803787 h 803787"/>
                  <a:gd name="connsiteX4" fmla="*/ 508820 w 1010265"/>
                  <a:gd name="connsiteY4" fmla="*/ 803787 h 803787"/>
                  <a:gd name="connsiteX5" fmla="*/ 545691 w 1010265"/>
                  <a:gd name="connsiteY5" fmla="*/ 759542 h 803787"/>
                  <a:gd name="connsiteX6" fmla="*/ 597310 w 1010265"/>
                  <a:gd name="connsiteY6" fmla="*/ 707923 h 803787"/>
                  <a:gd name="connsiteX7" fmla="*/ 597310 w 1010265"/>
                  <a:gd name="connsiteY7" fmla="*/ 707923 h 803787"/>
                  <a:gd name="connsiteX8" fmla="*/ 612058 w 1010265"/>
                  <a:gd name="connsiteY8" fmla="*/ 641555 h 803787"/>
                  <a:gd name="connsiteX9" fmla="*/ 612058 w 1010265"/>
                  <a:gd name="connsiteY9" fmla="*/ 641555 h 803787"/>
                  <a:gd name="connsiteX10" fmla="*/ 671052 w 1010265"/>
                  <a:gd name="connsiteY10" fmla="*/ 671052 h 803787"/>
                  <a:gd name="connsiteX11" fmla="*/ 707923 w 1010265"/>
                  <a:gd name="connsiteY11" fmla="*/ 693175 h 803787"/>
                  <a:gd name="connsiteX12" fmla="*/ 774291 w 1010265"/>
                  <a:gd name="connsiteY12" fmla="*/ 715297 h 803787"/>
                  <a:gd name="connsiteX13" fmla="*/ 811162 w 1010265"/>
                  <a:gd name="connsiteY13" fmla="*/ 678426 h 803787"/>
                  <a:gd name="connsiteX14" fmla="*/ 855407 w 1010265"/>
                  <a:gd name="connsiteY14" fmla="*/ 641555 h 803787"/>
                  <a:gd name="connsiteX15" fmla="*/ 914400 w 1010265"/>
                  <a:gd name="connsiteY15" fmla="*/ 619433 h 803787"/>
                  <a:gd name="connsiteX16" fmla="*/ 921775 w 1010265"/>
                  <a:gd name="connsiteY16" fmla="*/ 589936 h 803787"/>
                  <a:gd name="connsiteX17" fmla="*/ 988142 w 1010265"/>
                  <a:gd name="connsiteY17" fmla="*/ 582562 h 803787"/>
                  <a:gd name="connsiteX18" fmla="*/ 1010265 w 1010265"/>
                  <a:gd name="connsiteY18" fmla="*/ 560439 h 803787"/>
                  <a:gd name="connsiteX19" fmla="*/ 980768 w 1010265"/>
                  <a:gd name="connsiteY19" fmla="*/ 523568 h 803787"/>
                  <a:gd name="connsiteX20" fmla="*/ 943897 w 1010265"/>
                  <a:gd name="connsiteY20" fmla="*/ 486697 h 803787"/>
                  <a:gd name="connsiteX21" fmla="*/ 943897 w 1010265"/>
                  <a:gd name="connsiteY21" fmla="*/ 420329 h 803787"/>
                  <a:gd name="connsiteX22" fmla="*/ 943897 w 1010265"/>
                  <a:gd name="connsiteY22" fmla="*/ 420329 h 803787"/>
                  <a:gd name="connsiteX23" fmla="*/ 943897 w 1010265"/>
                  <a:gd name="connsiteY23" fmla="*/ 420329 h 803787"/>
                  <a:gd name="connsiteX24" fmla="*/ 862781 w 1010265"/>
                  <a:gd name="connsiteY24" fmla="*/ 376084 h 803787"/>
                  <a:gd name="connsiteX25" fmla="*/ 862781 w 1010265"/>
                  <a:gd name="connsiteY25" fmla="*/ 361336 h 803787"/>
                  <a:gd name="connsiteX26" fmla="*/ 914400 w 1010265"/>
                  <a:gd name="connsiteY26" fmla="*/ 324465 h 803787"/>
                  <a:gd name="connsiteX27" fmla="*/ 958646 w 1010265"/>
                  <a:gd name="connsiteY27" fmla="*/ 294968 h 803787"/>
                  <a:gd name="connsiteX28" fmla="*/ 943897 w 1010265"/>
                  <a:gd name="connsiteY28" fmla="*/ 258097 h 803787"/>
                  <a:gd name="connsiteX29" fmla="*/ 929149 w 1010265"/>
                  <a:gd name="connsiteY29" fmla="*/ 199104 h 803787"/>
                  <a:gd name="connsiteX30" fmla="*/ 884904 w 1010265"/>
                  <a:gd name="connsiteY30" fmla="*/ 206478 h 803787"/>
                  <a:gd name="connsiteX31" fmla="*/ 840658 w 1010265"/>
                  <a:gd name="connsiteY31" fmla="*/ 169607 h 803787"/>
                  <a:gd name="connsiteX32" fmla="*/ 796413 w 1010265"/>
                  <a:gd name="connsiteY32" fmla="*/ 110613 h 803787"/>
                  <a:gd name="connsiteX33" fmla="*/ 796413 w 1010265"/>
                  <a:gd name="connsiteY33" fmla="*/ 73742 h 803787"/>
                  <a:gd name="connsiteX34" fmla="*/ 781665 w 1010265"/>
                  <a:gd name="connsiteY34" fmla="*/ 22123 h 803787"/>
                  <a:gd name="connsiteX35" fmla="*/ 759542 w 1010265"/>
                  <a:gd name="connsiteY35" fmla="*/ 7375 h 803787"/>
                  <a:gd name="connsiteX36" fmla="*/ 759542 w 1010265"/>
                  <a:gd name="connsiteY36" fmla="*/ 7375 h 803787"/>
                  <a:gd name="connsiteX37" fmla="*/ 685800 w 1010265"/>
                  <a:gd name="connsiteY37" fmla="*/ 0 h 803787"/>
                  <a:gd name="connsiteX38" fmla="*/ 648929 w 1010265"/>
                  <a:gd name="connsiteY38" fmla="*/ 88491 h 803787"/>
                  <a:gd name="connsiteX39" fmla="*/ 648929 w 1010265"/>
                  <a:gd name="connsiteY39" fmla="*/ 88491 h 803787"/>
                  <a:gd name="connsiteX40" fmla="*/ 560439 w 1010265"/>
                  <a:gd name="connsiteY40" fmla="*/ 154858 h 803787"/>
                  <a:gd name="connsiteX41" fmla="*/ 479323 w 1010265"/>
                  <a:gd name="connsiteY41" fmla="*/ 154858 h 803787"/>
                  <a:gd name="connsiteX42" fmla="*/ 250723 w 1010265"/>
                  <a:gd name="connsiteY42" fmla="*/ 51620 h 803787"/>
                  <a:gd name="connsiteX43" fmla="*/ 14749 w 1010265"/>
                  <a:gd name="connsiteY43" fmla="*/ 88491 h 803787"/>
                  <a:gd name="connsiteX44" fmla="*/ 0 w 1010265"/>
                  <a:gd name="connsiteY44" fmla="*/ 405581 h 803787"/>
                  <a:gd name="connsiteX45" fmla="*/ 206478 w 1010265"/>
                  <a:gd name="connsiteY45" fmla="*/ 796413 h 8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10265" h="803787">
                    <a:moveTo>
                      <a:pt x="206478" y="796413"/>
                    </a:moveTo>
                    <a:lnTo>
                      <a:pt x="294968" y="744794"/>
                    </a:lnTo>
                    <a:lnTo>
                      <a:pt x="353962" y="730046"/>
                    </a:lnTo>
                    <a:lnTo>
                      <a:pt x="442452" y="803787"/>
                    </a:lnTo>
                    <a:lnTo>
                      <a:pt x="508820" y="803787"/>
                    </a:lnTo>
                    <a:lnTo>
                      <a:pt x="545691" y="759542"/>
                    </a:lnTo>
                    <a:lnTo>
                      <a:pt x="597310" y="707923"/>
                    </a:lnTo>
                    <a:lnTo>
                      <a:pt x="597310" y="707923"/>
                    </a:lnTo>
                    <a:lnTo>
                      <a:pt x="612058" y="641555"/>
                    </a:lnTo>
                    <a:lnTo>
                      <a:pt x="612058" y="641555"/>
                    </a:lnTo>
                    <a:lnTo>
                      <a:pt x="671052" y="671052"/>
                    </a:lnTo>
                    <a:lnTo>
                      <a:pt x="707923" y="693175"/>
                    </a:lnTo>
                    <a:lnTo>
                      <a:pt x="774291" y="715297"/>
                    </a:lnTo>
                    <a:lnTo>
                      <a:pt x="811162" y="678426"/>
                    </a:lnTo>
                    <a:lnTo>
                      <a:pt x="855407" y="641555"/>
                    </a:lnTo>
                    <a:lnTo>
                      <a:pt x="914400" y="619433"/>
                    </a:lnTo>
                    <a:lnTo>
                      <a:pt x="921775" y="589936"/>
                    </a:lnTo>
                    <a:lnTo>
                      <a:pt x="988142" y="582562"/>
                    </a:lnTo>
                    <a:lnTo>
                      <a:pt x="1010265" y="560439"/>
                    </a:lnTo>
                    <a:lnTo>
                      <a:pt x="980768" y="523568"/>
                    </a:lnTo>
                    <a:lnTo>
                      <a:pt x="943897" y="486697"/>
                    </a:lnTo>
                    <a:lnTo>
                      <a:pt x="943897" y="420329"/>
                    </a:lnTo>
                    <a:lnTo>
                      <a:pt x="943897" y="420329"/>
                    </a:lnTo>
                    <a:lnTo>
                      <a:pt x="943897" y="420329"/>
                    </a:lnTo>
                    <a:lnTo>
                      <a:pt x="862781" y="376084"/>
                    </a:lnTo>
                    <a:lnTo>
                      <a:pt x="862781" y="361336"/>
                    </a:lnTo>
                    <a:lnTo>
                      <a:pt x="914400" y="324465"/>
                    </a:lnTo>
                    <a:lnTo>
                      <a:pt x="958646" y="294968"/>
                    </a:lnTo>
                    <a:lnTo>
                      <a:pt x="943897" y="258097"/>
                    </a:lnTo>
                    <a:lnTo>
                      <a:pt x="929149" y="199104"/>
                    </a:lnTo>
                    <a:lnTo>
                      <a:pt x="884904" y="206478"/>
                    </a:lnTo>
                    <a:lnTo>
                      <a:pt x="840658" y="169607"/>
                    </a:lnTo>
                    <a:lnTo>
                      <a:pt x="796413" y="110613"/>
                    </a:lnTo>
                    <a:lnTo>
                      <a:pt x="796413" y="73742"/>
                    </a:lnTo>
                    <a:lnTo>
                      <a:pt x="781665" y="22123"/>
                    </a:lnTo>
                    <a:lnTo>
                      <a:pt x="759542" y="7375"/>
                    </a:lnTo>
                    <a:lnTo>
                      <a:pt x="759542" y="7375"/>
                    </a:lnTo>
                    <a:lnTo>
                      <a:pt x="685800" y="0"/>
                    </a:lnTo>
                    <a:lnTo>
                      <a:pt x="648929" y="88491"/>
                    </a:lnTo>
                    <a:lnTo>
                      <a:pt x="648929" y="88491"/>
                    </a:lnTo>
                    <a:lnTo>
                      <a:pt x="560439" y="154858"/>
                    </a:lnTo>
                    <a:lnTo>
                      <a:pt x="479323" y="154858"/>
                    </a:lnTo>
                    <a:lnTo>
                      <a:pt x="250723" y="51620"/>
                    </a:lnTo>
                    <a:lnTo>
                      <a:pt x="14749" y="88491"/>
                    </a:lnTo>
                    <a:lnTo>
                      <a:pt x="0" y="405581"/>
                    </a:lnTo>
                    <a:lnTo>
                      <a:pt x="206478" y="796413"/>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任意多边形 310"/>
              <p:cNvSpPr/>
              <p:nvPr/>
            </p:nvSpPr>
            <p:spPr>
              <a:xfrm>
                <a:off x="5058697" y="3723968"/>
                <a:ext cx="1614948" cy="1688690"/>
              </a:xfrm>
              <a:custGeom>
                <a:avLst/>
                <a:gdLst>
                  <a:gd name="connsiteX0" fmla="*/ 0 w 1614948"/>
                  <a:gd name="connsiteY0" fmla="*/ 7374 h 1688690"/>
                  <a:gd name="connsiteX1" fmla="*/ 656303 w 1614948"/>
                  <a:gd name="connsiteY1" fmla="*/ 1688690 h 1688690"/>
                  <a:gd name="connsiteX2" fmla="*/ 1069258 w 1614948"/>
                  <a:gd name="connsiteY2" fmla="*/ 1474838 h 1688690"/>
                  <a:gd name="connsiteX3" fmla="*/ 988142 w 1614948"/>
                  <a:gd name="connsiteY3" fmla="*/ 1268361 h 1688690"/>
                  <a:gd name="connsiteX4" fmla="*/ 1098755 w 1614948"/>
                  <a:gd name="connsiteY4" fmla="*/ 1157748 h 1688690"/>
                  <a:gd name="connsiteX5" fmla="*/ 1283109 w 1614948"/>
                  <a:gd name="connsiteY5" fmla="*/ 1179871 h 1688690"/>
                  <a:gd name="connsiteX6" fmla="*/ 1401097 w 1614948"/>
                  <a:gd name="connsiteY6" fmla="*/ 1201993 h 1688690"/>
                  <a:gd name="connsiteX7" fmla="*/ 1437968 w 1614948"/>
                  <a:gd name="connsiteY7" fmla="*/ 1179871 h 1688690"/>
                  <a:gd name="connsiteX8" fmla="*/ 1430593 w 1614948"/>
                  <a:gd name="connsiteY8" fmla="*/ 1135626 h 1688690"/>
                  <a:gd name="connsiteX9" fmla="*/ 1371600 w 1614948"/>
                  <a:gd name="connsiteY9" fmla="*/ 1106129 h 1688690"/>
                  <a:gd name="connsiteX10" fmla="*/ 1327355 w 1614948"/>
                  <a:gd name="connsiteY10" fmla="*/ 1061884 h 1688690"/>
                  <a:gd name="connsiteX11" fmla="*/ 1327355 w 1614948"/>
                  <a:gd name="connsiteY11" fmla="*/ 1039761 h 1688690"/>
                  <a:gd name="connsiteX12" fmla="*/ 1364226 w 1614948"/>
                  <a:gd name="connsiteY12" fmla="*/ 1002890 h 1688690"/>
                  <a:gd name="connsiteX13" fmla="*/ 1378974 w 1614948"/>
                  <a:gd name="connsiteY13" fmla="*/ 958645 h 1688690"/>
                  <a:gd name="connsiteX14" fmla="*/ 1356851 w 1614948"/>
                  <a:gd name="connsiteY14" fmla="*/ 921774 h 1688690"/>
                  <a:gd name="connsiteX15" fmla="*/ 1327355 w 1614948"/>
                  <a:gd name="connsiteY15" fmla="*/ 884903 h 1688690"/>
                  <a:gd name="connsiteX16" fmla="*/ 1305232 w 1614948"/>
                  <a:gd name="connsiteY16" fmla="*/ 862780 h 1688690"/>
                  <a:gd name="connsiteX17" fmla="*/ 1290484 w 1614948"/>
                  <a:gd name="connsiteY17" fmla="*/ 848032 h 1688690"/>
                  <a:gd name="connsiteX18" fmla="*/ 1319980 w 1614948"/>
                  <a:gd name="connsiteY18" fmla="*/ 759542 h 1688690"/>
                  <a:gd name="connsiteX19" fmla="*/ 1319980 w 1614948"/>
                  <a:gd name="connsiteY19" fmla="*/ 759542 h 1688690"/>
                  <a:gd name="connsiteX20" fmla="*/ 1297858 w 1614948"/>
                  <a:gd name="connsiteY20" fmla="*/ 693174 h 1688690"/>
                  <a:gd name="connsiteX21" fmla="*/ 1319980 w 1614948"/>
                  <a:gd name="connsiteY21" fmla="*/ 626806 h 1688690"/>
                  <a:gd name="connsiteX22" fmla="*/ 1423219 w 1614948"/>
                  <a:gd name="connsiteY22" fmla="*/ 722671 h 1688690"/>
                  <a:gd name="connsiteX23" fmla="*/ 1452716 w 1614948"/>
                  <a:gd name="connsiteY23" fmla="*/ 715297 h 1688690"/>
                  <a:gd name="connsiteX24" fmla="*/ 1533832 w 1614948"/>
                  <a:gd name="connsiteY24" fmla="*/ 641555 h 1688690"/>
                  <a:gd name="connsiteX25" fmla="*/ 1548580 w 1614948"/>
                  <a:gd name="connsiteY25" fmla="*/ 560438 h 1688690"/>
                  <a:gd name="connsiteX26" fmla="*/ 1592826 w 1614948"/>
                  <a:gd name="connsiteY26" fmla="*/ 516193 h 1688690"/>
                  <a:gd name="connsiteX27" fmla="*/ 1607574 w 1614948"/>
                  <a:gd name="connsiteY27" fmla="*/ 457200 h 1688690"/>
                  <a:gd name="connsiteX28" fmla="*/ 1614948 w 1614948"/>
                  <a:gd name="connsiteY28" fmla="*/ 405580 h 1688690"/>
                  <a:gd name="connsiteX29" fmla="*/ 1570703 w 1614948"/>
                  <a:gd name="connsiteY29" fmla="*/ 368709 h 1688690"/>
                  <a:gd name="connsiteX30" fmla="*/ 1460090 w 1614948"/>
                  <a:gd name="connsiteY30" fmla="*/ 346587 h 1688690"/>
                  <a:gd name="connsiteX31" fmla="*/ 1401097 w 1614948"/>
                  <a:gd name="connsiteY31" fmla="*/ 339213 h 1688690"/>
                  <a:gd name="connsiteX32" fmla="*/ 1371600 w 1614948"/>
                  <a:gd name="connsiteY32" fmla="*/ 309716 h 1688690"/>
                  <a:gd name="connsiteX33" fmla="*/ 1371600 w 1614948"/>
                  <a:gd name="connsiteY33" fmla="*/ 309716 h 1688690"/>
                  <a:gd name="connsiteX34" fmla="*/ 1253613 w 1614948"/>
                  <a:gd name="connsiteY34" fmla="*/ 346587 h 1688690"/>
                  <a:gd name="connsiteX35" fmla="*/ 1194619 w 1614948"/>
                  <a:gd name="connsiteY35" fmla="*/ 346587 h 1688690"/>
                  <a:gd name="connsiteX36" fmla="*/ 1165122 w 1614948"/>
                  <a:gd name="connsiteY36" fmla="*/ 324464 h 1688690"/>
                  <a:gd name="connsiteX37" fmla="*/ 1135626 w 1614948"/>
                  <a:gd name="connsiteY37" fmla="*/ 294967 h 1688690"/>
                  <a:gd name="connsiteX38" fmla="*/ 1113503 w 1614948"/>
                  <a:gd name="connsiteY38" fmla="*/ 235974 h 1688690"/>
                  <a:gd name="connsiteX39" fmla="*/ 1106129 w 1614948"/>
                  <a:gd name="connsiteY39" fmla="*/ 206477 h 1688690"/>
                  <a:gd name="connsiteX40" fmla="*/ 1069258 w 1614948"/>
                  <a:gd name="connsiteY40" fmla="*/ 169606 h 1688690"/>
                  <a:gd name="connsiteX41" fmla="*/ 1032387 w 1614948"/>
                  <a:gd name="connsiteY41" fmla="*/ 154858 h 1688690"/>
                  <a:gd name="connsiteX42" fmla="*/ 988142 w 1614948"/>
                  <a:gd name="connsiteY42" fmla="*/ 147484 h 1688690"/>
                  <a:gd name="connsiteX43" fmla="*/ 958645 w 1614948"/>
                  <a:gd name="connsiteY43" fmla="*/ 103238 h 1688690"/>
                  <a:gd name="connsiteX44" fmla="*/ 943897 w 1614948"/>
                  <a:gd name="connsiteY44" fmla="*/ 66367 h 1688690"/>
                  <a:gd name="connsiteX45" fmla="*/ 892277 w 1614948"/>
                  <a:gd name="connsiteY45" fmla="*/ 103238 h 1688690"/>
                  <a:gd name="connsiteX46" fmla="*/ 892277 w 1614948"/>
                  <a:gd name="connsiteY46" fmla="*/ 103238 h 1688690"/>
                  <a:gd name="connsiteX47" fmla="*/ 892277 w 1614948"/>
                  <a:gd name="connsiteY47" fmla="*/ 191729 h 1688690"/>
                  <a:gd name="connsiteX48" fmla="*/ 855406 w 1614948"/>
                  <a:gd name="connsiteY48" fmla="*/ 228600 h 1688690"/>
                  <a:gd name="connsiteX49" fmla="*/ 855406 w 1614948"/>
                  <a:gd name="connsiteY49" fmla="*/ 228600 h 1688690"/>
                  <a:gd name="connsiteX50" fmla="*/ 744793 w 1614948"/>
                  <a:gd name="connsiteY50" fmla="*/ 199103 h 1688690"/>
                  <a:gd name="connsiteX51" fmla="*/ 530942 w 1614948"/>
                  <a:gd name="connsiteY51" fmla="*/ 95864 h 1688690"/>
                  <a:gd name="connsiteX52" fmla="*/ 265471 w 1614948"/>
                  <a:gd name="connsiteY52" fmla="*/ 0 h 1688690"/>
                  <a:gd name="connsiteX53" fmla="*/ 0 w 1614948"/>
                  <a:gd name="connsiteY53" fmla="*/ 7374 h 1688690"/>
                  <a:gd name="connsiteX0-1" fmla="*/ 0 w 1614948"/>
                  <a:gd name="connsiteY0-2" fmla="*/ 7374 h 1688690"/>
                  <a:gd name="connsiteX1-3" fmla="*/ 357681 w 1614948"/>
                  <a:gd name="connsiteY1-4" fmla="*/ 1029264 h 1688690"/>
                  <a:gd name="connsiteX2-5" fmla="*/ 656303 w 1614948"/>
                  <a:gd name="connsiteY2-6" fmla="*/ 1688690 h 1688690"/>
                  <a:gd name="connsiteX3-7" fmla="*/ 1069258 w 1614948"/>
                  <a:gd name="connsiteY3-8" fmla="*/ 1474838 h 1688690"/>
                  <a:gd name="connsiteX4-9" fmla="*/ 988142 w 1614948"/>
                  <a:gd name="connsiteY4-10" fmla="*/ 1268361 h 1688690"/>
                  <a:gd name="connsiteX5-11" fmla="*/ 1098755 w 1614948"/>
                  <a:gd name="connsiteY5-12" fmla="*/ 1157748 h 1688690"/>
                  <a:gd name="connsiteX6-13" fmla="*/ 1283109 w 1614948"/>
                  <a:gd name="connsiteY6-14" fmla="*/ 1179871 h 1688690"/>
                  <a:gd name="connsiteX7-15" fmla="*/ 1401097 w 1614948"/>
                  <a:gd name="connsiteY7-16" fmla="*/ 1201993 h 1688690"/>
                  <a:gd name="connsiteX8-17" fmla="*/ 1437968 w 1614948"/>
                  <a:gd name="connsiteY8-18" fmla="*/ 1179871 h 1688690"/>
                  <a:gd name="connsiteX9-19" fmla="*/ 1430593 w 1614948"/>
                  <a:gd name="connsiteY9-20" fmla="*/ 1135626 h 1688690"/>
                  <a:gd name="connsiteX10-21" fmla="*/ 1371600 w 1614948"/>
                  <a:gd name="connsiteY10-22" fmla="*/ 1106129 h 1688690"/>
                  <a:gd name="connsiteX11-23" fmla="*/ 1327355 w 1614948"/>
                  <a:gd name="connsiteY11-24" fmla="*/ 1061884 h 1688690"/>
                  <a:gd name="connsiteX12-25" fmla="*/ 1327355 w 1614948"/>
                  <a:gd name="connsiteY12-26" fmla="*/ 1039761 h 1688690"/>
                  <a:gd name="connsiteX13-27" fmla="*/ 1364226 w 1614948"/>
                  <a:gd name="connsiteY13-28" fmla="*/ 1002890 h 1688690"/>
                  <a:gd name="connsiteX14-29" fmla="*/ 1378974 w 1614948"/>
                  <a:gd name="connsiteY14-30" fmla="*/ 958645 h 1688690"/>
                  <a:gd name="connsiteX15-31" fmla="*/ 1356851 w 1614948"/>
                  <a:gd name="connsiteY15-32" fmla="*/ 921774 h 1688690"/>
                  <a:gd name="connsiteX16-33" fmla="*/ 1327355 w 1614948"/>
                  <a:gd name="connsiteY16-34" fmla="*/ 884903 h 1688690"/>
                  <a:gd name="connsiteX17-35" fmla="*/ 1305232 w 1614948"/>
                  <a:gd name="connsiteY17-36" fmla="*/ 862780 h 1688690"/>
                  <a:gd name="connsiteX18-37" fmla="*/ 1290484 w 1614948"/>
                  <a:gd name="connsiteY18-38" fmla="*/ 848032 h 1688690"/>
                  <a:gd name="connsiteX19-39" fmla="*/ 1319980 w 1614948"/>
                  <a:gd name="connsiteY19-40" fmla="*/ 759542 h 1688690"/>
                  <a:gd name="connsiteX20-41" fmla="*/ 1319980 w 1614948"/>
                  <a:gd name="connsiteY20-42" fmla="*/ 759542 h 1688690"/>
                  <a:gd name="connsiteX21-43" fmla="*/ 1297858 w 1614948"/>
                  <a:gd name="connsiteY21-44" fmla="*/ 693174 h 1688690"/>
                  <a:gd name="connsiteX22-45" fmla="*/ 1319980 w 1614948"/>
                  <a:gd name="connsiteY22-46" fmla="*/ 626806 h 1688690"/>
                  <a:gd name="connsiteX23-47" fmla="*/ 1423219 w 1614948"/>
                  <a:gd name="connsiteY23-48" fmla="*/ 722671 h 1688690"/>
                  <a:gd name="connsiteX24-49" fmla="*/ 1452716 w 1614948"/>
                  <a:gd name="connsiteY24-50" fmla="*/ 715297 h 1688690"/>
                  <a:gd name="connsiteX25-51" fmla="*/ 1533832 w 1614948"/>
                  <a:gd name="connsiteY25-52" fmla="*/ 641555 h 1688690"/>
                  <a:gd name="connsiteX26-53" fmla="*/ 1548580 w 1614948"/>
                  <a:gd name="connsiteY26-54" fmla="*/ 560438 h 1688690"/>
                  <a:gd name="connsiteX27-55" fmla="*/ 1592826 w 1614948"/>
                  <a:gd name="connsiteY27-56" fmla="*/ 516193 h 1688690"/>
                  <a:gd name="connsiteX28-57" fmla="*/ 1607574 w 1614948"/>
                  <a:gd name="connsiteY28-58" fmla="*/ 457200 h 1688690"/>
                  <a:gd name="connsiteX29-59" fmla="*/ 1614948 w 1614948"/>
                  <a:gd name="connsiteY29-60" fmla="*/ 405580 h 1688690"/>
                  <a:gd name="connsiteX30-61" fmla="*/ 1570703 w 1614948"/>
                  <a:gd name="connsiteY30-62" fmla="*/ 368709 h 1688690"/>
                  <a:gd name="connsiteX31-63" fmla="*/ 1460090 w 1614948"/>
                  <a:gd name="connsiteY31-64" fmla="*/ 346587 h 1688690"/>
                  <a:gd name="connsiteX32-65" fmla="*/ 1401097 w 1614948"/>
                  <a:gd name="connsiteY32-66" fmla="*/ 339213 h 1688690"/>
                  <a:gd name="connsiteX33-67" fmla="*/ 1371600 w 1614948"/>
                  <a:gd name="connsiteY33-68" fmla="*/ 309716 h 1688690"/>
                  <a:gd name="connsiteX34-69" fmla="*/ 1371600 w 1614948"/>
                  <a:gd name="connsiteY34-70" fmla="*/ 309716 h 1688690"/>
                  <a:gd name="connsiteX35-71" fmla="*/ 1253613 w 1614948"/>
                  <a:gd name="connsiteY35-72" fmla="*/ 346587 h 1688690"/>
                  <a:gd name="connsiteX36-73" fmla="*/ 1194619 w 1614948"/>
                  <a:gd name="connsiteY36-74" fmla="*/ 346587 h 1688690"/>
                  <a:gd name="connsiteX37-75" fmla="*/ 1165122 w 1614948"/>
                  <a:gd name="connsiteY37-76" fmla="*/ 324464 h 1688690"/>
                  <a:gd name="connsiteX38-77" fmla="*/ 1135626 w 1614948"/>
                  <a:gd name="connsiteY38-78" fmla="*/ 294967 h 1688690"/>
                  <a:gd name="connsiteX39-79" fmla="*/ 1113503 w 1614948"/>
                  <a:gd name="connsiteY39-80" fmla="*/ 235974 h 1688690"/>
                  <a:gd name="connsiteX40-81" fmla="*/ 1106129 w 1614948"/>
                  <a:gd name="connsiteY40-82" fmla="*/ 206477 h 1688690"/>
                  <a:gd name="connsiteX41-83" fmla="*/ 1069258 w 1614948"/>
                  <a:gd name="connsiteY41-84" fmla="*/ 169606 h 1688690"/>
                  <a:gd name="connsiteX42-85" fmla="*/ 1032387 w 1614948"/>
                  <a:gd name="connsiteY42-86" fmla="*/ 154858 h 1688690"/>
                  <a:gd name="connsiteX43-87" fmla="*/ 988142 w 1614948"/>
                  <a:gd name="connsiteY43-88" fmla="*/ 147484 h 1688690"/>
                  <a:gd name="connsiteX44-89" fmla="*/ 958645 w 1614948"/>
                  <a:gd name="connsiteY44-90" fmla="*/ 103238 h 1688690"/>
                  <a:gd name="connsiteX45-91" fmla="*/ 943897 w 1614948"/>
                  <a:gd name="connsiteY45-92" fmla="*/ 66367 h 1688690"/>
                  <a:gd name="connsiteX46-93" fmla="*/ 892277 w 1614948"/>
                  <a:gd name="connsiteY46-94" fmla="*/ 103238 h 1688690"/>
                  <a:gd name="connsiteX47-95" fmla="*/ 892277 w 1614948"/>
                  <a:gd name="connsiteY47-96" fmla="*/ 103238 h 1688690"/>
                  <a:gd name="connsiteX48-97" fmla="*/ 892277 w 1614948"/>
                  <a:gd name="connsiteY48-98" fmla="*/ 191729 h 1688690"/>
                  <a:gd name="connsiteX49-99" fmla="*/ 855406 w 1614948"/>
                  <a:gd name="connsiteY49-100" fmla="*/ 228600 h 1688690"/>
                  <a:gd name="connsiteX50-101" fmla="*/ 855406 w 1614948"/>
                  <a:gd name="connsiteY50-102" fmla="*/ 228600 h 1688690"/>
                  <a:gd name="connsiteX51-103" fmla="*/ 744793 w 1614948"/>
                  <a:gd name="connsiteY51-104" fmla="*/ 199103 h 1688690"/>
                  <a:gd name="connsiteX52-105" fmla="*/ 530942 w 1614948"/>
                  <a:gd name="connsiteY52-106" fmla="*/ 95864 h 1688690"/>
                  <a:gd name="connsiteX53-107" fmla="*/ 265471 w 1614948"/>
                  <a:gd name="connsiteY53-108" fmla="*/ 0 h 1688690"/>
                  <a:gd name="connsiteX54" fmla="*/ 0 w 1614948"/>
                  <a:gd name="connsiteY54" fmla="*/ 7374 h 168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 y="connsiteY54"/>
                  </a:cxn>
                </a:cxnLst>
                <a:rect l="l" t="t" r="r" b="b"/>
                <a:pathLst>
                  <a:path w="1614948" h="1688690">
                    <a:moveTo>
                      <a:pt x="0" y="7374"/>
                    </a:moveTo>
                    <a:cubicBezTo>
                      <a:pt x="128838" y="335647"/>
                      <a:pt x="228843" y="700991"/>
                      <a:pt x="357681" y="1029264"/>
                    </a:cubicBezTo>
                    <a:lnTo>
                      <a:pt x="656303" y="1688690"/>
                    </a:lnTo>
                    <a:lnTo>
                      <a:pt x="1069258" y="1474838"/>
                    </a:lnTo>
                    <a:lnTo>
                      <a:pt x="988142" y="1268361"/>
                    </a:lnTo>
                    <a:lnTo>
                      <a:pt x="1098755" y="1157748"/>
                    </a:lnTo>
                    <a:lnTo>
                      <a:pt x="1283109" y="1179871"/>
                    </a:lnTo>
                    <a:lnTo>
                      <a:pt x="1401097" y="1201993"/>
                    </a:lnTo>
                    <a:lnTo>
                      <a:pt x="1437968" y="1179871"/>
                    </a:lnTo>
                    <a:lnTo>
                      <a:pt x="1430593" y="1135626"/>
                    </a:lnTo>
                    <a:lnTo>
                      <a:pt x="1371600" y="1106129"/>
                    </a:lnTo>
                    <a:lnTo>
                      <a:pt x="1327355" y="1061884"/>
                    </a:lnTo>
                    <a:lnTo>
                      <a:pt x="1327355" y="1039761"/>
                    </a:lnTo>
                    <a:lnTo>
                      <a:pt x="1364226" y="1002890"/>
                    </a:lnTo>
                    <a:lnTo>
                      <a:pt x="1378974" y="958645"/>
                    </a:lnTo>
                    <a:lnTo>
                      <a:pt x="1356851" y="921774"/>
                    </a:lnTo>
                    <a:lnTo>
                      <a:pt x="1327355" y="884903"/>
                    </a:lnTo>
                    <a:lnTo>
                      <a:pt x="1305232" y="862780"/>
                    </a:lnTo>
                    <a:lnTo>
                      <a:pt x="1290484" y="848032"/>
                    </a:lnTo>
                    <a:lnTo>
                      <a:pt x="1319980" y="759542"/>
                    </a:lnTo>
                    <a:lnTo>
                      <a:pt x="1319980" y="759542"/>
                    </a:lnTo>
                    <a:lnTo>
                      <a:pt x="1297858" y="693174"/>
                    </a:lnTo>
                    <a:lnTo>
                      <a:pt x="1319980" y="626806"/>
                    </a:lnTo>
                    <a:lnTo>
                      <a:pt x="1423219" y="722671"/>
                    </a:lnTo>
                    <a:lnTo>
                      <a:pt x="1452716" y="715297"/>
                    </a:lnTo>
                    <a:lnTo>
                      <a:pt x="1533832" y="641555"/>
                    </a:lnTo>
                    <a:lnTo>
                      <a:pt x="1548580" y="560438"/>
                    </a:lnTo>
                    <a:lnTo>
                      <a:pt x="1592826" y="516193"/>
                    </a:lnTo>
                    <a:lnTo>
                      <a:pt x="1607574" y="457200"/>
                    </a:lnTo>
                    <a:lnTo>
                      <a:pt x="1614948" y="405580"/>
                    </a:lnTo>
                    <a:lnTo>
                      <a:pt x="1570703" y="368709"/>
                    </a:lnTo>
                    <a:lnTo>
                      <a:pt x="1460090" y="346587"/>
                    </a:lnTo>
                    <a:lnTo>
                      <a:pt x="1401097" y="339213"/>
                    </a:lnTo>
                    <a:lnTo>
                      <a:pt x="1371600" y="309716"/>
                    </a:lnTo>
                    <a:lnTo>
                      <a:pt x="1371600" y="309716"/>
                    </a:lnTo>
                    <a:lnTo>
                      <a:pt x="1253613" y="346587"/>
                    </a:lnTo>
                    <a:lnTo>
                      <a:pt x="1194619" y="346587"/>
                    </a:lnTo>
                    <a:lnTo>
                      <a:pt x="1165122" y="324464"/>
                    </a:lnTo>
                    <a:lnTo>
                      <a:pt x="1135626" y="294967"/>
                    </a:lnTo>
                    <a:lnTo>
                      <a:pt x="1113503" y="235974"/>
                    </a:lnTo>
                    <a:lnTo>
                      <a:pt x="1106129" y="206477"/>
                    </a:lnTo>
                    <a:lnTo>
                      <a:pt x="1069258" y="169606"/>
                    </a:lnTo>
                    <a:lnTo>
                      <a:pt x="1032387" y="154858"/>
                    </a:lnTo>
                    <a:lnTo>
                      <a:pt x="988142" y="147484"/>
                    </a:lnTo>
                    <a:lnTo>
                      <a:pt x="958645" y="103238"/>
                    </a:lnTo>
                    <a:lnTo>
                      <a:pt x="943897" y="66367"/>
                    </a:lnTo>
                    <a:lnTo>
                      <a:pt x="892277" y="103238"/>
                    </a:lnTo>
                    <a:lnTo>
                      <a:pt x="892277" y="103238"/>
                    </a:lnTo>
                    <a:lnTo>
                      <a:pt x="892277" y="191729"/>
                    </a:lnTo>
                    <a:lnTo>
                      <a:pt x="855406" y="228600"/>
                    </a:lnTo>
                    <a:lnTo>
                      <a:pt x="855406" y="228600"/>
                    </a:lnTo>
                    <a:lnTo>
                      <a:pt x="744793" y="199103"/>
                    </a:lnTo>
                    <a:lnTo>
                      <a:pt x="530942" y="95864"/>
                    </a:lnTo>
                    <a:lnTo>
                      <a:pt x="265471" y="0"/>
                    </a:lnTo>
                    <a:lnTo>
                      <a:pt x="0" y="7374"/>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任意多边形 311"/>
              <p:cNvSpPr/>
              <p:nvPr/>
            </p:nvSpPr>
            <p:spPr>
              <a:xfrm>
                <a:off x="4033684" y="2809568"/>
                <a:ext cx="1983658" cy="1423219"/>
              </a:xfrm>
              <a:custGeom>
                <a:avLst/>
                <a:gdLst>
                  <a:gd name="connsiteX0" fmla="*/ 626806 w 1983658"/>
                  <a:gd name="connsiteY0" fmla="*/ 22122 h 1423219"/>
                  <a:gd name="connsiteX1" fmla="*/ 781664 w 1983658"/>
                  <a:gd name="connsiteY1" fmla="*/ 73742 h 1423219"/>
                  <a:gd name="connsiteX2" fmla="*/ 899651 w 1983658"/>
                  <a:gd name="connsiteY2" fmla="*/ 66367 h 1423219"/>
                  <a:gd name="connsiteX3" fmla="*/ 995516 w 1983658"/>
                  <a:gd name="connsiteY3" fmla="*/ 125361 h 1423219"/>
                  <a:gd name="connsiteX4" fmla="*/ 1084006 w 1983658"/>
                  <a:gd name="connsiteY4" fmla="*/ 191729 h 1423219"/>
                  <a:gd name="connsiteX5" fmla="*/ 1172497 w 1983658"/>
                  <a:gd name="connsiteY5" fmla="*/ 258097 h 1423219"/>
                  <a:gd name="connsiteX6" fmla="*/ 1172497 w 1983658"/>
                  <a:gd name="connsiteY6" fmla="*/ 258097 h 1423219"/>
                  <a:gd name="connsiteX7" fmla="*/ 1224116 w 1983658"/>
                  <a:gd name="connsiteY7" fmla="*/ 213851 h 1423219"/>
                  <a:gd name="connsiteX8" fmla="*/ 1224116 w 1983658"/>
                  <a:gd name="connsiteY8" fmla="*/ 154858 h 1423219"/>
                  <a:gd name="connsiteX9" fmla="*/ 1224116 w 1983658"/>
                  <a:gd name="connsiteY9" fmla="*/ 154858 h 1423219"/>
                  <a:gd name="connsiteX10" fmla="*/ 1253613 w 1983658"/>
                  <a:gd name="connsiteY10" fmla="*/ 125361 h 1423219"/>
                  <a:gd name="connsiteX11" fmla="*/ 1297858 w 1983658"/>
                  <a:gd name="connsiteY11" fmla="*/ 125361 h 1423219"/>
                  <a:gd name="connsiteX12" fmla="*/ 1349477 w 1983658"/>
                  <a:gd name="connsiteY12" fmla="*/ 184355 h 1423219"/>
                  <a:gd name="connsiteX13" fmla="*/ 1401097 w 1983658"/>
                  <a:gd name="connsiteY13" fmla="*/ 169606 h 1423219"/>
                  <a:gd name="connsiteX14" fmla="*/ 1467464 w 1983658"/>
                  <a:gd name="connsiteY14" fmla="*/ 221226 h 1423219"/>
                  <a:gd name="connsiteX15" fmla="*/ 1467464 w 1983658"/>
                  <a:gd name="connsiteY15" fmla="*/ 221226 h 1423219"/>
                  <a:gd name="connsiteX16" fmla="*/ 1563329 w 1983658"/>
                  <a:gd name="connsiteY16" fmla="*/ 280219 h 1423219"/>
                  <a:gd name="connsiteX17" fmla="*/ 1622322 w 1983658"/>
                  <a:gd name="connsiteY17" fmla="*/ 250722 h 1423219"/>
                  <a:gd name="connsiteX18" fmla="*/ 1681316 w 1983658"/>
                  <a:gd name="connsiteY18" fmla="*/ 309716 h 1423219"/>
                  <a:gd name="connsiteX19" fmla="*/ 1718187 w 1983658"/>
                  <a:gd name="connsiteY19" fmla="*/ 353961 h 1423219"/>
                  <a:gd name="connsiteX20" fmla="*/ 1769806 w 1983658"/>
                  <a:gd name="connsiteY20" fmla="*/ 390832 h 1423219"/>
                  <a:gd name="connsiteX21" fmla="*/ 1821426 w 1983658"/>
                  <a:gd name="connsiteY21" fmla="*/ 412955 h 1423219"/>
                  <a:gd name="connsiteX22" fmla="*/ 1895168 w 1983658"/>
                  <a:gd name="connsiteY22" fmla="*/ 412955 h 1423219"/>
                  <a:gd name="connsiteX23" fmla="*/ 1946787 w 1983658"/>
                  <a:gd name="connsiteY23" fmla="*/ 560438 h 1423219"/>
                  <a:gd name="connsiteX24" fmla="*/ 1983658 w 1983658"/>
                  <a:gd name="connsiteY24" fmla="*/ 707922 h 1423219"/>
                  <a:gd name="connsiteX25" fmla="*/ 1946787 w 1983658"/>
                  <a:gd name="connsiteY25" fmla="*/ 796413 h 1423219"/>
                  <a:gd name="connsiteX26" fmla="*/ 1895168 w 1983658"/>
                  <a:gd name="connsiteY26" fmla="*/ 811161 h 1423219"/>
                  <a:gd name="connsiteX27" fmla="*/ 1843548 w 1983658"/>
                  <a:gd name="connsiteY27" fmla="*/ 907026 h 1423219"/>
                  <a:gd name="connsiteX28" fmla="*/ 1828800 w 1983658"/>
                  <a:gd name="connsiteY28" fmla="*/ 914400 h 1423219"/>
                  <a:gd name="connsiteX29" fmla="*/ 1865671 w 1983658"/>
                  <a:gd name="connsiteY29" fmla="*/ 995516 h 1423219"/>
                  <a:gd name="connsiteX30" fmla="*/ 1821426 w 1983658"/>
                  <a:gd name="connsiteY30" fmla="*/ 1002890 h 1423219"/>
                  <a:gd name="connsiteX31" fmla="*/ 1821426 w 1983658"/>
                  <a:gd name="connsiteY31" fmla="*/ 1002890 h 1423219"/>
                  <a:gd name="connsiteX32" fmla="*/ 1755058 w 1983658"/>
                  <a:gd name="connsiteY32" fmla="*/ 951271 h 1423219"/>
                  <a:gd name="connsiteX33" fmla="*/ 1710813 w 1983658"/>
                  <a:gd name="connsiteY33" fmla="*/ 951271 h 1423219"/>
                  <a:gd name="connsiteX34" fmla="*/ 1681316 w 1983658"/>
                  <a:gd name="connsiteY34" fmla="*/ 980767 h 1423219"/>
                  <a:gd name="connsiteX35" fmla="*/ 1703439 w 1983658"/>
                  <a:gd name="connsiteY35" fmla="*/ 1025013 h 1423219"/>
                  <a:gd name="connsiteX36" fmla="*/ 1740310 w 1983658"/>
                  <a:gd name="connsiteY36" fmla="*/ 1084006 h 1423219"/>
                  <a:gd name="connsiteX37" fmla="*/ 1740310 w 1983658"/>
                  <a:gd name="connsiteY37" fmla="*/ 1084006 h 1423219"/>
                  <a:gd name="connsiteX38" fmla="*/ 1747684 w 1983658"/>
                  <a:gd name="connsiteY38" fmla="*/ 1150374 h 1423219"/>
                  <a:gd name="connsiteX39" fmla="*/ 1762432 w 1983658"/>
                  <a:gd name="connsiteY39" fmla="*/ 1209367 h 1423219"/>
                  <a:gd name="connsiteX40" fmla="*/ 1681316 w 1983658"/>
                  <a:gd name="connsiteY40" fmla="*/ 1283109 h 1423219"/>
                  <a:gd name="connsiteX41" fmla="*/ 1651819 w 1983658"/>
                  <a:gd name="connsiteY41" fmla="*/ 1268361 h 1423219"/>
                  <a:gd name="connsiteX42" fmla="*/ 1555955 w 1983658"/>
                  <a:gd name="connsiteY42" fmla="*/ 1231490 h 1423219"/>
                  <a:gd name="connsiteX43" fmla="*/ 1541206 w 1983658"/>
                  <a:gd name="connsiteY43" fmla="*/ 1209367 h 1423219"/>
                  <a:gd name="connsiteX44" fmla="*/ 1504335 w 1983658"/>
                  <a:gd name="connsiteY44" fmla="*/ 1231490 h 1423219"/>
                  <a:gd name="connsiteX45" fmla="*/ 1504335 w 1983658"/>
                  <a:gd name="connsiteY45" fmla="*/ 1253613 h 1423219"/>
                  <a:gd name="connsiteX46" fmla="*/ 1467464 w 1983658"/>
                  <a:gd name="connsiteY46" fmla="*/ 1216742 h 1423219"/>
                  <a:gd name="connsiteX47" fmla="*/ 1415845 w 1983658"/>
                  <a:gd name="connsiteY47" fmla="*/ 1187245 h 1423219"/>
                  <a:gd name="connsiteX48" fmla="*/ 1386348 w 1983658"/>
                  <a:gd name="connsiteY48" fmla="*/ 1150374 h 1423219"/>
                  <a:gd name="connsiteX49" fmla="*/ 1378974 w 1983658"/>
                  <a:gd name="connsiteY49" fmla="*/ 1120877 h 1423219"/>
                  <a:gd name="connsiteX50" fmla="*/ 1378974 w 1983658"/>
                  <a:gd name="connsiteY50" fmla="*/ 1084006 h 1423219"/>
                  <a:gd name="connsiteX51" fmla="*/ 1378974 w 1983658"/>
                  <a:gd name="connsiteY51" fmla="*/ 1084006 h 1423219"/>
                  <a:gd name="connsiteX52" fmla="*/ 1297858 w 1983658"/>
                  <a:gd name="connsiteY52" fmla="*/ 1025013 h 1423219"/>
                  <a:gd name="connsiteX53" fmla="*/ 1238864 w 1983658"/>
                  <a:gd name="connsiteY53" fmla="*/ 1025013 h 1423219"/>
                  <a:gd name="connsiteX54" fmla="*/ 1201993 w 1983658"/>
                  <a:gd name="connsiteY54" fmla="*/ 1069258 h 1423219"/>
                  <a:gd name="connsiteX55" fmla="*/ 1231490 w 1983658"/>
                  <a:gd name="connsiteY55" fmla="*/ 1113503 h 1423219"/>
                  <a:gd name="connsiteX56" fmla="*/ 1238864 w 1983658"/>
                  <a:gd name="connsiteY56" fmla="*/ 1150374 h 1423219"/>
                  <a:gd name="connsiteX57" fmla="*/ 1216742 w 1983658"/>
                  <a:gd name="connsiteY57" fmla="*/ 1172497 h 1423219"/>
                  <a:gd name="connsiteX58" fmla="*/ 1201993 w 1983658"/>
                  <a:gd name="connsiteY58" fmla="*/ 1201993 h 1423219"/>
                  <a:gd name="connsiteX59" fmla="*/ 1201993 w 1983658"/>
                  <a:gd name="connsiteY59" fmla="*/ 1201993 h 1423219"/>
                  <a:gd name="connsiteX60" fmla="*/ 1216742 w 1983658"/>
                  <a:gd name="connsiteY60" fmla="*/ 1423219 h 1423219"/>
                  <a:gd name="connsiteX61" fmla="*/ 707922 w 1983658"/>
                  <a:gd name="connsiteY61" fmla="*/ 1386348 h 1423219"/>
                  <a:gd name="connsiteX62" fmla="*/ 0 w 1983658"/>
                  <a:gd name="connsiteY62" fmla="*/ 870155 h 1423219"/>
                  <a:gd name="connsiteX63" fmla="*/ 132735 w 1983658"/>
                  <a:gd name="connsiteY63" fmla="*/ 302342 h 1423219"/>
                  <a:gd name="connsiteX64" fmla="*/ 390832 w 1983658"/>
                  <a:gd name="connsiteY64" fmla="*/ 0 h 1423219"/>
                  <a:gd name="connsiteX65" fmla="*/ 626806 w 1983658"/>
                  <a:gd name="connsiteY65" fmla="*/ 22122 h 142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83658" h="1423219">
                    <a:moveTo>
                      <a:pt x="626806" y="22122"/>
                    </a:moveTo>
                    <a:lnTo>
                      <a:pt x="781664" y="73742"/>
                    </a:lnTo>
                    <a:lnTo>
                      <a:pt x="899651" y="66367"/>
                    </a:lnTo>
                    <a:lnTo>
                      <a:pt x="995516" y="125361"/>
                    </a:lnTo>
                    <a:lnTo>
                      <a:pt x="1084006" y="191729"/>
                    </a:lnTo>
                    <a:lnTo>
                      <a:pt x="1172497" y="258097"/>
                    </a:lnTo>
                    <a:lnTo>
                      <a:pt x="1172497" y="258097"/>
                    </a:lnTo>
                    <a:lnTo>
                      <a:pt x="1224116" y="213851"/>
                    </a:lnTo>
                    <a:lnTo>
                      <a:pt x="1224116" y="154858"/>
                    </a:lnTo>
                    <a:lnTo>
                      <a:pt x="1224116" y="154858"/>
                    </a:lnTo>
                    <a:lnTo>
                      <a:pt x="1253613" y="125361"/>
                    </a:lnTo>
                    <a:lnTo>
                      <a:pt x="1297858" y="125361"/>
                    </a:lnTo>
                    <a:lnTo>
                      <a:pt x="1349477" y="184355"/>
                    </a:lnTo>
                    <a:lnTo>
                      <a:pt x="1401097" y="169606"/>
                    </a:lnTo>
                    <a:lnTo>
                      <a:pt x="1467464" y="221226"/>
                    </a:lnTo>
                    <a:lnTo>
                      <a:pt x="1467464" y="221226"/>
                    </a:lnTo>
                    <a:lnTo>
                      <a:pt x="1563329" y="280219"/>
                    </a:lnTo>
                    <a:lnTo>
                      <a:pt x="1622322" y="250722"/>
                    </a:lnTo>
                    <a:lnTo>
                      <a:pt x="1681316" y="309716"/>
                    </a:lnTo>
                    <a:lnTo>
                      <a:pt x="1718187" y="353961"/>
                    </a:lnTo>
                    <a:lnTo>
                      <a:pt x="1769806" y="390832"/>
                    </a:lnTo>
                    <a:lnTo>
                      <a:pt x="1821426" y="412955"/>
                    </a:lnTo>
                    <a:lnTo>
                      <a:pt x="1895168" y="412955"/>
                    </a:lnTo>
                    <a:lnTo>
                      <a:pt x="1946787" y="560438"/>
                    </a:lnTo>
                    <a:lnTo>
                      <a:pt x="1983658" y="707922"/>
                    </a:lnTo>
                    <a:lnTo>
                      <a:pt x="1946787" y="796413"/>
                    </a:lnTo>
                    <a:lnTo>
                      <a:pt x="1895168" y="811161"/>
                    </a:lnTo>
                    <a:lnTo>
                      <a:pt x="1843548" y="907026"/>
                    </a:lnTo>
                    <a:lnTo>
                      <a:pt x="1828800" y="914400"/>
                    </a:lnTo>
                    <a:lnTo>
                      <a:pt x="1865671" y="995516"/>
                    </a:lnTo>
                    <a:lnTo>
                      <a:pt x="1821426" y="1002890"/>
                    </a:lnTo>
                    <a:lnTo>
                      <a:pt x="1821426" y="1002890"/>
                    </a:lnTo>
                    <a:lnTo>
                      <a:pt x="1755058" y="951271"/>
                    </a:lnTo>
                    <a:lnTo>
                      <a:pt x="1710813" y="951271"/>
                    </a:lnTo>
                    <a:lnTo>
                      <a:pt x="1681316" y="980767"/>
                    </a:lnTo>
                    <a:lnTo>
                      <a:pt x="1703439" y="1025013"/>
                    </a:lnTo>
                    <a:lnTo>
                      <a:pt x="1740310" y="1084006"/>
                    </a:lnTo>
                    <a:lnTo>
                      <a:pt x="1740310" y="1084006"/>
                    </a:lnTo>
                    <a:lnTo>
                      <a:pt x="1747684" y="1150374"/>
                    </a:lnTo>
                    <a:lnTo>
                      <a:pt x="1762432" y="1209367"/>
                    </a:lnTo>
                    <a:lnTo>
                      <a:pt x="1681316" y="1283109"/>
                    </a:lnTo>
                    <a:lnTo>
                      <a:pt x="1651819" y="1268361"/>
                    </a:lnTo>
                    <a:lnTo>
                      <a:pt x="1555955" y="1231490"/>
                    </a:lnTo>
                    <a:lnTo>
                      <a:pt x="1541206" y="1209367"/>
                    </a:lnTo>
                    <a:lnTo>
                      <a:pt x="1504335" y="1231490"/>
                    </a:lnTo>
                    <a:lnTo>
                      <a:pt x="1504335" y="1253613"/>
                    </a:lnTo>
                    <a:lnTo>
                      <a:pt x="1467464" y="1216742"/>
                    </a:lnTo>
                    <a:lnTo>
                      <a:pt x="1415845" y="1187245"/>
                    </a:lnTo>
                    <a:lnTo>
                      <a:pt x="1386348" y="1150374"/>
                    </a:lnTo>
                    <a:lnTo>
                      <a:pt x="1378974" y="1120877"/>
                    </a:lnTo>
                    <a:lnTo>
                      <a:pt x="1378974" y="1084006"/>
                    </a:lnTo>
                    <a:lnTo>
                      <a:pt x="1378974" y="1084006"/>
                    </a:lnTo>
                    <a:lnTo>
                      <a:pt x="1297858" y="1025013"/>
                    </a:lnTo>
                    <a:lnTo>
                      <a:pt x="1238864" y="1025013"/>
                    </a:lnTo>
                    <a:lnTo>
                      <a:pt x="1201993" y="1069258"/>
                    </a:lnTo>
                    <a:lnTo>
                      <a:pt x="1231490" y="1113503"/>
                    </a:lnTo>
                    <a:lnTo>
                      <a:pt x="1238864" y="1150374"/>
                    </a:lnTo>
                    <a:lnTo>
                      <a:pt x="1216742" y="1172497"/>
                    </a:lnTo>
                    <a:lnTo>
                      <a:pt x="1201993" y="1201993"/>
                    </a:lnTo>
                    <a:lnTo>
                      <a:pt x="1201993" y="1201993"/>
                    </a:lnTo>
                    <a:lnTo>
                      <a:pt x="1216742" y="1423219"/>
                    </a:lnTo>
                    <a:lnTo>
                      <a:pt x="707922" y="1386348"/>
                    </a:lnTo>
                    <a:lnTo>
                      <a:pt x="0" y="870155"/>
                    </a:lnTo>
                    <a:lnTo>
                      <a:pt x="132735" y="302342"/>
                    </a:lnTo>
                    <a:lnTo>
                      <a:pt x="390832" y="0"/>
                    </a:lnTo>
                    <a:lnTo>
                      <a:pt x="626806" y="22122"/>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任意多边形 435"/>
              <p:cNvSpPr/>
              <p:nvPr/>
            </p:nvSpPr>
            <p:spPr>
              <a:xfrm>
                <a:off x="5176684" y="4586748"/>
                <a:ext cx="1290484" cy="1437968"/>
              </a:xfrm>
              <a:custGeom>
                <a:avLst/>
                <a:gdLst>
                  <a:gd name="connsiteX0" fmla="*/ 110613 w 1290484"/>
                  <a:gd name="connsiteY0" fmla="*/ 199104 h 1437968"/>
                  <a:gd name="connsiteX1" fmla="*/ 110613 w 1290484"/>
                  <a:gd name="connsiteY1" fmla="*/ 272846 h 1437968"/>
                  <a:gd name="connsiteX2" fmla="*/ 176981 w 1290484"/>
                  <a:gd name="connsiteY2" fmla="*/ 331839 h 1437968"/>
                  <a:gd name="connsiteX3" fmla="*/ 199103 w 1290484"/>
                  <a:gd name="connsiteY3" fmla="*/ 353962 h 1437968"/>
                  <a:gd name="connsiteX4" fmla="*/ 184355 w 1290484"/>
                  <a:gd name="connsiteY4" fmla="*/ 420329 h 1437968"/>
                  <a:gd name="connsiteX5" fmla="*/ 154858 w 1290484"/>
                  <a:gd name="connsiteY5" fmla="*/ 457200 h 1437968"/>
                  <a:gd name="connsiteX6" fmla="*/ 176981 w 1290484"/>
                  <a:gd name="connsiteY6" fmla="*/ 508820 h 1437968"/>
                  <a:gd name="connsiteX7" fmla="*/ 154858 w 1290484"/>
                  <a:gd name="connsiteY7" fmla="*/ 538317 h 1437968"/>
                  <a:gd name="connsiteX8" fmla="*/ 140110 w 1290484"/>
                  <a:gd name="connsiteY8" fmla="*/ 567813 h 1437968"/>
                  <a:gd name="connsiteX9" fmla="*/ 147484 w 1290484"/>
                  <a:gd name="connsiteY9" fmla="*/ 604684 h 1437968"/>
                  <a:gd name="connsiteX10" fmla="*/ 125361 w 1290484"/>
                  <a:gd name="connsiteY10" fmla="*/ 663678 h 1437968"/>
                  <a:gd name="connsiteX11" fmla="*/ 81116 w 1290484"/>
                  <a:gd name="connsiteY11" fmla="*/ 656304 h 1437968"/>
                  <a:gd name="connsiteX12" fmla="*/ 14748 w 1290484"/>
                  <a:gd name="connsiteY12" fmla="*/ 766917 h 1437968"/>
                  <a:gd name="connsiteX13" fmla="*/ 0 w 1290484"/>
                  <a:gd name="connsiteY13" fmla="*/ 818536 h 1437968"/>
                  <a:gd name="connsiteX14" fmla="*/ 0 w 1290484"/>
                  <a:gd name="connsiteY14" fmla="*/ 914400 h 1437968"/>
                  <a:gd name="connsiteX15" fmla="*/ 110613 w 1290484"/>
                  <a:gd name="connsiteY15" fmla="*/ 877529 h 1437968"/>
                  <a:gd name="connsiteX16" fmla="*/ 147484 w 1290484"/>
                  <a:gd name="connsiteY16" fmla="*/ 936523 h 1437968"/>
                  <a:gd name="connsiteX17" fmla="*/ 169606 w 1290484"/>
                  <a:gd name="connsiteY17" fmla="*/ 1032387 h 1437968"/>
                  <a:gd name="connsiteX18" fmla="*/ 228600 w 1290484"/>
                  <a:gd name="connsiteY18" fmla="*/ 1061884 h 1437968"/>
                  <a:gd name="connsiteX19" fmla="*/ 243348 w 1290484"/>
                  <a:gd name="connsiteY19" fmla="*/ 1128252 h 1437968"/>
                  <a:gd name="connsiteX20" fmla="*/ 221226 w 1290484"/>
                  <a:gd name="connsiteY20" fmla="*/ 1209368 h 1437968"/>
                  <a:gd name="connsiteX21" fmla="*/ 221226 w 1290484"/>
                  <a:gd name="connsiteY21" fmla="*/ 1209368 h 1437968"/>
                  <a:gd name="connsiteX22" fmla="*/ 309716 w 1290484"/>
                  <a:gd name="connsiteY22" fmla="*/ 1231491 h 1437968"/>
                  <a:gd name="connsiteX23" fmla="*/ 376084 w 1290484"/>
                  <a:gd name="connsiteY23" fmla="*/ 1319981 h 1437968"/>
                  <a:gd name="connsiteX24" fmla="*/ 412955 w 1290484"/>
                  <a:gd name="connsiteY24" fmla="*/ 1334729 h 1437968"/>
                  <a:gd name="connsiteX25" fmla="*/ 494071 w 1290484"/>
                  <a:gd name="connsiteY25" fmla="*/ 1275736 h 1437968"/>
                  <a:gd name="connsiteX26" fmla="*/ 523568 w 1290484"/>
                  <a:gd name="connsiteY26" fmla="*/ 1312607 h 1437968"/>
                  <a:gd name="connsiteX27" fmla="*/ 516193 w 1290484"/>
                  <a:gd name="connsiteY27" fmla="*/ 1378975 h 1437968"/>
                  <a:gd name="connsiteX28" fmla="*/ 597310 w 1290484"/>
                  <a:gd name="connsiteY28" fmla="*/ 1437968 h 1437968"/>
                  <a:gd name="connsiteX29" fmla="*/ 612058 w 1290484"/>
                  <a:gd name="connsiteY29" fmla="*/ 1401097 h 1437968"/>
                  <a:gd name="connsiteX30" fmla="*/ 589935 w 1290484"/>
                  <a:gd name="connsiteY30" fmla="*/ 1319981 h 1437968"/>
                  <a:gd name="connsiteX31" fmla="*/ 612058 w 1290484"/>
                  <a:gd name="connsiteY31" fmla="*/ 1305233 h 1437968"/>
                  <a:gd name="connsiteX32" fmla="*/ 612058 w 1290484"/>
                  <a:gd name="connsiteY32" fmla="*/ 1268362 h 1437968"/>
                  <a:gd name="connsiteX33" fmla="*/ 582561 w 1290484"/>
                  <a:gd name="connsiteY33" fmla="*/ 1253613 h 1437968"/>
                  <a:gd name="connsiteX34" fmla="*/ 575187 w 1290484"/>
                  <a:gd name="connsiteY34" fmla="*/ 1216742 h 1437968"/>
                  <a:gd name="connsiteX35" fmla="*/ 626806 w 1290484"/>
                  <a:gd name="connsiteY35" fmla="*/ 1165123 h 1437968"/>
                  <a:gd name="connsiteX36" fmla="*/ 626806 w 1290484"/>
                  <a:gd name="connsiteY36" fmla="*/ 1165123 h 1437968"/>
                  <a:gd name="connsiteX37" fmla="*/ 730045 w 1290484"/>
                  <a:gd name="connsiteY37" fmla="*/ 1157749 h 1437968"/>
                  <a:gd name="connsiteX38" fmla="*/ 759542 w 1290484"/>
                  <a:gd name="connsiteY38" fmla="*/ 1150375 h 1437968"/>
                  <a:gd name="connsiteX39" fmla="*/ 862781 w 1290484"/>
                  <a:gd name="connsiteY39" fmla="*/ 1179871 h 1437968"/>
                  <a:gd name="connsiteX40" fmla="*/ 884903 w 1290484"/>
                  <a:gd name="connsiteY40" fmla="*/ 1150375 h 1437968"/>
                  <a:gd name="connsiteX41" fmla="*/ 943897 w 1290484"/>
                  <a:gd name="connsiteY41" fmla="*/ 1194620 h 1437968"/>
                  <a:gd name="connsiteX42" fmla="*/ 1017639 w 1290484"/>
                  <a:gd name="connsiteY42" fmla="*/ 1143000 h 1437968"/>
                  <a:gd name="connsiteX43" fmla="*/ 1091381 w 1290484"/>
                  <a:gd name="connsiteY43" fmla="*/ 1150375 h 1437968"/>
                  <a:gd name="connsiteX44" fmla="*/ 1098755 w 1290484"/>
                  <a:gd name="connsiteY44" fmla="*/ 1098755 h 1437968"/>
                  <a:gd name="connsiteX45" fmla="*/ 1143000 w 1290484"/>
                  <a:gd name="connsiteY45" fmla="*/ 1054510 h 1437968"/>
                  <a:gd name="connsiteX46" fmla="*/ 1238864 w 1290484"/>
                  <a:gd name="connsiteY46" fmla="*/ 1047136 h 1437968"/>
                  <a:gd name="connsiteX47" fmla="*/ 1283110 w 1290484"/>
                  <a:gd name="connsiteY47" fmla="*/ 1025013 h 1437968"/>
                  <a:gd name="connsiteX48" fmla="*/ 1290484 w 1290484"/>
                  <a:gd name="connsiteY48" fmla="*/ 958646 h 1437968"/>
                  <a:gd name="connsiteX49" fmla="*/ 1275735 w 1290484"/>
                  <a:gd name="connsiteY49" fmla="*/ 936523 h 1437968"/>
                  <a:gd name="connsiteX50" fmla="*/ 1150374 w 1290484"/>
                  <a:gd name="connsiteY50" fmla="*/ 914400 h 1437968"/>
                  <a:gd name="connsiteX51" fmla="*/ 1084006 w 1290484"/>
                  <a:gd name="connsiteY51" fmla="*/ 884904 h 1437968"/>
                  <a:gd name="connsiteX52" fmla="*/ 1076632 w 1290484"/>
                  <a:gd name="connsiteY52" fmla="*/ 840658 h 1437968"/>
                  <a:gd name="connsiteX53" fmla="*/ 1054510 w 1290484"/>
                  <a:gd name="connsiteY53" fmla="*/ 811162 h 1437968"/>
                  <a:gd name="connsiteX54" fmla="*/ 1076632 w 1290484"/>
                  <a:gd name="connsiteY54" fmla="*/ 715297 h 1437968"/>
                  <a:gd name="connsiteX55" fmla="*/ 1025013 w 1290484"/>
                  <a:gd name="connsiteY55" fmla="*/ 678426 h 1437968"/>
                  <a:gd name="connsiteX56" fmla="*/ 1010264 w 1290484"/>
                  <a:gd name="connsiteY56" fmla="*/ 663678 h 1437968"/>
                  <a:gd name="connsiteX57" fmla="*/ 1047135 w 1290484"/>
                  <a:gd name="connsiteY57" fmla="*/ 553065 h 1437968"/>
                  <a:gd name="connsiteX58" fmla="*/ 1047135 w 1290484"/>
                  <a:gd name="connsiteY58" fmla="*/ 508820 h 1437968"/>
                  <a:gd name="connsiteX59" fmla="*/ 1025013 w 1290484"/>
                  <a:gd name="connsiteY59" fmla="*/ 494071 h 1437968"/>
                  <a:gd name="connsiteX60" fmla="*/ 973393 w 1290484"/>
                  <a:gd name="connsiteY60" fmla="*/ 508820 h 1437968"/>
                  <a:gd name="connsiteX61" fmla="*/ 936522 w 1290484"/>
                  <a:gd name="connsiteY61" fmla="*/ 494071 h 1437968"/>
                  <a:gd name="connsiteX62" fmla="*/ 929148 w 1290484"/>
                  <a:gd name="connsiteY62" fmla="*/ 427704 h 1437968"/>
                  <a:gd name="connsiteX63" fmla="*/ 973393 w 1290484"/>
                  <a:gd name="connsiteY63" fmla="*/ 361336 h 1437968"/>
                  <a:gd name="connsiteX64" fmla="*/ 1054510 w 1290484"/>
                  <a:gd name="connsiteY64" fmla="*/ 368710 h 1437968"/>
                  <a:gd name="connsiteX65" fmla="*/ 1120877 w 1290484"/>
                  <a:gd name="connsiteY65" fmla="*/ 376084 h 1437968"/>
                  <a:gd name="connsiteX66" fmla="*/ 1165122 w 1290484"/>
                  <a:gd name="connsiteY66" fmla="*/ 353962 h 1437968"/>
                  <a:gd name="connsiteX67" fmla="*/ 1179871 w 1290484"/>
                  <a:gd name="connsiteY67" fmla="*/ 309717 h 1437968"/>
                  <a:gd name="connsiteX68" fmla="*/ 1165122 w 1290484"/>
                  <a:gd name="connsiteY68" fmla="*/ 265471 h 1437968"/>
                  <a:gd name="connsiteX69" fmla="*/ 1150374 w 1290484"/>
                  <a:gd name="connsiteY69" fmla="*/ 243349 h 1437968"/>
                  <a:gd name="connsiteX70" fmla="*/ 1128251 w 1290484"/>
                  <a:gd name="connsiteY70" fmla="*/ 258097 h 1437968"/>
                  <a:gd name="connsiteX71" fmla="*/ 1084006 w 1290484"/>
                  <a:gd name="connsiteY71" fmla="*/ 280220 h 1437968"/>
                  <a:gd name="connsiteX72" fmla="*/ 1039761 w 1290484"/>
                  <a:gd name="connsiteY72" fmla="*/ 280220 h 1437968"/>
                  <a:gd name="connsiteX73" fmla="*/ 1025013 w 1290484"/>
                  <a:gd name="connsiteY73" fmla="*/ 250723 h 1437968"/>
                  <a:gd name="connsiteX74" fmla="*/ 1002890 w 1290484"/>
                  <a:gd name="connsiteY74" fmla="*/ 213852 h 1437968"/>
                  <a:gd name="connsiteX75" fmla="*/ 988142 w 1290484"/>
                  <a:gd name="connsiteY75" fmla="*/ 169607 h 1437968"/>
                  <a:gd name="connsiteX76" fmla="*/ 973393 w 1290484"/>
                  <a:gd name="connsiteY76" fmla="*/ 147484 h 1437968"/>
                  <a:gd name="connsiteX77" fmla="*/ 929148 w 1290484"/>
                  <a:gd name="connsiteY77" fmla="*/ 147484 h 1437968"/>
                  <a:gd name="connsiteX78" fmla="*/ 921774 w 1290484"/>
                  <a:gd name="connsiteY78" fmla="*/ 176981 h 1437968"/>
                  <a:gd name="connsiteX79" fmla="*/ 914400 w 1290484"/>
                  <a:gd name="connsiteY79" fmla="*/ 206478 h 1437968"/>
                  <a:gd name="connsiteX80" fmla="*/ 862781 w 1290484"/>
                  <a:gd name="connsiteY80" fmla="*/ 221226 h 1437968"/>
                  <a:gd name="connsiteX81" fmla="*/ 862781 w 1290484"/>
                  <a:gd name="connsiteY81" fmla="*/ 221226 h 1437968"/>
                  <a:gd name="connsiteX82" fmla="*/ 892277 w 1290484"/>
                  <a:gd name="connsiteY82" fmla="*/ 324465 h 1437968"/>
                  <a:gd name="connsiteX83" fmla="*/ 877529 w 1290484"/>
                  <a:gd name="connsiteY83" fmla="*/ 346587 h 1437968"/>
                  <a:gd name="connsiteX84" fmla="*/ 877529 w 1290484"/>
                  <a:gd name="connsiteY84" fmla="*/ 346587 h 1437968"/>
                  <a:gd name="connsiteX85" fmla="*/ 818535 w 1290484"/>
                  <a:gd name="connsiteY85" fmla="*/ 398207 h 1437968"/>
                  <a:gd name="connsiteX86" fmla="*/ 796413 w 1290484"/>
                  <a:gd name="connsiteY86" fmla="*/ 427704 h 1437968"/>
                  <a:gd name="connsiteX87" fmla="*/ 796413 w 1290484"/>
                  <a:gd name="connsiteY87" fmla="*/ 464575 h 1437968"/>
                  <a:gd name="connsiteX88" fmla="*/ 796413 w 1290484"/>
                  <a:gd name="connsiteY88" fmla="*/ 464575 h 1437968"/>
                  <a:gd name="connsiteX89" fmla="*/ 848032 w 1290484"/>
                  <a:gd name="connsiteY89" fmla="*/ 486697 h 1437968"/>
                  <a:gd name="connsiteX90" fmla="*/ 848032 w 1290484"/>
                  <a:gd name="connsiteY90" fmla="*/ 553065 h 1437968"/>
                  <a:gd name="connsiteX91" fmla="*/ 848032 w 1290484"/>
                  <a:gd name="connsiteY91" fmla="*/ 553065 h 1437968"/>
                  <a:gd name="connsiteX92" fmla="*/ 707922 w 1290484"/>
                  <a:gd name="connsiteY92" fmla="*/ 619433 h 1437968"/>
                  <a:gd name="connsiteX93" fmla="*/ 663677 w 1290484"/>
                  <a:gd name="connsiteY93" fmla="*/ 604684 h 1437968"/>
                  <a:gd name="connsiteX94" fmla="*/ 597310 w 1290484"/>
                  <a:gd name="connsiteY94" fmla="*/ 560439 h 1437968"/>
                  <a:gd name="connsiteX95" fmla="*/ 575187 w 1290484"/>
                  <a:gd name="connsiteY95" fmla="*/ 523568 h 1437968"/>
                  <a:gd name="connsiteX96" fmla="*/ 575187 w 1290484"/>
                  <a:gd name="connsiteY96" fmla="*/ 523568 h 1437968"/>
                  <a:gd name="connsiteX97" fmla="*/ 604684 w 1290484"/>
                  <a:gd name="connsiteY97" fmla="*/ 442452 h 1437968"/>
                  <a:gd name="connsiteX98" fmla="*/ 567813 w 1290484"/>
                  <a:gd name="connsiteY98" fmla="*/ 412955 h 1437968"/>
                  <a:gd name="connsiteX99" fmla="*/ 538316 w 1290484"/>
                  <a:gd name="connsiteY99" fmla="*/ 353962 h 1437968"/>
                  <a:gd name="connsiteX100" fmla="*/ 494071 w 1290484"/>
                  <a:gd name="connsiteY100" fmla="*/ 272846 h 1437968"/>
                  <a:gd name="connsiteX101" fmla="*/ 442451 w 1290484"/>
                  <a:gd name="connsiteY101" fmla="*/ 280220 h 1437968"/>
                  <a:gd name="connsiteX102" fmla="*/ 390832 w 1290484"/>
                  <a:gd name="connsiteY102" fmla="*/ 221226 h 1437968"/>
                  <a:gd name="connsiteX103" fmla="*/ 361335 w 1290484"/>
                  <a:gd name="connsiteY103" fmla="*/ 132736 h 1437968"/>
                  <a:gd name="connsiteX104" fmla="*/ 339213 w 1290484"/>
                  <a:gd name="connsiteY104" fmla="*/ 103239 h 1437968"/>
                  <a:gd name="connsiteX105" fmla="*/ 309716 w 1290484"/>
                  <a:gd name="connsiteY105" fmla="*/ 125362 h 1437968"/>
                  <a:gd name="connsiteX106" fmla="*/ 309716 w 1290484"/>
                  <a:gd name="connsiteY106" fmla="*/ 125362 h 1437968"/>
                  <a:gd name="connsiteX107" fmla="*/ 294968 w 1290484"/>
                  <a:gd name="connsiteY107" fmla="*/ 199104 h 1437968"/>
                  <a:gd name="connsiteX108" fmla="*/ 287593 w 1290484"/>
                  <a:gd name="connsiteY108" fmla="*/ 206478 h 1437968"/>
                  <a:gd name="connsiteX109" fmla="*/ 258097 w 1290484"/>
                  <a:gd name="connsiteY109" fmla="*/ 191729 h 1437968"/>
                  <a:gd name="connsiteX110" fmla="*/ 250722 w 1290484"/>
                  <a:gd name="connsiteY110" fmla="*/ 117987 h 1437968"/>
                  <a:gd name="connsiteX111" fmla="*/ 206477 w 1290484"/>
                  <a:gd name="connsiteY111" fmla="*/ 0 h 1437968"/>
                  <a:gd name="connsiteX112" fmla="*/ 88490 w 1290484"/>
                  <a:gd name="connsiteY112" fmla="*/ 110613 h 1437968"/>
                  <a:gd name="connsiteX113" fmla="*/ 110613 w 1290484"/>
                  <a:gd name="connsiteY113" fmla="*/ 199104 h 143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290484" h="1437968">
                    <a:moveTo>
                      <a:pt x="110613" y="199104"/>
                    </a:moveTo>
                    <a:lnTo>
                      <a:pt x="110613" y="272846"/>
                    </a:lnTo>
                    <a:lnTo>
                      <a:pt x="176981" y="331839"/>
                    </a:lnTo>
                    <a:lnTo>
                      <a:pt x="199103" y="353962"/>
                    </a:lnTo>
                    <a:lnTo>
                      <a:pt x="184355" y="420329"/>
                    </a:lnTo>
                    <a:lnTo>
                      <a:pt x="154858" y="457200"/>
                    </a:lnTo>
                    <a:lnTo>
                      <a:pt x="176981" y="508820"/>
                    </a:lnTo>
                    <a:lnTo>
                      <a:pt x="154858" y="538317"/>
                    </a:lnTo>
                    <a:lnTo>
                      <a:pt x="140110" y="567813"/>
                    </a:lnTo>
                    <a:lnTo>
                      <a:pt x="147484" y="604684"/>
                    </a:lnTo>
                    <a:lnTo>
                      <a:pt x="125361" y="663678"/>
                    </a:lnTo>
                    <a:lnTo>
                      <a:pt x="81116" y="656304"/>
                    </a:lnTo>
                    <a:lnTo>
                      <a:pt x="14748" y="766917"/>
                    </a:lnTo>
                    <a:lnTo>
                      <a:pt x="0" y="818536"/>
                    </a:lnTo>
                    <a:lnTo>
                      <a:pt x="0" y="914400"/>
                    </a:lnTo>
                    <a:lnTo>
                      <a:pt x="110613" y="877529"/>
                    </a:lnTo>
                    <a:lnTo>
                      <a:pt x="147484" y="936523"/>
                    </a:lnTo>
                    <a:lnTo>
                      <a:pt x="169606" y="1032387"/>
                    </a:lnTo>
                    <a:lnTo>
                      <a:pt x="228600" y="1061884"/>
                    </a:lnTo>
                    <a:lnTo>
                      <a:pt x="243348" y="1128252"/>
                    </a:lnTo>
                    <a:lnTo>
                      <a:pt x="221226" y="1209368"/>
                    </a:lnTo>
                    <a:lnTo>
                      <a:pt x="221226" y="1209368"/>
                    </a:lnTo>
                    <a:lnTo>
                      <a:pt x="309716" y="1231491"/>
                    </a:lnTo>
                    <a:lnTo>
                      <a:pt x="376084" y="1319981"/>
                    </a:lnTo>
                    <a:lnTo>
                      <a:pt x="412955" y="1334729"/>
                    </a:lnTo>
                    <a:lnTo>
                      <a:pt x="494071" y="1275736"/>
                    </a:lnTo>
                    <a:lnTo>
                      <a:pt x="523568" y="1312607"/>
                    </a:lnTo>
                    <a:lnTo>
                      <a:pt x="516193" y="1378975"/>
                    </a:lnTo>
                    <a:lnTo>
                      <a:pt x="597310" y="1437968"/>
                    </a:lnTo>
                    <a:lnTo>
                      <a:pt x="612058" y="1401097"/>
                    </a:lnTo>
                    <a:lnTo>
                      <a:pt x="589935" y="1319981"/>
                    </a:lnTo>
                    <a:lnTo>
                      <a:pt x="612058" y="1305233"/>
                    </a:lnTo>
                    <a:lnTo>
                      <a:pt x="612058" y="1268362"/>
                    </a:lnTo>
                    <a:lnTo>
                      <a:pt x="582561" y="1253613"/>
                    </a:lnTo>
                    <a:lnTo>
                      <a:pt x="575187" y="1216742"/>
                    </a:lnTo>
                    <a:lnTo>
                      <a:pt x="626806" y="1165123"/>
                    </a:lnTo>
                    <a:lnTo>
                      <a:pt x="626806" y="1165123"/>
                    </a:lnTo>
                    <a:lnTo>
                      <a:pt x="730045" y="1157749"/>
                    </a:lnTo>
                    <a:lnTo>
                      <a:pt x="759542" y="1150375"/>
                    </a:lnTo>
                    <a:lnTo>
                      <a:pt x="862781" y="1179871"/>
                    </a:lnTo>
                    <a:lnTo>
                      <a:pt x="884903" y="1150375"/>
                    </a:lnTo>
                    <a:lnTo>
                      <a:pt x="943897" y="1194620"/>
                    </a:lnTo>
                    <a:lnTo>
                      <a:pt x="1017639" y="1143000"/>
                    </a:lnTo>
                    <a:lnTo>
                      <a:pt x="1091381" y="1150375"/>
                    </a:lnTo>
                    <a:lnTo>
                      <a:pt x="1098755" y="1098755"/>
                    </a:lnTo>
                    <a:lnTo>
                      <a:pt x="1143000" y="1054510"/>
                    </a:lnTo>
                    <a:lnTo>
                      <a:pt x="1238864" y="1047136"/>
                    </a:lnTo>
                    <a:lnTo>
                      <a:pt x="1283110" y="1025013"/>
                    </a:lnTo>
                    <a:lnTo>
                      <a:pt x="1290484" y="958646"/>
                    </a:lnTo>
                    <a:lnTo>
                      <a:pt x="1275735" y="936523"/>
                    </a:lnTo>
                    <a:lnTo>
                      <a:pt x="1150374" y="914400"/>
                    </a:lnTo>
                    <a:lnTo>
                      <a:pt x="1084006" y="884904"/>
                    </a:lnTo>
                    <a:lnTo>
                      <a:pt x="1076632" y="840658"/>
                    </a:lnTo>
                    <a:lnTo>
                      <a:pt x="1054510" y="811162"/>
                    </a:lnTo>
                    <a:lnTo>
                      <a:pt x="1076632" y="715297"/>
                    </a:lnTo>
                    <a:lnTo>
                      <a:pt x="1025013" y="678426"/>
                    </a:lnTo>
                    <a:lnTo>
                      <a:pt x="1010264" y="663678"/>
                    </a:lnTo>
                    <a:lnTo>
                      <a:pt x="1047135" y="553065"/>
                    </a:lnTo>
                    <a:lnTo>
                      <a:pt x="1047135" y="508820"/>
                    </a:lnTo>
                    <a:lnTo>
                      <a:pt x="1025013" y="494071"/>
                    </a:lnTo>
                    <a:lnTo>
                      <a:pt x="973393" y="508820"/>
                    </a:lnTo>
                    <a:lnTo>
                      <a:pt x="936522" y="494071"/>
                    </a:lnTo>
                    <a:lnTo>
                      <a:pt x="929148" y="427704"/>
                    </a:lnTo>
                    <a:lnTo>
                      <a:pt x="973393" y="361336"/>
                    </a:lnTo>
                    <a:lnTo>
                      <a:pt x="1054510" y="368710"/>
                    </a:lnTo>
                    <a:lnTo>
                      <a:pt x="1120877" y="376084"/>
                    </a:lnTo>
                    <a:lnTo>
                      <a:pt x="1165122" y="353962"/>
                    </a:lnTo>
                    <a:lnTo>
                      <a:pt x="1179871" y="309717"/>
                    </a:lnTo>
                    <a:lnTo>
                      <a:pt x="1165122" y="265471"/>
                    </a:lnTo>
                    <a:lnTo>
                      <a:pt x="1150374" y="243349"/>
                    </a:lnTo>
                    <a:lnTo>
                      <a:pt x="1128251" y="258097"/>
                    </a:lnTo>
                    <a:lnTo>
                      <a:pt x="1084006" y="280220"/>
                    </a:lnTo>
                    <a:lnTo>
                      <a:pt x="1039761" y="280220"/>
                    </a:lnTo>
                    <a:lnTo>
                      <a:pt x="1025013" y="250723"/>
                    </a:lnTo>
                    <a:lnTo>
                      <a:pt x="1002890" y="213852"/>
                    </a:lnTo>
                    <a:lnTo>
                      <a:pt x="988142" y="169607"/>
                    </a:lnTo>
                    <a:lnTo>
                      <a:pt x="973393" y="147484"/>
                    </a:lnTo>
                    <a:lnTo>
                      <a:pt x="929148" y="147484"/>
                    </a:lnTo>
                    <a:lnTo>
                      <a:pt x="921774" y="176981"/>
                    </a:lnTo>
                    <a:lnTo>
                      <a:pt x="914400" y="206478"/>
                    </a:lnTo>
                    <a:lnTo>
                      <a:pt x="862781" y="221226"/>
                    </a:lnTo>
                    <a:lnTo>
                      <a:pt x="862781" y="221226"/>
                    </a:lnTo>
                    <a:lnTo>
                      <a:pt x="892277" y="324465"/>
                    </a:lnTo>
                    <a:lnTo>
                      <a:pt x="877529" y="346587"/>
                    </a:lnTo>
                    <a:lnTo>
                      <a:pt x="877529" y="346587"/>
                    </a:lnTo>
                    <a:lnTo>
                      <a:pt x="818535" y="398207"/>
                    </a:lnTo>
                    <a:lnTo>
                      <a:pt x="796413" y="427704"/>
                    </a:lnTo>
                    <a:lnTo>
                      <a:pt x="796413" y="464575"/>
                    </a:lnTo>
                    <a:lnTo>
                      <a:pt x="796413" y="464575"/>
                    </a:lnTo>
                    <a:lnTo>
                      <a:pt x="848032" y="486697"/>
                    </a:lnTo>
                    <a:lnTo>
                      <a:pt x="848032" y="553065"/>
                    </a:lnTo>
                    <a:lnTo>
                      <a:pt x="848032" y="553065"/>
                    </a:lnTo>
                    <a:lnTo>
                      <a:pt x="707922" y="619433"/>
                    </a:lnTo>
                    <a:lnTo>
                      <a:pt x="663677" y="604684"/>
                    </a:lnTo>
                    <a:lnTo>
                      <a:pt x="597310" y="560439"/>
                    </a:lnTo>
                    <a:lnTo>
                      <a:pt x="575187" y="523568"/>
                    </a:lnTo>
                    <a:lnTo>
                      <a:pt x="575187" y="523568"/>
                    </a:lnTo>
                    <a:lnTo>
                      <a:pt x="604684" y="442452"/>
                    </a:lnTo>
                    <a:lnTo>
                      <a:pt x="567813" y="412955"/>
                    </a:lnTo>
                    <a:lnTo>
                      <a:pt x="538316" y="353962"/>
                    </a:lnTo>
                    <a:lnTo>
                      <a:pt x="494071" y="272846"/>
                    </a:lnTo>
                    <a:lnTo>
                      <a:pt x="442451" y="280220"/>
                    </a:lnTo>
                    <a:lnTo>
                      <a:pt x="390832" y="221226"/>
                    </a:lnTo>
                    <a:lnTo>
                      <a:pt x="361335" y="132736"/>
                    </a:lnTo>
                    <a:lnTo>
                      <a:pt x="339213" y="103239"/>
                    </a:lnTo>
                    <a:lnTo>
                      <a:pt x="309716" y="125362"/>
                    </a:lnTo>
                    <a:lnTo>
                      <a:pt x="309716" y="125362"/>
                    </a:lnTo>
                    <a:lnTo>
                      <a:pt x="294968" y="199104"/>
                    </a:lnTo>
                    <a:lnTo>
                      <a:pt x="287593" y="206478"/>
                    </a:lnTo>
                    <a:lnTo>
                      <a:pt x="258097" y="191729"/>
                    </a:lnTo>
                    <a:lnTo>
                      <a:pt x="250722" y="117987"/>
                    </a:lnTo>
                    <a:lnTo>
                      <a:pt x="206477" y="0"/>
                    </a:lnTo>
                    <a:lnTo>
                      <a:pt x="88490" y="110613"/>
                    </a:lnTo>
                    <a:lnTo>
                      <a:pt x="110613" y="199104"/>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任意多边形 436"/>
              <p:cNvSpPr/>
              <p:nvPr/>
            </p:nvSpPr>
            <p:spPr>
              <a:xfrm>
                <a:off x="2617839" y="3104535"/>
                <a:ext cx="2846438" cy="1850923"/>
              </a:xfrm>
              <a:custGeom>
                <a:avLst/>
                <a:gdLst>
                  <a:gd name="connsiteX0" fmla="*/ 162232 w 2846438"/>
                  <a:gd name="connsiteY0" fmla="*/ 191730 h 1850923"/>
                  <a:gd name="connsiteX1" fmla="*/ 103238 w 2846438"/>
                  <a:gd name="connsiteY1" fmla="*/ 258097 h 1850923"/>
                  <a:gd name="connsiteX2" fmla="*/ 103238 w 2846438"/>
                  <a:gd name="connsiteY2" fmla="*/ 331839 h 1850923"/>
                  <a:gd name="connsiteX3" fmla="*/ 125361 w 2846438"/>
                  <a:gd name="connsiteY3" fmla="*/ 427704 h 1850923"/>
                  <a:gd name="connsiteX4" fmla="*/ 132735 w 2846438"/>
                  <a:gd name="connsiteY4" fmla="*/ 530942 h 1850923"/>
                  <a:gd name="connsiteX5" fmla="*/ 125361 w 2846438"/>
                  <a:gd name="connsiteY5" fmla="*/ 575188 h 1850923"/>
                  <a:gd name="connsiteX6" fmla="*/ 58993 w 2846438"/>
                  <a:gd name="connsiteY6" fmla="*/ 516194 h 1850923"/>
                  <a:gd name="connsiteX7" fmla="*/ 14748 w 2846438"/>
                  <a:gd name="connsiteY7" fmla="*/ 508820 h 1850923"/>
                  <a:gd name="connsiteX8" fmla="*/ 14748 w 2846438"/>
                  <a:gd name="connsiteY8" fmla="*/ 508820 h 1850923"/>
                  <a:gd name="connsiteX9" fmla="*/ 29496 w 2846438"/>
                  <a:gd name="connsiteY9" fmla="*/ 656304 h 1850923"/>
                  <a:gd name="connsiteX10" fmla="*/ 14748 w 2846438"/>
                  <a:gd name="connsiteY10" fmla="*/ 700549 h 1850923"/>
                  <a:gd name="connsiteX11" fmla="*/ 14748 w 2846438"/>
                  <a:gd name="connsiteY11" fmla="*/ 700549 h 1850923"/>
                  <a:gd name="connsiteX12" fmla="*/ 0 w 2846438"/>
                  <a:gd name="connsiteY12" fmla="*/ 752168 h 1850923"/>
                  <a:gd name="connsiteX13" fmla="*/ 140109 w 2846438"/>
                  <a:gd name="connsiteY13" fmla="*/ 796413 h 1850923"/>
                  <a:gd name="connsiteX14" fmla="*/ 199103 w 2846438"/>
                  <a:gd name="connsiteY14" fmla="*/ 929149 h 1850923"/>
                  <a:gd name="connsiteX15" fmla="*/ 199103 w 2846438"/>
                  <a:gd name="connsiteY15" fmla="*/ 973394 h 1850923"/>
                  <a:gd name="connsiteX16" fmla="*/ 280219 w 2846438"/>
                  <a:gd name="connsiteY16" fmla="*/ 1047136 h 1850923"/>
                  <a:gd name="connsiteX17" fmla="*/ 398206 w 2846438"/>
                  <a:gd name="connsiteY17" fmla="*/ 988142 h 1850923"/>
                  <a:gd name="connsiteX18" fmla="*/ 486696 w 2846438"/>
                  <a:gd name="connsiteY18" fmla="*/ 1106130 h 1850923"/>
                  <a:gd name="connsiteX19" fmla="*/ 553064 w 2846438"/>
                  <a:gd name="connsiteY19" fmla="*/ 1150375 h 1850923"/>
                  <a:gd name="connsiteX20" fmla="*/ 575187 w 2846438"/>
                  <a:gd name="connsiteY20" fmla="*/ 1216742 h 1850923"/>
                  <a:gd name="connsiteX21" fmla="*/ 685800 w 2846438"/>
                  <a:gd name="connsiteY21" fmla="*/ 1224117 h 1850923"/>
                  <a:gd name="connsiteX22" fmla="*/ 722671 w 2846438"/>
                  <a:gd name="connsiteY22" fmla="*/ 1334730 h 1850923"/>
                  <a:gd name="connsiteX23" fmla="*/ 803787 w 2846438"/>
                  <a:gd name="connsiteY23" fmla="*/ 1393723 h 1850923"/>
                  <a:gd name="connsiteX24" fmla="*/ 877529 w 2846438"/>
                  <a:gd name="connsiteY24" fmla="*/ 1430594 h 1850923"/>
                  <a:gd name="connsiteX25" fmla="*/ 907026 w 2846438"/>
                  <a:gd name="connsiteY25" fmla="*/ 1526459 h 1850923"/>
                  <a:gd name="connsiteX26" fmla="*/ 1017638 w 2846438"/>
                  <a:gd name="connsiteY26" fmla="*/ 1504336 h 1850923"/>
                  <a:gd name="connsiteX27" fmla="*/ 1120877 w 2846438"/>
                  <a:gd name="connsiteY27" fmla="*/ 1592826 h 1850923"/>
                  <a:gd name="connsiteX28" fmla="*/ 1275735 w 2846438"/>
                  <a:gd name="connsiteY28" fmla="*/ 1548581 h 1850923"/>
                  <a:gd name="connsiteX29" fmla="*/ 1305232 w 2846438"/>
                  <a:gd name="connsiteY29" fmla="*/ 1570704 h 1850923"/>
                  <a:gd name="connsiteX30" fmla="*/ 1290484 w 2846438"/>
                  <a:gd name="connsiteY30" fmla="*/ 1651820 h 1850923"/>
                  <a:gd name="connsiteX31" fmla="*/ 1327355 w 2846438"/>
                  <a:gd name="connsiteY31" fmla="*/ 1703439 h 1850923"/>
                  <a:gd name="connsiteX32" fmla="*/ 1356851 w 2846438"/>
                  <a:gd name="connsiteY32" fmla="*/ 1681317 h 1850923"/>
                  <a:gd name="connsiteX33" fmla="*/ 1356851 w 2846438"/>
                  <a:gd name="connsiteY33" fmla="*/ 1681317 h 1850923"/>
                  <a:gd name="connsiteX34" fmla="*/ 1371600 w 2846438"/>
                  <a:gd name="connsiteY34" fmla="*/ 1614949 h 1850923"/>
                  <a:gd name="connsiteX35" fmla="*/ 1423219 w 2846438"/>
                  <a:gd name="connsiteY35" fmla="*/ 1570704 h 1850923"/>
                  <a:gd name="connsiteX36" fmla="*/ 1452716 w 2846438"/>
                  <a:gd name="connsiteY36" fmla="*/ 1548581 h 1850923"/>
                  <a:gd name="connsiteX37" fmla="*/ 1504335 w 2846438"/>
                  <a:gd name="connsiteY37" fmla="*/ 1548581 h 1850923"/>
                  <a:gd name="connsiteX38" fmla="*/ 1585451 w 2846438"/>
                  <a:gd name="connsiteY38" fmla="*/ 1607575 h 1850923"/>
                  <a:gd name="connsiteX39" fmla="*/ 1688690 w 2846438"/>
                  <a:gd name="connsiteY39" fmla="*/ 1651820 h 1850923"/>
                  <a:gd name="connsiteX40" fmla="*/ 1688690 w 2846438"/>
                  <a:gd name="connsiteY40" fmla="*/ 1651820 h 1850923"/>
                  <a:gd name="connsiteX41" fmla="*/ 1710813 w 2846438"/>
                  <a:gd name="connsiteY41" fmla="*/ 1696065 h 1850923"/>
                  <a:gd name="connsiteX42" fmla="*/ 1762432 w 2846438"/>
                  <a:gd name="connsiteY42" fmla="*/ 1725562 h 1850923"/>
                  <a:gd name="connsiteX43" fmla="*/ 1784555 w 2846438"/>
                  <a:gd name="connsiteY43" fmla="*/ 1725562 h 1850923"/>
                  <a:gd name="connsiteX44" fmla="*/ 1747684 w 2846438"/>
                  <a:gd name="connsiteY44" fmla="*/ 1806678 h 1850923"/>
                  <a:gd name="connsiteX45" fmla="*/ 1777180 w 2846438"/>
                  <a:gd name="connsiteY45" fmla="*/ 1850923 h 1850923"/>
                  <a:gd name="connsiteX46" fmla="*/ 1917290 w 2846438"/>
                  <a:gd name="connsiteY46" fmla="*/ 1828800 h 1850923"/>
                  <a:gd name="connsiteX47" fmla="*/ 2027903 w 2846438"/>
                  <a:gd name="connsiteY47" fmla="*/ 1828800 h 1850923"/>
                  <a:gd name="connsiteX48" fmla="*/ 2027903 w 2846438"/>
                  <a:gd name="connsiteY48" fmla="*/ 1828800 h 1850923"/>
                  <a:gd name="connsiteX49" fmla="*/ 2064774 w 2846438"/>
                  <a:gd name="connsiteY49" fmla="*/ 1769807 h 1850923"/>
                  <a:gd name="connsiteX50" fmla="*/ 2064774 w 2846438"/>
                  <a:gd name="connsiteY50" fmla="*/ 1769807 h 1850923"/>
                  <a:gd name="connsiteX51" fmla="*/ 2138516 w 2846438"/>
                  <a:gd name="connsiteY51" fmla="*/ 1747684 h 1850923"/>
                  <a:gd name="connsiteX52" fmla="*/ 2182761 w 2846438"/>
                  <a:gd name="connsiteY52" fmla="*/ 1710813 h 1850923"/>
                  <a:gd name="connsiteX53" fmla="*/ 2263877 w 2846438"/>
                  <a:gd name="connsiteY53" fmla="*/ 1681317 h 1850923"/>
                  <a:gd name="connsiteX54" fmla="*/ 2308122 w 2846438"/>
                  <a:gd name="connsiteY54" fmla="*/ 1622323 h 1850923"/>
                  <a:gd name="connsiteX55" fmla="*/ 2344993 w 2846438"/>
                  <a:gd name="connsiteY55" fmla="*/ 1629697 h 1850923"/>
                  <a:gd name="connsiteX56" fmla="*/ 2381864 w 2846438"/>
                  <a:gd name="connsiteY56" fmla="*/ 1659194 h 1850923"/>
                  <a:gd name="connsiteX57" fmla="*/ 2440858 w 2846438"/>
                  <a:gd name="connsiteY57" fmla="*/ 1673942 h 1850923"/>
                  <a:gd name="connsiteX58" fmla="*/ 2492477 w 2846438"/>
                  <a:gd name="connsiteY58" fmla="*/ 1732936 h 1850923"/>
                  <a:gd name="connsiteX59" fmla="*/ 2536722 w 2846438"/>
                  <a:gd name="connsiteY59" fmla="*/ 1710813 h 1850923"/>
                  <a:gd name="connsiteX60" fmla="*/ 2544096 w 2846438"/>
                  <a:gd name="connsiteY60" fmla="*/ 1651820 h 1850923"/>
                  <a:gd name="connsiteX61" fmla="*/ 2573593 w 2846438"/>
                  <a:gd name="connsiteY61" fmla="*/ 1637071 h 1850923"/>
                  <a:gd name="connsiteX62" fmla="*/ 2632587 w 2846438"/>
                  <a:gd name="connsiteY62" fmla="*/ 1644446 h 1850923"/>
                  <a:gd name="connsiteX63" fmla="*/ 2669458 w 2846438"/>
                  <a:gd name="connsiteY63" fmla="*/ 1703439 h 1850923"/>
                  <a:gd name="connsiteX64" fmla="*/ 2706329 w 2846438"/>
                  <a:gd name="connsiteY64" fmla="*/ 1703439 h 1850923"/>
                  <a:gd name="connsiteX65" fmla="*/ 2743200 w 2846438"/>
                  <a:gd name="connsiteY65" fmla="*/ 1659194 h 1850923"/>
                  <a:gd name="connsiteX66" fmla="*/ 2743200 w 2846438"/>
                  <a:gd name="connsiteY66" fmla="*/ 1629697 h 1850923"/>
                  <a:gd name="connsiteX67" fmla="*/ 2735826 w 2846438"/>
                  <a:gd name="connsiteY67" fmla="*/ 1578078 h 1850923"/>
                  <a:gd name="connsiteX68" fmla="*/ 2757948 w 2846438"/>
                  <a:gd name="connsiteY68" fmla="*/ 1541207 h 1850923"/>
                  <a:gd name="connsiteX69" fmla="*/ 2816942 w 2846438"/>
                  <a:gd name="connsiteY69" fmla="*/ 1570704 h 1850923"/>
                  <a:gd name="connsiteX70" fmla="*/ 2839064 w 2846438"/>
                  <a:gd name="connsiteY70" fmla="*/ 1504336 h 1850923"/>
                  <a:gd name="connsiteX71" fmla="*/ 2794819 w 2846438"/>
                  <a:gd name="connsiteY71" fmla="*/ 1430594 h 1850923"/>
                  <a:gd name="connsiteX72" fmla="*/ 2809567 w 2846438"/>
                  <a:gd name="connsiteY72" fmla="*/ 1378975 h 1850923"/>
                  <a:gd name="connsiteX73" fmla="*/ 2846438 w 2846438"/>
                  <a:gd name="connsiteY73" fmla="*/ 1349478 h 1850923"/>
                  <a:gd name="connsiteX74" fmla="*/ 2809567 w 2846438"/>
                  <a:gd name="connsiteY74" fmla="*/ 1224117 h 1850923"/>
                  <a:gd name="connsiteX75" fmla="*/ 2809567 w 2846438"/>
                  <a:gd name="connsiteY75" fmla="*/ 1224117 h 1850923"/>
                  <a:gd name="connsiteX76" fmla="*/ 2802193 w 2846438"/>
                  <a:gd name="connsiteY76" fmla="*/ 1157749 h 1850923"/>
                  <a:gd name="connsiteX77" fmla="*/ 2713703 w 2846438"/>
                  <a:gd name="connsiteY77" fmla="*/ 1054510 h 1850923"/>
                  <a:gd name="connsiteX78" fmla="*/ 2713703 w 2846438"/>
                  <a:gd name="connsiteY78" fmla="*/ 1054510 h 1850923"/>
                  <a:gd name="connsiteX79" fmla="*/ 2610464 w 2846438"/>
                  <a:gd name="connsiteY79" fmla="*/ 958646 h 1850923"/>
                  <a:gd name="connsiteX80" fmla="*/ 2514600 w 2846438"/>
                  <a:gd name="connsiteY80" fmla="*/ 1106130 h 1850923"/>
                  <a:gd name="connsiteX81" fmla="*/ 2455606 w 2846438"/>
                  <a:gd name="connsiteY81" fmla="*/ 1061884 h 1850923"/>
                  <a:gd name="connsiteX82" fmla="*/ 2433484 w 2846438"/>
                  <a:gd name="connsiteY82" fmla="*/ 1054510 h 1850923"/>
                  <a:gd name="connsiteX83" fmla="*/ 2389238 w 2846438"/>
                  <a:gd name="connsiteY83" fmla="*/ 1098755 h 1850923"/>
                  <a:gd name="connsiteX84" fmla="*/ 2359742 w 2846438"/>
                  <a:gd name="connsiteY84" fmla="*/ 1061884 h 1850923"/>
                  <a:gd name="connsiteX85" fmla="*/ 2322871 w 2846438"/>
                  <a:gd name="connsiteY85" fmla="*/ 973394 h 1850923"/>
                  <a:gd name="connsiteX86" fmla="*/ 2300748 w 2846438"/>
                  <a:gd name="connsiteY86" fmla="*/ 921775 h 1850923"/>
                  <a:gd name="connsiteX87" fmla="*/ 2249129 w 2846438"/>
                  <a:gd name="connsiteY87" fmla="*/ 892278 h 1850923"/>
                  <a:gd name="connsiteX88" fmla="*/ 2212258 w 2846438"/>
                  <a:gd name="connsiteY88" fmla="*/ 877530 h 1850923"/>
                  <a:gd name="connsiteX89" fmla="*/ 2057400 w 2846438"/>
                  <a:gd name="connsiteY89" fmla="*/ 892278 h 1850923"/>
                  <a:gd name="connsiteX90" fmla="*/ 1968909 w 2846438"/>
                  <a:gd name="connsiteY90" fmla="*/ 855407 h 1850923"/>
                  <a:gd name="connsiteX91" fmla="*/ 1924664 w 2846438"/>
                  <a:gd name="connsiteY91" fmla="*/ 818536 h 1850923"/>
                  <a:gd name="connsiteX92" fmla="*/ 1873045 w 2846438"/>
                  <a:gd name="connsiteY92" fmla="*/ 818536 h 1850923"/>
                  <a:gd name="connsiteX93" fmla="*/ 1806677 w 2846438"/>
                  <a:gd name="connsiteY93" fmla="*/ 737420 h 1850923"/>
                  <a:gd name="connsiteX94" fmla="*/ 1740309 w 2846438"/>
                  <a:gd name="connsiteY94" fmla="*/ 730046 h 1850923"/>
                  <a:gd name="connsiteX95" fmla="*/ 1673942 w 2846438"/>
                  <a:gd name="connsiteY95" fmla="*/ 715297 h 1850923"/>
                  <a:gd name="connsiteX96" fmla="*/ 1607574 w 2846438"/>
                  <a:gd name="connsiteY96" fmla="*/ 582562 h 1850923"/>
                  <a:gd name="connsiteX97" fmla="*/ 1592826 w 2846438"/>
                  <a:gd name="connsiteY97" fmla="*/ 501446 h 1850923"/>
                  <a:gd name="connsiteX98" fmla="*/ 1578077 w 2846438"/>
                  <a:gd name="connsiteY98" fmla="*/ 420330 h 1850923"/>
                  <a:gd name="connsiteX99" fmla="*/ 1600200 w 2846438"/>
                  <a:gd name="connsiteY99" fmla="*/ 376084 h 1850923"/>
                  <a:gd name="connsiteX100" fmla="*/ 1600200 w 2846438"/>
                  <a:gd name="connsiteY100" fmla="*/ 376084 h 1850923"/>
                  <a:gd name="connsiteX101" fmla="*/ 1637071 w 2846438"/>
                  <a:gd name="connsiteY101" fmla="*/ 280220 h 1850923"/>
                  <a:gd name="connsiteX102" fmla="*/ 1622322 w 2846438"/>
                  <a:gd name="connsiteY102" fmla="*/ 184355 h 1850923"/>
                  <a:gd name="connsiteX103" fmla="*/ 1548580 w 2846438"/>
                  <a:gd name="connsiteY103" fmla="*/ 0 h 1850923"/>
                  <a:gd name="connsiteX104" fmla="*/ 243348 w 2846438"/>
                  <a:gd name="connsiteY104" fmla="*/ 0 h 1850923"/>
                  <a:gd name="connsiteX105" fmla="*/ 162232 w 2846438"/>
                  <a:gd name="connsiteY105" fmla="*/ 191730 h 185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846438" h="1850923">
                    <a:moveTo>
                      <a:pt x="162232" y="191730"/>
                    </a:moveTo>
                    <a:lnTo>
                      <a:pt x="103238" y="258097"/>
                    </a:lnTo>
                    <a:lnTo>
                      <a:pt x="103238" y="331839"/>
                    </a:lnTo>
                    <a:lnTo>
                      <a:pt x="125361" y="427704"/>
                    </a:lnTo>
                    <a:lnTo>
                      <a:pt x="132735" y="530942"/>
                    </a:lnTo>
                    <a:lnTo>
                      <a:pt x="125361" y="575188"/>
                    </a:lnTo>
                    <a:lnTo>
                      <a:pt x="58993" y="516194"/>
                    </a:lnTo>
                    <a:lnTo>
                      <a:pt x="14748" y="508820"/>
                    </a:lnTo>
                    <a:lnTo>
                      <a:pt x="14748" y="508820"/>
                    </a:lnTo>
                    <a:lnTo>
                      <a:pt x="29496" y="656304"/>
                    </a:lnTo>
                    <a:lnTo>
                      <a:pt x="14748" y="700549"/>
                    </a:lnTo>
                    <a:lnTo>
                      <a:pt x="14748" y="700549"/>
                    </a:lnTo>
                    <a:lnTo>
                      <a:pt x="0" y="752168"/>
                    </a:lnTo>
                    <a:lnTo>
                      <a:pt x="140109" y="796413"/>
                    </a:lnTo>
                    <a:lnTo>
                      <a:pt x="199103" y="929149"/>
                    </a:lnTo>
                    <a:lnTo>
                      <a:pt x="199103" y="973394"/>
                    </a:lnTo>
                    <a:lnTo>
                      <a:pt x="280219" y="1047136"/>
                    </a:lnTo>
                    <a:lnTo>
                      <a:pt x="398206" y="988142"/>
                    </a:lnTo>
                    <a:lnTo>
                      <a:pt x="486696" y="1106130"/>
                    </a:lnTo>
                    <a:lnTo>
                      <a:pt x="553064" y="1150375"/>
                    </a:lnTo>
                    <a:lnTo>
                      <a:pt x="575187" y="1216742"/>
                    </a:lnTo>
                    <a:lnTo>
                      <a:pt x="685800" y="1224117"/>
                    </a:lnTo>
                    <a:lnTo>
                      <a:pt x="722671" y="1334730"/>
                    </a:lnTo>
                    <a:lnTo>
                      <a:pt x="803787" y="1393723"/>
                    </a:lnTo>
                    <a:lnTo>
                      <a:pt x="877529" y="1430594"/>
                    </a:lnTo>
                    <a:lnTo>
                      <a:pt x="907026" y="1526459"/>
                    </a:lnTo>
                    <a:lnTo>
                      <a:pt x="1017638" y="1504336"/>
                    </a:lnTo>
                    <a:lnTo>
                      <a:pt x="1120877" y="1592826"/>
                    </a:lnTo>
                    <a:lnTo>
                      <a:pt x="1275735" y="1548581"/>
                    </a:lnTo>
                    <a:lnTo>
                      <a:pt x="1305232" y="1570704"/>
                    </a:lnTo>
                    <a:lnTo>
                      <a:pt x="1290484" y="1651820"/>
                    </a:lnTo>
                    <a:lnTo>
                      <a:pt x="1327355" y="1703439"/>
                    </a:lnTo>
                    <a:lnTo>
                      <a:pt x="1356851" y="1681317"/>
                    </a:lnTo>
                    <a:lnTo>
                      <a:pt x="1356851" y="1681317"/>
                    </a:lnTo>
                    <a:lnTo>
                      <a:pt x="1371600" y="1614949"/>
                    </a:lnTo>
                    <a:lnTo>
                      <a:pt x="1423219" y="1570704"/>
                    </a:lnTo>
                    <a:lnTo>
                      <a:pt x="1452716" y="1548581"/>
                    </a:lnTo>
                    <a:lnTo>
                      <a:pt x="1504335" y="1548581"/>
                    </a:lnTo>
                    <a:lnTo>
                      <a:pt x="1585451" y="1607575"/>
                    </a:lnTo>
                    <a:lnTo>
                      <a:pt x="1688690" y="1651820"/>
                    </a:lnTo>
                    <a:lnTo>
                      <a:pt x="1688690" y="1651820"/>
                    </a:lnTo>
                    <a:lnTo>
                      <a:pt x="1710813" y="1696065"/>
                    </a:lnTo>
                    <a:lnTo>
                      <a:pt x="1762432" y="1725562"/>
                    </a:lnTo>
                    <a:lnTo>
                      <a:pt x="1784555" y="1725562"/>
                    </a:lnTo>
                    <a:lnTo>
                      <a:pt x="1747684" y="1806678"/>
                    </a:lnTo>
                    <a:lnTo>
                      <a:pt x="1777180" y="1850923"/>
                    </a:lnTo>
                    <a:lnTo>
                      <a:pt x="1917290" y="1828800"/>
                    </a:lnTo>
                    <a:lnTo>
                      <a:pt x="2027903" y="1828800"/>
                    </a:lnTo>
                    <a:lnTo>
                      <a:pt x="2027903" y="1828800"/>
                    </a:lnTo>
                    <a:lnTo>
                      <a:pt x="2064774" y="1769807"/>
                    </a:lnTo>
                    <a:lnTo>
                      <a:pt x="2064774" y="1769807"/>
                    </a:lnTo>
                    <a:lnTo>
                      <a:pt x="2138516" y="1747684"/>
                    </a:lnTo>
                    <a:lnTo>
                      <a:pt x="2182761" y="1710813"/>
                    </a:lnTo>
                    <a:lnTo>
                      <a:pt x="2263877" y="1681317"/>
                    </a:lnTo>
                    <a:lnTo>
                      <a:pt x="2308122" y="1622323"/>
                    </a:lnTo>
                    <a:lnTo>
                      <a:pt x="2344993" y="1629697"/>
                    </a:lnTo>
                    <a:lnTo>
                      <a:pt x="2381864" y="1659194"/>
                    </a:lnTo>
                    <a:lnTo>
                      <a:pt x="2440858" y="1673942"/>
                    </a:lnTo>
                    <a:lnTo>
                      <a:pt x="2492477" y="1732936"/>
                    </a:lnTo>
                    <a:lnTo>
                      <a:pt x="2536722" y="1710813"/>
                    </a:lnTo>
                    <a:lnTo>
                      <a:pt x="2544096" y="1651820"/>
                    </a:lnTo>
                    <a:lnTo>
                      <a:pt x="2573593" y="1637071"/>
                    </a:lnTo>
                    <a:lnTo>
                      <a:pt x="2632587" y="1644446"/>
                    </a:lnTo>
                    <a:lnTo>
                      <a:pt x="2669458" y="1703439"/>
                    </a:lnTo>
                    <a:lnTo>
                      <a:pt x="2706329" y="1703439"/>
                    </a:lnTo>
                    <a:lnTo>
                      <a:pt x="2743200" y="1659194"/>
                    </a:lnTo>
                    <a:lnTo>
                      <a:pt x="2743200" y="1629697"/>
                    </a:lnTo>
                    <a:lnTo>
                      <a:pt x="2735826" y="1578078"/>
                    </a:lnTo>
                    <a:lnTo>
                      <a:pt x="2757948" y="1541207"/>
                    </a:lnTo>
                    <a:lnTo>
                      <a:pt x="2816942" y="1570704"/>
                    </a:lnTo>
                    <a:lnTo>
                      <a:pt x="2839064" y="1504336"/>
                    </a:lnTo>
                    <a:lnTo>
                      <a:pt x="2794819" y="1430594"/>
                    </a:lnTo>
                    <a:lnTo>
                      <a:pt x="2809567" y="1378975"/>
                    </a:lnTo>
                    <a:lnTo>
                      <a:pt x="2846438" y="1349478"/>
                    </a:lnTo>
                    <a:lnTo>
                      <a:pt x="2809567" y="1224117"/>
                    </a:lnTo>
                    <a:lnTo>
                      <a:pt x="2809567" y="1224117"/>
                    </a:lnTo>
                    <a:lnTo>
                      <a:pt x="2802193" y="1157749"/>
                    </a:lnTo>
                    <a:lnTo>
                      <a:pt x="2713703" y="1054510"/>
                    </a:lnTo>
                    <a:lnTo>
                      <a:pt x="2713703" y="1054510"/>
                    </a:lnTo>
                    <a:lnTo>
                      <a:pt x="2610464" y="958646"/>
                    </a:lnTo>
                    <a:lnTo>
                      <a:pt x="2514600" y="1106130"/>
                    </a:lnTo>
                    <a:lnTo>
                      <a:pt x="2455606" y="1061884"/>
                    </a:lnTo>
                    <a:lnTo>
                      <a:pt x="2433484" y="1054510"/>
                    </a:lnTo>
                    <a:lnTo>
                      <a:pt x="2389238" y="1098755"/>
                    </a:lnTo>
                    <a:lnTo>
                      <a:pt x="2359742" y="1061884"/>
                    </a:lnTo>
                    <a:lnTo>
                      <a:pt x="2322871" y="973394"/>
                    </a:lnTo>
                    <a:lnTo>
                      <a:pt x="2300748" y="921775"/>
                    </a:lnTo>
                    <a:lnTo>
                      <a:pt x="2249129" y="892278"/>
                    </a:lnTo>
                    <a:lnTo>
                      <a:pt x="2212258" y="877530"/>
                    </a:lnTo>
                    <a:lnTo>
                      <a:pt x="2057400" y="892278"/>
                    </a:lnTo>
                    <a:lnTo>
                      <a:pt x="1968909" y="855407"/>
                    </a:lnTo>
                    <a:lnTo>
                      <a:pt x="1924664" y="818536"/>
                    </a:lnTo>
                    <a:lnTo>
                      <a:pt x="1873045" y="818536"/>
                    </a:lnTo>
                    <a:lnTo>
                      <a:pt x="1806677" y="737420"/>
                    </a:lnTo>
                    <a:lnTo>
                      <a:pt x="1740309" y="730046"/>
                    </a:lnTo>
                    <a:lnTo>
                      <a:pt x="1673942" y="715297"/>
                    </a:lnTo>
                    <a:lnTo>
                      <a:pt x="1607574" y="582562"/>
                    </a:lnTo>
                    <a:lnTo>
                      <a:pt x="1592826" y="501446"/>
                    </a:lnTo>
                    <a:lnTo>
                      <a:pt x="1578077" y="420330"/>
                    </a:lnTo>
                    <a:lnTo>
                      <a:pt x="1600200" y="376084"/>
                    </a:lnTo>
                    <a:lnTo>
                      <a:pt x="1600200" y="376084"/>
                    </a:lnTo>
                    <a:lnTo>
                      <a:pt x="1637071" y="280220"/>
                    </a:lnTo>
                    <a:lnTo>
                      <a:pt x="1622322" y="184355"/>
                    </a:lnTo>
                    <a:lnTo>
                      <a:pt x="1548580" y="0"/>
                    </a:lnTo>
                    <a:lnTo>
                      <a:pt x="243348" y="0"/>
                    </a:lnTo>
                    <a:lnTo>
                      <a:pt x="162232" y="191730"/>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8" name="任意多边形 437"/>
              <p:cNvSpPr/>
              <p:nvPr/>
            </p:nvSpPr>
            <p:spPr>
              <a:xfrm>
                <a:off x="2330245" y="1157748"/>
                <a:ext cx="2875936" cy="2227007"/>
              </a:xfrm>
              <a:custGeom>
                <a:avLst/>
                <a:gdLst>
                  <a:gd name="connsiteX0" fmla="*/ 442452 w 2875936"/>
                  <a:gd name="connsiteY0" fmla="*/ 2168013 h 2227007"/>
                  <a:gd name="connsiteX1" fmla="*/ 361336 w 2875936"/>
                  <a:gd name="connsiteY1" fmla="*/ 2094271 h 2227007"/>
                  <a:gd name="connsiteX2" fmla="*/ 353961 w 2875936"/>
                  <a:gd name="connsiteY2" fmla="*/ 2072149 h 2227007"/>
                  <a:gd name="connsiteX3" fmla="*/ 353961 w 2875936"/>
                  <a:gd name="connsiteY3" fmla="*/ 2020529 h 2227007"/>
                  <a:gd name="connsiteX4" fmla="*/ 346587 w 2875936"/>
                  <a:gd name="connsiteY4" fmla="*/ 1968910 h 2227007"/>
                  <a:gd name="connsiteX5" fmla="*/ 346587 w 2875936"/>
                  <a:gd name="connsiteY5" fmla="*/ 1939413 h 2227007"/>
                  <a:gd name="connsiteX6" fmla="*/ 346587 w 2875936"/>
                  <a:gd name="connsiteY6" fmla="*/ 1939413 h 2227007"/>
                  <a:gd name="connsiteX7" fmla="*/ 258097 w 2875936"/>
                  <a:gd name="connsiteY7" fmla="*/ 1909917 h 2227007"/>
                  <a:gd name="connsiteX8" fmla="*/ 213852 w 2875936"/>
                  <a:gd name="connsiteY8" fmla="*/ 1828800 h 2227007"/>
                  <a:gd name="connsiteX9" fmla="*/ 154858 w 2875936"/>
                  <a:gd name="connsiteY9" fmla="*/ 1836175 h 2227007"/>
                  <a:gd name="connsiteX10" fmla="*/ 154858 w 2875936"/>
                  <a:gd name="connsiteY10" fmla="*/ 1836175 h 2227007"/>
                  <a:gd name="connsiteX11" fmla="*/ 154858 w 2875936"/>
                  <a:gd name="connsiteY11" fmla="*/ 1755058 h 2227007"/>
                  <a:gd name="connsiteX12" fmla="*/ 184355 w 2875936"/>
                  <a:gd name="connsiteY12" fmla="*/ 1725562 h 2227007"/>
                  <a:gd name="connsiteX13" fmla="*/ 184355 w 2875936"/>
                  <a:gd name="connsiteY13" fmla="*/ 1725562 h 2227007"/>
                  <a:gd name="connsiteX14" fmla="*/ 95865 w 2875936"/>
                  <a:gd name="connsiteY14" fmla="*/ 1614949 h 2227007"/>
                  <a:gd name="connsiteX15" fmla="*/ 44245 w 2875936"/>
                  <a:gd name="connsiteY15" fmla="*/ 1578078 h 2227007"/>
                  <a:gd name="connsiteX16" fmla="*/ 29497 w 2875936"/>
                  <a:gd name="connsiteY16" fmla="*/ 1533833 h 2227007"/>
                  <a:gd name="connsiteX17" fmla="*/ 29497 w 2875936"/>
                  <a:gd name="connsiteY17" fmla="*/ 1533833 h 2227007"/>
                  <a:gd name="connsiteX18" fmla="*/ 103239 w 2875936"/>
                  <a:gd name="connsiteY18" fmla="*/ 1496962 h 2227007"/>
                  <a:gd name="connsiteX19" fmla="*/ 117987 w 2875936"/>
                  <a:gd name="connsiteY19" fmla="*/ 1474839 h 2227007"/>
                  <a:gd name="connsiteX20" fmla="*/ 117987 w 2875936"/>
                  <a:gd name="connsiteY20" fmla="*/ 1349478 h 2227007"/>
                  <a:gd name="connsiteX21" fmla="*/ 117987 w 2875936"/>
                  <a:gd name="connsiteY21" fmla="*/ 1327355 h 2227007"/>
                  <a:gd name="connsiteX22" fmla="*/ 66368 w 2875936"/>
                  <a:gd name="connsiteY22" fmla="*/ 1290484 h 2227007"/>
                  <a:gd name="connsiteX23" fmla="*/ 66368 w 2875936"/>
                  <a:gd name="connsiteY23" fmla="*/ 1290484 h 2227007"/>
                  <a:gd name="connsiteX24" fmla="*/ 0 w 2875936"/>
                  <a:gd name="connsiteY24" fmla="*/ 1290484 h 2227007"/>
                  <a:gd name="connsiteX25" fmla="*/ 0 w 2875936"/>
                  <a:gd name="connsiteY25" fmla="*/ 1290484 h 2227007"/>
                  <a:gd name="connsiteX26" fmla="*/ 36871 w 2875936"/>
                  <a:gd name="connsiteY26" fmla="*/ 1216742 h 2227007"/>
                  <a:gd name="connsiteX27" fmla="*/ 36871 w 2875936"/>
                  <a:gd name="connsiteY27" fmla="*/ 1216742 h 2227007"/>
                  <a:gd name="connsiteX28" fmla="*/ 0 w 2875936"/>
                  <a:gd name="connsiteY28" fmla="*/ 1157749 h 2227007"/>
                  <a:gd name="connsiteX29" fmla="*/ 29497 w 2875936"/>
                  <a:gd name="connsiteY29" fmla="*/ 1135626 h 2227007"/>
                  <a:gd name="connsiteX30" fmla="*/ 29497 w 2875936"/>
                  <a:gd name="connsiteY30" fmla="*/ 1135626 h 2227007"/>
                  <a:gd name="connsiteX31" fmla="*/ 88490 w 2875936"/>
                  <a:gd name="connsiteY31" fmla="*/ 1069258 h 2227007"/>
                  <a:gd name="connsiteX32" fmla="*/ 191729 w 2875936"/>
                  <a:gd name="connsiteY32" fmla="*/ 1047136 h 2227007"/>
                  <a:gd name="connsiteX33" fmla="*/ 258097 w 2875936"/>
                  <a:gd name="connsiteY33" fmla="*/ 1047136 h 2227007"/>
                  <a:gd name="connsiteX34" fmla="*/ 324465 w 2875936"/>
                  <a:gd name="connsiteY34" fmla="*/ 995517 h 2227007"/>
                  <a:gd name="connsiteX35" fmla="*/ 331839 w 2875936"/>
                  <a:gd name="connsiteY35" fmla="*/ 1076633 h 2227007"/>
                  <a:gd name="connsiteX36" fmla="*/ 368710 w 2875936"/>
                  <a:gd name="connsiteY36" fmla="*/ 1098755 h 2227007"/>
                  <a:gd name="connsiteX37" fmla="*/ 412955 w 2875936"/>
                  <a:gd name="connsiteY37" fmla="*/ 1091381 h 2227007"/>
                  <a:gd name="connsiteX38" fmla="*/ 442452 w 2875936"/>
                  <a:gd name="connsiteY38" fmla="*/ 1076633 h 2227007"/>
                  <a:gd name="connsiteX39" fmla="*/ 442452 w 2875936"/>
                  <a:gd name="connsiteY39" fmla="*/ 1076633 h 2227007"/>
                  <a:gd name="connsiteX40" fmla="*/ 464574 w 2875936"/>
                  <a:gd name="connsiteY40" fmla="*/ 1017639 h 2227007"/>
                  <a:gd name="connsiteX41" fmla="*/ 538316 w 2875936"/>
                  <a:gd name="connsiteY41" fmla="*/ 1032387 h 2227007"/>
                  <a:gd name="connsiteX42" fmla="*/ 575187 w 2875936"/>
                  <a:gd name="connsiteY42" fmla="*/ 1002891 h 2227007"/>
                  <a:gd name="connsiteX43" fmla="*/ 575187 w 2875936"/>
                  <a:gd name="connsiteY43" fmla="*/ 1002891 h 2227007"/>
                  <a:gd name="connsiteX44" fmla="*/ 575187 w 2875936"/>
                  <a:gd name="connsiteY44" fmla="*/ 1002891 h 2227007"/>
                  <a:gd name="connsiteX45" fmla="*/ 619432 w 2875936"/>
                  <a:gd name="connsiteY45" fmla="*/ 973394 h 2227007"/>
                  <a:gd name="connsiteX46" fmla="*/ 656303 w 2875936"/>
                  <a:gd name="connsiteY46" fmla="*/ 995517 h 2227007"/>
                  <a:gd name="connsiteX47" fmla="*/ 663678 w 2875936"/>
                  <a:gd name="connsiteY47" fmla="*/ 1010265 h 2227007"/>
                  <a:gd name="connsiteX48" fmla="*/ 730045 w 2875936"/>
                  <a:gd name="connsiteY48" fmla="*/ 995517 h 2227007"/>
                  <a:gd name="connsiteX49" fmla="*/ 833284 w 2875936"/>
                  <a:gd name="connsiteY49" fmla="*/ 988142 h 2227007"/>
                  <a:gd name="connsiteX50" fmla="*/ 936523 w 2875936"/>
                  <a:gd name="connsiteY50" fmla="*/ 892278 h 2227007"/>
                  <a:gd name="connsiteX51" fmla="*/ 966020 w 2875936"/>
                  <a:gd name="connsiteY51" fmla="*/ 833284 h 2227007"/>
                  <a:gd name="connsiteX52" fmla="*/ 966020 w 2875936"/>
                  <a:gd name="connsiteY52" fmla="*/ 833284 h 2227007"/>
                  <a:gd name="connsiteX53" fmla="*/ 966020 w 2875936"/>
                  <a:gd name="connsiteY53" fmla="*/ 774291 h 2227007"/>
                  <a:gd name="connsiteX54" fmla="*/ 1047136 w 2875936"/>
                  <a:gd name="connsiteY54" fmla="*/ 744794 h 2227007"/>
                  <a:gd name="connsiteX55" fmla="*/ 1061884 w 2875936"/>
                  <a:gd name="connsiteY55" fmla="*/ 656304 h 2227007"/>
                  <a:gd name="connsiteX56" fmla="*/ 1061884 w 2875936"/>
                  <a:gd name="connsiteY56" fmla="*/ 656304 h 2227007"/>
                  <a:gd name="connsiteX57" fmla="*/ 1025013 w 2875936"/>
                  <a:gd name="connsiteY57" fmla="*/ 589936 h 2227007"/>
                  <a:gd name="connsiteX58" fmla="*/ 1061884 w 2875936"/>
                  <a:gd name="connsiteY58" fmla="*/ 516194 h 2227007"/>
                  <a:gd name="connsiteX59" fmla="*/ 1061884 w 2875936"/>
                  <a:gd name="connsiteY59" fmla="*/ 516194 h 2227007"/>
                  <a:gd name="connsiteX60" fmla="*/ 1017639 w 2875936"/>
                  <a:gd name="connsiteY60" fmla="*/ 457200 h 2227007"/>
                  <a:gd name="connsiteX61" fmla="*/ 1312607 w 2875936"/>
                  <a:gd name="connsiteY61" fmla="*/ 508820 h 2227007"/>
                  <a:gd name="connsiteX62" fmla="*/ 1349478 w 2875936"/>
                  <a:gd name="connsiteY62" fmla="*/ 494071 h 2227007"/>
                  <a:gd name="connsiteX63" fmla="*/ 1334729 w 2875936"/>
                  <a:gd name="connsiteY63" fmla="*/ 427704 h 2227007"/>
                  <a:gd name="connsiteX64" fmla="*/ 1334729 w 2875936"/>
                  <a:gd name="connsiteY64" fmla="*/ 405581 h 2227007"/>
                  <a:gd name="connsiteX65" fmla="*/ 1401097 w 2875936"/>
                  <a:gd name="connsiteY65" fmla="*/ 353962 h 2227007"/>
                  <a:gd name="connsiteX66" fmla="*/ 1460090 w 2875936"/>
                  <a:gd name="connsiteY66" fmla="*/ 206478 h 2227007"/>
                  <a:gd name="connsiteX67" fmla="*/ 1555955 w 2875936"/>
                  <a:gd name="connsiteY67" fmla="*/ 250723 h 2227007"/>
                  <a:gd name="connsiteX68" fmla="*/ 1629697 w 2875936"/>
                  <a:gd name="connsiteY68" fmla="*/ 294968 h 2227007"/>
                  <a:gd name="connsiteX69" fmla="*/ 1718187 w 2875936"/>
                  <a:gd name="connsiteY69" fmla="*/ 294968 h 2227007"/>
                  <a:gd name="connsiteX70" fmla="*/ 1718187 w 2875936"/>
                  <a:gd name="connsiteY70" fmla="*/ 294968 h 2227007"/>
                  <a:gd name="connsiteX71" fmla="*/ 1791929 w 2875936"/>
                  <a:gd name="connsiteY71" fmla="*/ 250723 h 2227007"/>
                  <a:gd name="connsiteX72" fmla="*/ 1791929 w 2875936"/>
                  <a:gd name="connsiteY72" fmla="*/ 250723 h 2227007"/>
                  <a:gd name="connsiteX73" fmla="*/ 1769807 w 2875936"/>
                  <a:gd name="connsiteY73" fmla="*/ 154858 h 2227007"/>
                  <a:gd name="connsiteX74" fmla="*/ 1769807 w 2875936"/>
                  <a:gd name="connsiteY74" fmla="*/ 154858 h 2227007"/>
                  <a:gd name="connsiteX75" fmla="*/ 1828800 w 2875936"/>
                  <a:gd name="connsiteY75" fmla="*/ 88491 h 2227007"/>
                  <a:gd name="connsiteX76" fmla="*/ 1902542 w 2875936"/>
                  <a:gd name="connsiteY76" fmla="*/ 73742 h 2227007"/>
                  <a:gd name="connsiteX77" fmla="*/ 1902542 w 2875936"/>
                  <a:gd name="connsiteY77" fmla="*/ 73742 h 2227007"/>
                  <a:gd name="connsiteX78" fmla="*/ 1976284 w 2875936"/>
                  <a:gd name="connsiteY78" fmla="*/ 51620 h 2227007"/>
                  <a:gd name="connsiteX79" fmla="*/ 1976284 w 2875936"/>
                  <a:gd name="connsiteY79" fmla="*/ 7375 h 2227007"/>
                  <a:gd name="connsiteX80" fmla="*/ 2027903 w 2875936"/>
                  <a:gd name="connsiteY80" fmla="*/ 0 h 2227007"/>
                  <a:gd name="connsiteX81" fmla="*/ 2072149 w 2875936"/>
                  <a:gd name="connsiteY81" fmla="*/ 7375 h 2227007"/>
                  <a:gd name="connsiteX82" fmla="*/ 2072149 w 2875936"/>
                  <a:gd name="connsiteY82" fmla="*/ 7375 h 2227007"/>
                  <a:gd name="connsiteX83" fmla="*/ 2086897 w 2875936"/>
                  <a:gd name="connsiteY83" fmla="*/ 51620 h 2227007"/>
                  <a:gd name="connsiteX84" fmla="*/ 2057400 w 2875936"/>
                  <a:gd name="connsiteY84" fmla="*/ 66368 h 2227007"/>
                  <a:gd name="connsiteX85" fmla="*/ 2138516 w 2875936"/>
                  <a:gd name="connsiteY85" fmla="*/ 191729 h 2227007"/>
                  <a:gd name="connsiteX86" fmla="*/ 2256503 w 2875936"/>
                  <a:gd name="connsiteY86" fmla="*/ 206478 h 2227007"/>
                  <a:gd name="connsiteX87" fmla="*/ 2293374 w 2875936"/>
                  <a:gd name="connsiteY87" fmla="*/ 287594 h 2227007"/>
                  <a:gd name="connsiteX88" fmla="*/ 2293374 w 2875936"/>
                  <a:gd name="connsiteY88" fmla="*/ 339213 h 2227007"/>
                  <a:gd name="connsiteX89" fmla="*/ 2352368 w 2875936"/>
                  <a:gd name="connsiteY89" fmla="*/ 442452 h 2227007"/>
                  <a:gd name="connsiteX90" fmla="*/ 2330245 w 2875936"/>
                  <a:gd name="connsiteY90" fmla="*/ 545691 h 2227007"/>
                  <a:gd name="connsiteX91" fmla="*/ 2330245 w 2875936"/>
                  <a:gd name="connsiteY91" fmla="*/ 545691 h 2227007"/>
                  <a:gd name="connsiteX92" fmla="*/ 2278626 w 2875936"/>
                  <a:gd name="connsiteY92" fmla="*/ 545691 h 2227007"/>
                  <a:gd name="connsiteX93" fmla="*/ 2278626 w 2875936"/>
                  <a:gd name="connsiteY93" fmla="*/ 634181 h 2227007"/>
                  <a:gd name="connsiteX94" fmla="*/ 2286000 w 2875936"/>
                  <a:gd name="connsiteY94" fmla="*/ 715297 h 2227007"/>
                  <a:gd name="connsiteX95" fmla="*/ 2367116 w 2875936"/>
                  <a:gd name="connsiteY95" fmla="*/ 722671 h 2227007"/>
                  <a:gd name="connsiteX96" fmla="*/ 2448232 w 2875936"/>
                  <a:gd name="connsiteY96" fmla="*/ 752168 h 2227007"/>
                  <a:gd name="connsiteX97" fmla="*/ 2551471 w 2875936"/>
                  <a:gd name="connsiteY97" fmla="*/ 774291 h 2227007"/>
                  <a:gd name="connsiteX98" fmla="*/ 2573594 w 2875936"/>
                  <a:gd name="connsiteY98" fmla="*/ 752168 h 2227007"/>
                  <a:gd name="connsiteX99" fmla="*/ 2691581 w 2875936"/>
                  <a:gd name="connsiteY99" fmla="*/ 855407 h 2227007"/>
                  <a:gd name="connsiteX100" fmla="*/ 2743200 w 2875936"/>
                  <a:gd name="connsiteY100" fmla="*/ 907026 h 2227007"/>
                  <a:gd name="connsiteX101" fmla="*/ 2743200 w 2875936"/>
                  <a:gd name="connsiteY101" fmla="*/ 907026 h 2227007"/>
                  <a:gd name="connsiteX102" fmla="*/ 2809568 w 2875936"/>
                  <a:gd name="connsiteY102" fmla="*/ 899652 h 2227007"/>
                  <a:gd name="connsiteX103" fmla="*/ 2794820 w 2875936"/>
                  <a:gd name="connsiteY103" fmla="*/ 1010265 h 2227007"/>
                  <a:gd name="connsiteX104" fmla="*/ 2868561 w 2875936"/>
                  <a:gd name="connsiteY104" fmla="*/ 1069258 h 2227007"/>
                  <a:gd name="connsiteX105" fmla="*/ 2853813 w 2875936"/>
                  <a:gd name="connsiteY105" fmla="*/ 1120878 h 2227007"/>
                  <a:gd name="connsiteX106" fmla="*/ 2875936 w 2875936"/>
                  <a:gd name="connsiteY106" fmla="*/ 1165123 h 2227007"/>
                  <a:gd name="connsiteX107" fmla="*/ 2839065 w 2875936"/>
                  <a:gd name="connsiteY107" fmla="*/ 1201994 h 2227007"/>
                  <a:gd name="connsiteX108" fmla="*/ 2839065 w 2875936"/>
                  <a:gd name="connsiteY108" fmla="*/ 1201994 h 2227007"/>
                  <a:gd name="connsiteX109" fmla="*/ 2831690 w 2875936"/>
                  <a:gd name="connsiteY109" fmla="*/ 1290484 h 2227007"/>
                  <a:gd name="connsiteX110" fmla="*/ 2861187 w 2875936"/>
                  <a:gd name="connsiteY110" fmla="*/ 1312607 h 2227007"/>
                  <a:gd name="connsiteX111" fmla="*/ 2765323 w 2875936"/>
                  <a:gd name="connsiteY111" fmla="*/ 1334729 h 2227007"/>
                  <a:gd name="connsiteX112" fmla="*/ 2669458 w 2875936"/>
                  <a:gd name="connsiteY112" fmla="*/ 1334729 h 2227007"/>
                  <a:gd name="connsiteX113" fmla="*/ 2669458 w 2875936"/>
                  <a:gd name="connsiteY113" fmla="*/ 1334729 h 2227007"/>
                  <a:gd name="connsiteX114" fmla="*/ 2617839 w 2875936"/>
                  <a:gd name="connsiteY114" fmla="*/ 1401097 h 2227007"/>
                  <a:gd name="connsiteX115" fmla="*/ 2580968 w 2875936"/>
                  <a:gd name="connsiteY115" fmla="*/ 1430594 h 2227007"/>
                  <a:gd name="connsiteX116" fmla="*/ 2551471 w 2875936"/>
                  <a:gd name="connsiteY116" fmla="*/ 1474839 h 2227007"/>
                  <a:gd name="connsiteX117" fmla="*/ 2551471 w 2875936"/>
                  <a:gd name="connsiteY117" fmla="*/ 1474839 h 2227007"/>
                  <a:gd name="connsiteX118" fmla="*/ 2551471 w 2875936"/>
                  <a:gd name="connsiteY118" fmla="*/ 1474839 h 2227007"/>
                  <a:gd name="connsiteX119" fmla="*/ 2426110 w 2875936"/>
                  <a:gd name="connsiteY119" fmla="*/ 1541207 h 2227007"/>
                  <a:gd name="connsiteX120" fmla="*/ 2403987 w 2875936"/>
                  <a:gd name="connsiteY120" fmla="*/ 1592826 h 2227007"/>
                  <a:gd name="connsiteX121" fmla="*/ 2396613 w 2875936"/>
                  <a:gd name="connsiteY121" fmla="*/ 1637071 h 2227007"/>
                  <a:gd name="connsiteX122" fmla="*/ 2396613 w 2875936"/>
                  <a:gd name="connsiteY122" fmla="*/ 1637071 h 2227007"/>
                  <a:gd name="connsiteX123" fmla="*/ 2411361 w 2875936"/>
                  <a:gd name="connsiteY123" fmla="*/ 1725562 h 2227007"/>
                  <a:gd name="connsiteX124" fmla="*/ 2330245 w 2875936"/>
                  <a:gd name="connsiteY124" fmla="*/ 1732936 h 2227007"/>
                  <a:gd name="connsiteX125" fmla="*/ 2330245 w 2875936"/>
                  <a:gd name="connsiteY125" fmla="*/ 1732936 h 2227007"/>
                  <a:gd name="connsiteX126" fmla="*/ 2256503 w 2875936"/>
                  <a:gd name="connsiteY126" fmla="*/ 1777181 h 2227007"/>
                  <a:gd name="connsiteX127" fmla="*/ 2050026 w 2875936"/>
                  <a:gd name="connsiteY127" fmla="*/ 1784555 h 2227007"/>
                  <a:gd name="connsiteX128" fmla="*/ 2035278 w 2875936"/>
                  <a:gd name="connsiteY128" fmla="*/ 1814052 h 2227007"/>
                  <a:gd name="connsiteX129" fmla="*/ 2050026 w 2875936"/>
                  <a:gd name="connsiteY129" fmla="*/ 1850923 h 2227007"/>
                  <a:gd name="connsiteX130" fmla="*/ 2050026 w 2875936"/>
                  <a:gd name="connsiteY130" fmla="*/ 1850923 h 2227007"/>
                  <a:gd name="connsiteX131" fmla="*/ 2079523 w 2875936"/>
                  <a:gd name="connsiteY131" fmla="*/ 1932039 h 2227007"/>
                  <a:gd name="connsiteX132" fmla="*/ 2145890 w 2875936"/>
                  <a:gd name="connsiteY132" fmla="*/ 2005781 h 2227007"/>
                  <a:gd name="connsiteX133" fmla="*/ 2145890 w 2875936"/>
                  <a:gd name="connsiteY133" fmla="*/ 2020529 h 2227007"/>
                  <a:gd name="connsiteX134" fmla="*/ 2145890 w 2875936"/>
                  <a:gd name="connsiteY134" fmla="*/ 2050026 h 2227007"/>
                  <a:gd name="connsiteX135" fmla="*/ 2145890 w 2875936"/>
                  <a:gd name="connsiteY135" fmla="*/ 2050026 h 2227007"/>
                  <a:gd name="connsiteX136" fmla="*/ 2079523 w 2875936"/>
                  <a:gd name="connsiteY136" fmla="*/ 2109020 h 2227007"/>
                  <a:gd name="connsiteX137" fmla="*/ 2079523 w 2875936"/>
                  <a:gd name="connsiteY137" fmla="*/ 2109020 h 2227007"/>
                  <a:gd name="connsiteX138" fmla="*/ 2109020 w 2875936"/>
                  <a:gd name="connsiteY138" fmla="*/ 2160639 h 2227007"/>
                  <a:gd name="connsiteX139" fmla="*/ 2109020 w 2875936"/>
                  <a:gd name="connsiteY139" fmla="*/ 2160639 h 2227007"/>
                  <a:gd name="connsiteX140" fmla="*/ 2086897 w 2875936"/>
                  <a:gd name="connsiteY140" fmla="*/ 2212258 h 2227007"/>
                  <a:gd name="connsiteX141" fmla="*/ 2042652 w 2875936"/>
                  <a:gd name="connsiteY141" fmla="*/ 2227007 h 2227007"/>
                  <a:gd name="connsiteX142" fmla="*/ 2042652 w 2875936"/>
                  <a:gd name="connsiteY142" fmla="*/ 2227007 h 2227007"/>
                  <a:gd name="connsiteX143" fmla="*/ 1991032 w 2875936"/>
                  <a:gd name="connsiteY143" fmla="*/ 2175387 h 2227007"/>
                  <a:gd name="connsiteX144" fmla="*/ 1991032 w 2875936"/>
                  <a:gd name="connsiteY144" fmla="*/ 2175387 h 2227007"/>
                  <a:gd name="connsiteX145" fmla="*/ 1902542 w 2875936"/>
                  <a:gd name="connsiteY145" fmla="*/ 2204884 h 2227007"/>
                  <a:gd name="connsiteX146" fmla="*/ 1902542 w 2875936"/>
                  <a:gd name="connsiteY146" fmla="*/ 2204884 h 2227007"/>
                  <a:gd name="connsiteX147" fmla="*/ 1902542 w 2875936"/>
                  <a:gd name="connsiteY147" fmla="*/ 2204884 h 2227007"/>
                  <a:gd name="connsiteX148" fmla="*/ 1836174 w 2875936"/>
                  <a:gd name="connsiteY148" fmla="*/ 2131142 h 2227007"/>
                  <a:gd name="connsiteX149" fmla="*/ 1799303 w 2875936"/>
                  <a:gd name="connsiteY149" fmla="*/ 2101646 h 2227007"/>
                  <a:gd name="connsiteX150" fmla="*/ 1762432 w 2875936"/>
                  <a:gd name="connsiteY150" fmla="*/ 2064775 h 2227007"/>
                  <a:gd name="connsiteX151" fmla="*/ 1703439 w 2875936"/>
                  <a:gd name="connsiteY151" fmla="*/ 2072149 h 2227007"/>
                  <a:gd name="connsiteX152" fmla="*/ 1607574 w 2875936"/>
                  <a:gd name="connsiteY152" fmla="*/ 2086897 h 2227007"/>
                  <a:gd name="connsiteX153" fmla="*/ 1555955 w 2875936"/>
                  <a:gd name="connsiteY153" fmla="*/ 2064775 h 2227007"/>
                  <a:gd name="connsiteX154" fmla="*/ 1555955 w 2875936"/>
                  <a:gd name="connsiteY154" fmla="*/ 2064775 h 2227007"/>
                  <a:gd name="connsiteX155" fmla="*/ 1519084 w 2875936"/>
                  <a:gd name="connsiteY155" fmla="*/ 2057400 h 2227007"/>
                  <a:gd name="connsiteX156" fmla="*/ 1430594 w 2875936"/>
                  <a:gd name="connsiteY156" fmla="*/ 2116394 h 2227007"/>
                  <a:gd name="connsiteX157" fmla="*/ 1408471 w 2875936"/>
                  <a:gd name="connsiteY157" fmla="*/ 2153265 h 2227007"/>
                  <a:gd name="connsiteX158" fmla="*/ 1327355 w 2875936"/>
                  <a:gd name="connsiteY158" fmla="*/ 2131142 h 2227007"/>
                  <a:gd name="connsiteX159" fmla="*/ 1327355 w 2875936"/>
                  <a:gd name="connsiteY159" fmla="*/ 2131142 h 2227007"/>
                  <a:gd name="connsiteX160" fmla="*/ 1260987 w 2875936"/>
                  <a:gd name="connsiteY160" fmla="*/ 2123768 h 2227007"/>
                  <a:gd name="connsiteX161" fmla="*/ 1150374 w 2875936"/>
                  <a:gd name="connsiteY161" fmla="*/ 2182762 h 2227007"/>
                  <a:gd name="connsiteX162" fmla="*/ 1076632 w 2875936"/>
                  <a:gd name="connsiteY162" fmla="*/ 2168013 h 2227007"/>
                  <a:gd name="connsiteX163" fmla="*/ 1002890 w 2875936"/>
                  <a:gd name="connsiteY163" fmla="*/ 2131142 h 2227007"/>
                  <a:gd name="connsiteX164" fmla="*/ 1002890 w 2875936"/>
                  <a:gd name="connsiteY164" fmla="*/ 2101646 h 2227007"/>
                  <a:gd name="connsiteX165" fmla="*/ 1010265 w 2875936"/>
                  <a:gd name="connsiteY165" fmla="*/ 2057400 h 2227007"/>
                  <a:gd name="connsiteX166" fmla="*/ 973394 w 2875936"/>
                  <a:gd name="connsiteY166" fmla="*/ 2050026 h 2227007"/>
                  <a:gd name="connsiteX167" fmla="*/ 936523 w 2875936"/>
                  <a:gd name="connsiteY167" fmla="*/ 2072149 h 2227007"/>
                  <a:gd name="connsiteX168" fmla="*/ 936523 w 2875936"/>
                  <a:gd name="connsiteY168" fmla="*/ 2072149 h 2227007"/>
                  <a:gd name="connsiteX169" fmla="*/ 840658 w 2875936"/>
                  <a:gd name="connsiteY169" fmla="*/ 2131142 h 2227007"/>
                  <a:gd name="connsiteX170" fmla="*/ 796413 w 2875936"/>
                  <a:gd name="connsiteY170" fmla="*/ 2131142 h 2227007"/>
                  <a:gd name="connsiteX171" fmla="*/ 774290 w 2875936"/>
                  <a:gd name="connsiteY171" fmla="*/ 2064775 h 2227007"/>
                  <a:gd name="connsiteX172" fmla="*/ 774290 w 2875936"/>
                  <a:gd name="connsiteY172" fmla="*/ 2064775 h 2227007"/>
                  <a:gd name="connsiteX173" fmla="*/ 685800 w 2875936"/>
                  <a:gd name="connsiteY173" fmla="*/ 2042652 h 2227007"/>
                  <a:gd name="connsiteX174" fmla="*/ 612058 w 2875936"/>
                  <a:gd name="connsiteY174" fmla="*/ 2072149 h 2227007"/>
                  <a:gd name="connsiteX175" fmla="*/ 612058 w 2875936"/>
                  <a:gd name="connsiteY175" fmla="*/ 2072149 h 2227007"/>
                  <a:gd name="connsiteX176" fmla="*/ 582561 w 2875936"/>
                  <a:gd name="connsiteY176" fmla="*/ 2153265 h 2227007"/>
                  <a:gd name="connsiteX0-1" fmla="*/ 442452 w 2875936"/>
                  <a:gd name="connsiteY0-2" fmla="*/ 2168013 h 2227007"/>
                  <a:gd name="connsiteX1-3" fmla="*/ 361336 w 2875936"/>
                  <a:gd name="connsiteY1-4" fmla="*/ 2094271 h 2227007"/>
                  <a:gd name="connsiteX2-5" fmla="*/ 353961 w 2875936"/>
                  <a:gd name="connsiteY2-6" fmla="*/ 2072149 h 2227007"/>
                  <a:gd name="connsiteX3-7" fmla="*/ 353961 w 2875936"/>
                  <a:gd name="connsiteY3-8" fmla="*/ 2020529 h 2227007"/>
                  <a:gd name="connsiteX4-9" fmla="*/ 346587 w 2875936"/>
                  <a:gd name="connsiteY4-10" fmla="*/ 1968910 h 2227007"/>
                  <a:gd name="connsiteX5-11" fmla="*/ 346587 w 2875936"/>
                  <a:gd name="connsiteY5-12" fmla="*/ 1939413 h 2227007"/>
                  <a:gd name="connsiteX6-13" fmla="*/ 346587 w 2875936"/>
                  <a:gd name="connsiteY6-14" fmla="*/ 1939413 h 2227007"/>
                  <a:gd name="connsiteX7-15" fmla="*/ 258097 w 2875936"/>
                  <a:gd name="connsiteY7-16" fmla="*/ 1909917 h 2227007"/>
                  <a:gd name="connsiteX8-17" fmla="*/ 213852 w 2875936"/>
                  <a:gd name="connsiteY8-18" fmla="*/ 1828800 h 2227007"/>
                  <a:gd name="connsiteX9-19" fmla="*/ 154858 w 2875936"/>
                  <a:gd name="connsiteY9-20" fmla="*/ 1836175 h 2227007"/>
                  <a:gd name="connsiteX10-21" fmla="*/ 154858 w 2875936"/>
                  <a:gd name="connsiteY10-22" fmla="*/ 1836175 h 2227007"/>
                  <a:gd name="connsiteX11-23" fmla="*/ 154858 w 2875936"/>
                  <a:gd name="connsiteY11-24" fmla="*/ 1755058 h 2227007"/>
                  <a:gd name="connsiteX12-25" fmla="*/ 184355 w 2875936"/>
                  <a:gd name="connsiteY12-26" fmla="*/ 1725562 h 2227007"/>
                  <a:gd name="connsiteX13-27" fmla="*/ 184355 w 2875936"/>
                  <a:gd name="connsiteY13-28" fmla="*/ 1725562 h 2227007"/>
                  <a:gd name="connsiteX14-29" fmla="*/ 95865 w 2875936"/>
                  <a:gd name="connsiteY14-30" fmla="*/ 1614949 h 2227007"/>
                  <a:gd name="connsiteX15-31" fmla="*/ 44245 w 2875936"/>
                  <a:gd name="connsiteY15-32" fmla="*/ 1578078 h 2227007"/>
                  <a:gd name="connsiteX16-33" fmla="*/ 29497 w 2875936"/>
                  <a:gd name="connsiteY16-34" fmla="*/ 1533833 h 2227007"/>
                  <a:gd name="connsiteX17-35" fmla="*/ 29497 w 2875936"/>
                  <a:gd name="connsiteY17-36" fmla="*/ 1533833 h 2227007"/>
                  <a:gd name="connsiteX18-37" fmla="*/ 103239 w 2875936"/>
                  <a:gd name="connsiteY18-38" fmla="*/ 1496962 h 2227007"/>
                  <a:gd name="connsiteX19-39" fmla="*/ 117987 w 2875936"/>
                  <a:gd name="connsiteY19-40" fmla="*/ 1474839 h 2227007"/>
                  <a:gd name="connsiteX20-41" fmla="*/ 117987 w 2875936"/>
                  <a:gd name="connsiteY20-42" fmla="*/ 1349478 h 2227007"/>
                  <a:gd name="connsiteX21-43" fmla="*/ 117987 w 2875936"/>
                  <a:gd name="connsiteY21-44" fmla="*/ 1327355 h 2227007"/>
                  <a:gd name="connsiteX22-45" fmla="*/ 66368 w 2875936"/>
                  <a:gd name="connsiteY22-46" fmla="*/ 1290484 h 2227007"/>
                  <a:gd name="connsiteX23-47" fmla="*/ 66368 w 2875936"/>
                  <a:gd name="connsiteY23-48" fmla="*/ 1290484 h 2227007"/>
                  <a:gd name="connsiteX24-49" fmla="*/ 0 w 2875936"/>
                  <a:gd name="connsiteY24-50" fmla="*/ 1290484 h 2227007"/>
                  <a:gd name="connsiteX25-51" fmla="*/ 0 w 2875936"/>
                  <a:gd name="connsiteY25-52" fmla="*/ 1290484 h 2227007"/>
                  <a:gd name="connsiteX26-53" fmla="*/ 36871 w 2875936"/>
                  <a:gd name="connsiteY26-54" fmla="*/ 1216742 h 2227007"/>
                  <a:gd name="connsiteX27-55" fmla="*/ 36871 w 2875936"/>
                  <a:gd name="connsiteY27-56" fmla="*/ 1216742 h 2227007"/>
                  <a:gd name="connsiteX28-57" fmla="*/ 0 w 2875936"/>
                  <a:gd name="connsiteY28-58" fmla="*/ 1157749 h 2227007"/>
                  <a:gd name="connsiteX29-59" fmla="*/ 29497 w 2875936"/>
                  <a:gd name="connsiteY29-60" fmla="*/ 1135626 h 2227007"/>
                  <a:gd name="connsiteX30-61" fmla="*/ 29497 w 2875936"/>
                  <a:gd name="connsiteY30-62" fmla="*/ 1135626 h 2227007"/>
                  <a:gd name="connsiteX31-63" fmla="*/ 88490 w 2875936"/>
                  <a:gd name="connsiteY31-64" fmla="*/ 1069258 h 2227007"/>
                  <a:gd name="connsiteX32-65" fmla="*/ 191729 w 2875936"/>
                  <a:gd name="connsiteY32-66" fmla="*/ 1047136 h 2227007"/>
                  <a:gd name="connsiteX33-67" fmla="*/ 258097 w 2875936"/>
                  <a:gd name="connsiteY33-68" fmla="*/ 1047136 h 2227007"/>
                  <a:gd name="connsiteX34-69" fmla="*/ 324465 w 2875936"/>
                  <a:gd name="connsiteY34-70" fmla="*/ 995517 h 2227007"/>
                  <a:gd name="connsiteX35-71" fmla="*/ 331839 w 2875936"/>
                  <a:gd name="connsiteY35-72" fmla="*/ 1076633 h 2227007"/>
                  <a:gd name="connsiteX36-73" fmla="*/ 368710 w 2875936"/>
                  <a:gd name="connsiteY36-74" fmla="*/ 1098755 h 2227007"/>
                  <a:gd name="connsiteX37-75" fmla="*/ 412955 w 2875936"/>
                  <a:gd name="connsiteY37-76" fmla="*/ 1091381 h 2227007"/>
                  <a:gd name="connsiteX38-77" fmla="*/ 442452 w 2875936"/>
                  <a:gd name="connsiteY38-78" fmla="*/ 1076633 h 2227007"/>
                  <a:gd name="connsiteX39-79" fmla="*/ 442452 w 2875936"/>
                  <a:gd name="connsiteY39-80" fmla="*/ 1076633 h 2227007"/>
                  <a:gd name="connsiteX40-81" fmla="*/ 464574 w 2875936"/>
                  <a:gd name="connsiteY40-82" fmla="*/ 1017639 h 2227007"/>
                  <a:gd name="connsiteX41-83" fmla="*/ 538316 w 2875936"/>
                  <a:gd name="connsiteY41-84" fmla="*/ 1032387 h 2227007"/>
                  <a:gd name="connsiteX42-85" fmla="*/ 575187 w 2875936"/>
                  <a:gd name="connsiteY42-86" fmla="*/ 1002891 h 2227007"/>
                  <a:gd name="connsiteX43-87" fmla="*/ 575187 w 2875936"/>
                  <a:gd name="connsiteY43-88" fmla="*/ 1002891 h 2227007"/>
                  <a:gd name="connsiteX44-89" fmla="*/ 575187 w 2875936"/>
                  <a:gd name="connsiteY44-90" fmla="*/ 1002891 h 2227007"/>
                  <a:gd name="connsiteX45-91" fmla="*/ 619432 w 2875936"/>
                  <a:gd name="connsiteY45-92" fmla="*/ 973394 h 2227007"/>
                  <a:gd name="connsiteX46-93" fmla="*/ 656303 w 2875936"/>
                  <a:gd name="connsiteY46-94" fmla="*/ 995517 h 2227007"/>
                  <a:gd name="connsiteX47-95" fmla="*/ 663678 w 2875936"/>
                  <a:gd name="connsiteY47-96" fmla="*/ 1010265 h 2227007"/>
                  <a:gd name="connsiteX48-97" fmla="*/ 730045 w 2875936"/>
                  <a:gd name="connsiteY48-98" fmla="*/ 995517 h 2227007"/>
                  <a:gd name="connsiteX49-99" fmla="*/ 833284 w 2875936"/>
                  <a:gd name="connsiteY49-100" fmla="*/ 988142 h 2227007"/>
                  <a:gd name="connsiteX50-101" fmla="*/ 936523 w 2875936"/>
                  <a:gd name="connsiteY50-102" fmla="*/ 892278 h 2227007"/>
                  <a:gd name="connsiteX51-103" fmla="*/ 966020 w 2875936"/>
                  <a:gd name="connsiteY51-104" fmla="*/ 833284 h 2227007"/>
                  <a:gd name="connsiteX52-105" fmla="*/ 966020 w 2875936"/>
                  <a:gd name="connsiteY52-106" fmla="*/ 833284 h 2227007"/>
                  <a:gd name="connsiteX53-107" fmla="*/ 966020 w 2875936"/>
                  <a:gd name="connsiteY53-108" fmla="*/ 774291 h 2227007"/>
                  <a:gd name="connsiteX54-109" fmla="*/ 1047136 w 2875936"/>
                  <a:gd name="connsiteY54-110" fmla="*/ 744794 h 2227007"/>
                  <a:gd name="connsiteX55-111" fmla="*/ 1061884 w 2875936"/>
                  <a:gd name="connsiteY55-112" fmla="*/ 656304 h 2227007"/>
                  <a:gd name="connsiteX56-113" fmla="*/ 1061884 w 2875936"/>
                  <a:gd name="connsiteY56-114" fmla="*/ 656304 h 2227007"/>
                  <a:gd name="connsiteX57-115" fmla="*/ 1025013 w 2875936"/>
                  <a:gd name="connsiteY57-116" fmla="*/ 589936 h 2227007"/>
                  <a:gd name="connsiteX58-117" fmla="*/ 1061884 w 2875936"/>
                  <a:gd name="connsiteY58-118" fmla="*/ 516194 h 2227007"/>
                  <a:gd name="connsiteX59-119" fmla="*/ 1061884 w 2875936"/>
                  <a:gd name="connsiteY59-120" fmla="*/ 516194 h 2227007"/>
                  <a:gd name="connsiteX60-121" fmla="*/ 1017639 w 2875936"/>
                  <a:gd name="connsiteY60-122" fmla="*/ 457200 h 2227007"/>
                  <a:gd name="connsiteX61-123" fmla="*/ 1312607 w 2875936"/>
                  <a:gd name="connsiteY61-124" fmla="*/ 508820 h 2227007"/>
                  <a:gd name="connsiteX62-125" fmla="*/ 1349478 w 2875936"/>
                  <a:gd name="connsiteY62-126" fmla="*/ 494071 h 2227007"/>
                  <a:gd name="connsiteX63-127" fmla="*/ 1334729 w 2875936"/>
                  <a:gd name="connsiteY63-128" fmla="*/ 427704 h 2227007"/>
                  <a:gd name="connsiteX64-129" fmla="*/ 1334729 w 2875936"/>
                  <a:gd name="connsiteY64-130" fmla="*/ 405581 h 2227007"/>
                  <a:gd name="connsiteX65-131" fmla="*/ 1401097 w 2875936"/>
                  <a:gd name="connsiteY65-132" fmla="*/ 353962 h 2227007"/>
                  <a:gd name="connsiteX66-133" fmla="*/ 1460090 w 2875936"/>
                  <a:gd name="connsiteY66-134" fmla="*/ 206478 h 2227007"/>
                  <a:gd name="connsiteX67-135" fmla="*/ 1555955 w 2875936"/>
                  <a:gd name="connsiteY67-136" fmla="*/ 250723 h 2227007"/>
                  <a:gd name="connsiteX68-137" fmla="*/ 1629697 w 2875936"/>
                  <a:gd name="connsiteY68-138" fmla="*/ 294968 h 2227007"/>
                  <a:gd name="connsiteX69-139" fmla="*/ 1718187 w 2875936"/>
                  <a:gd name="connsiteY69-140" fmla="*/ 294968 h 2227007"/>
                  <a:gd name="connsiteX70-141" fmla="*/ 1718187 w 2875936"/>
                  <a:gd name="connsiteY70-142" fmla="*/ 294968 h 2227007"/>
                  <a:gd name="connsiteX71-143" fmla="*/ 1791929 w 2875936"/>
                  <a:gd name="connsiteY71-144" fmla="*/ 250723 h 2227007"/>
                  <a:gd name="connsiteX72-145" fmla="*/ 1791929 w 2875936"/>
                  <a:gd name="connsiteY72-146" fmla="*/ 250723 h 2227007"/>
                  <a:gd name="connsiteX73-147" fmla="*/ 1769807 w 2875936"/>
                  <a:gd name="connsiteY73-148" fmla="*/ 154858 h 2227007"/>
                  <a:gd name="connsiteX74-149" fmla="*/ 1769807 w 2875936"/>
                  <a:gd name="connsiteY74-150" fmla="*/ 154858 h 2227007"/>
                  <a:gd name="connsiteX75-151" fmla="*/ 1828800 w 2875936"/>
                  <a:gd name="connsiteY75-152" fmla="*/ 88491 h 2227007"/>
                  <a:gd name="connsiteX76-153" fmla="*/ 1902542 w 2875936"/>
                  <a:gd name="connsiteY76-154" fmla="*/ 73742 h 2227007"/>
                  <a:gd name="connsiteX77-155" fmla="*/ 1902542 w 2875936"/>
                  <a:gd name="connsiteY77-156" fmla="*/ 73742 h 2227007"/>
                  <a:gd name="connsiteX78-157" fmla="*/ 1976284 w 2875936"/>
                  <a:gd name="connsiteY78-158" fmla="*/ 51620 h 2227007"/>
                  <a:gd name="connsiteX79-159" fmla="*/ 1976284 w 2875936"/>
                  <a:gd name="connsiteY79-160" fmla="*/ 7375 h 2227007"/>
                  <a:gd name="connsiteX80-161" fmla="*/ 2027903 w 2875936"/>
                  <a:gd name="connsiteY80-162" fmla="*/ 0 h 2227007"/>
                  <a:gd name="connsiteX81-163" fmla="*/ 2072149 w 2875936"/>
                  <a:gd name="connsiteY81-164" fmla="*/ 7375 h 2227007"/>
                  <a:gd name="connsiteX82-165" fmla="*/ 2072149 w 2875936"/>
                  <a:gd name="connsiteY82-166" fmla="*/ 7375 h 2227007"/>
                  <a:gd name="connsiteX83-167" fmla="*/ 2086897 w 2875936"/>
                  <a:gd name="connsiteY83-168" fmla="*/ 51620 h 2227007"/>
                  <a:gd name="connsiteX84-169" fmla="*/ 2057400 w 2875936"/>
                  <a:gd name="connsiteY84-170" fmla="*/ 66368 h 2227007"/>
                  <a:gd name="connsiteX85-171" fmla="*/ 2138516 w 2875936"/>
                  <a:gd name="connsiteY85-172" fmla="*/ 191729 h 2227007"/>
                  <a:gd name="connsiteX86-173" fmla="*/ 2256503 w 2875936"/>
                  <a:gd name="connsiteY86-174" fmla="*/ 206478 h 2227007"/>
                  <a:gd name="connsiteX87-175" fmla="*/ 2293374 w 2875936"/>
                  <a:gd name="connsiteY87-176" fmla="*/ 287594 h 2227007"/>
                  <a:gd name="connsiteX88-177" fmla="*/ 2293374 w 2875936"/>
                  <a:gd name="connsiteY88-178" fmla="*/ 339213 h 2227007"/>
                  <a:gd name="connsiteX89-179" fmla="*/ 2352368 w 2875936"/>
                  <a:gd name="connsiteY89-180" fmla="*/ 442452 h 2227007"/>
                  <a:gd name="connsiteX90-181" fmla="*/ 2330245 w 2875936"/>
                  <a:gd name="connsiteY90-182" fmla="*/ 545691 h 2227007"/>
                  <a:gd name="connsiteX91-183" fmla="*/ 2330245 w 2875936"/>
                  <a:gd name="connsiteY91-184" fmla="*/ 545691 h 2227007"/>
                  <a:gd name="connsiteX92-185" fmla="*/ 2278626 w 2875936"/>
                  <a:gd name="connsiteY92-186" fmla="*/ 545691 h 2227007"/>
                  <a:gd name="connsiteX93-187" fmla="*/ 2278626 w 2875936"/>
                  <a:gd name="connsiteY93-188" fmla="*/ 634181 h 2227007"/>
                  <a:gd name="connsiteX94-189" fmla="*/ 2286000 w 2875936"/>
                  <a:gd name="connsiteY94-190" fmla="*/ 715297 h 2227007"/>
                  <a:gd name="connsiteX95-191" fmla="*/ 2367116 w 2875936"/>
                  <a:gd name="connsiteY95-192" fmla="*/ 722671 h 2227007"/>
                  <a:gd name="connsiteX96-193" fmla="*/ 2448232 w 2875936"/>
                  <a:gd name="connsiteY96-194" fmla="*/ 752168 h 2227007"/>
                  <a:gd name="connsiteX97-195" fmla="*/ 2551471 w 2875936"/>
                  <a:gd name="connsiteY97-196" fmla="*/ 774291 h 2227007"/>
                  <a:gd name="connsiteX98-197" fmla="*/ 2573594 w 2875936"/>
                  <a:gd name="connsiteY98-198" fmla="*/ 752168 h 2227007"/>
                  <a:gd name="connsiteX99-199" fmla="*/ 2691581 w 2875936"/>
                  <a:gd name="connsiteY99-200" fmla="*/ 855407 h 2227007"/>
                  <a:gd name="connsiteX100-201" fmla="*/ 2743200 w 2875936"/>
                  <a:gd name="connsiteY100-202" fmla="*/ 907026 h 2227007"/>
                  <a:gd name="connsiteX101-203" fmla="*/ 2743200 w 2875936"/>
                  <a:gd name="connsiteY101-204" fmla="*/ 907026 h 2227007"/>
                  <a:gd name="connsiteX102-205" fmla="*/ 2809568 w 2875936"/>
                  <a:gd name="connsiteY102-206" fmla="*/ 899652 h 2227007"/>
                  <a:gd name="connsiteX103-207" fmla="*/ 2794820 w 2875936"/>
                  <a:gd name="connsiteY103-208" fmla="*/ 1010265 h 2227007"/>
                  <a:gd name="connsiteX104-209" fmla="*/ 2868561 w 2875936"/>
                  <a:gd name="connsiteY104-210" fmla="*/ 1069258 h 2227007"/>
                  <a:gd name="connsiteX105-211" fmla="*/ 2853813 w 2875936"/>
                  <a:gd name="connsiteY105-212" fmla="*/ 1120878 h 2227007"/>
                  <a:gd name="connsiteX106-213" fmla="*/ 2875936 w 2875936"/>
                  <a:gd name="connsiteY106-214" fmla="*/ 1165123 h 2227007"/>
                  <a:gd name="connsiteX107-215" fmla="*/ 2839065 w 2875936"/>
                  <a:gd name="connsiteY107-216" fmla="*/ 1201994 h 2227007"/>
                  <a:gd name="connsiteX108-217" fmla="*/ 2839065 w 2875936"/>
                  <a:gd name="connsiteY108-218" fmla="*/ 1201994 h 2227007"/>
                  <a:gd name="connsiteX109-219" fmla="*/ 2831690 w 2875936"/>
                  <a:gd name="connsiteY109-220" fmla="*/ 1290484 h 2227007"/>
                  <a:gd name="connsiteX110-221" fmla="*/ 2861187 w 2875936"/>
                  <a:gd name="connsiteY110-222" fmla="*/ 1312607 h 2227007"/>
                  <a:gd name="connsiteX111-223" fmla="*/ 2765323 w 2875936"/>
                  <a:gd name="connsiteY111-224" fmla="*/ 1334729 h 2227007"/>
                  <a:gd name="connsiteX112-225" fmla="*/ 2669458 w 2875936"/>
                  <a:gd name="connsiteY112-226" fmla="*/ 1334729 h 2227007"/>
                  <a:gd name="connsiteX113-227" fmla="*/ 2669458 w 2875936"/>
                  <a:gd name="connsiteY113-228" fmla="*/ 1334729 h 2227007"/>
                  <a:gd name="connsiteX114-229" fmla="*/ 2617839 w 2875936"/>
                  <a:gd name="connsiteY114-230" fmla="*/ 1401097 h 2227007"/>
                  <a:gd name="connsiteX115-231" fmla="*/ 2580968 w 2875936"/>
                  <a:gd name="connsiteY115-232" fmla="*/ 1430594 h 2227007"/>
                  <a:gd name="connsiteX116-233" fmla="*/ 2551471 w 2875936"/>
                  <a:gd name="connsiteY116-234" fmla="*/ 1474839 h 2227007"/>
                  <a:gd name="connsiteX117-235" fmla="*/ 2551471 w 2875936"/>
                  <a:gd name="connsiteY117-236" fmla="*/ 1474839 h 2227007"/>
                  <a:gd name="connsiteX118-237" fmla="*/ 2551471 w 2875936"/>
                  <a:gd name="connsiteY118-238" fmla="*/ 1474839 h 2227007"/>
                  <a:gd name="connsiteX119-239" fmla="*/ 2426110 w 2875936"/>
                  <a:gd name="connsiteY119-240" fmla="*/ 1541207 h 2227007"/>
                  <a:gd name="connsiteX120-241" fmla="*/ 2403987 w 2875936"/>
                  <a:gd name="connsiteY120-242" fmla="*/ 1592826 h 2227007"/>
                  <a:gd name="connsiteX121-243" fmla="*/ 2396613 w 2875936"/>
                  <a:gd name="connsiteY121-244" fmla="*/ 1637071 h 2227007"/>
                  <a:gd name="connsiteX122-245" fmla="*/ 2396613 w 2875936"/>
                  <a:gd name="connsiteY122-246" fmla="*/ 1637071 h 2227007"/>
                  <a:gd name="connsiteX123-247" fmla="*/ 2411361 w 2875936"/>
                  <a:gd name="connsiteY123-248" fmla="*/ 1725562 h 2227007"/>
                  <a:gd name="connsiteX124-249" fmla="*/ 2330245 w 2875936"/>
                  <a:gd name="connsiteY124-250" fmla="*/ 1732936 h 2227007"/>
                  <a:gd name="connsiteX125-251" fmla="*/ 2330245 w 2875936"/>
                  <a:gd name="connsiteY125-252" fmla="*/ 1732936 h 2227007"/>
                  <a:gd name="connsiteX126-253" fmla="*/ 2256503 w 2875936"/>
                  <a:gd name="connsiteY126-254" fmla="*/ 1777181 h 2227007"/>
                  <a:gd name="connsiteX127-255" fmla="*/ 2050026 w 2875936"/>
                  <a:gd name="connsiteY127-256" fmla="*/ 1784555 h 2227007"/>
                  <a:gd name="connsiteX128-257" fmla="*/ 2035278 w 2875936"/>
                  <a:gd name="connsiteY128-258" fmla="*/ 1814052 h 2227007"/>
                  <a:gd name="connsiteX129-259" fmla="*/ 2050026 w 2875936"/>
                  <a:gd name="connsiteY129-260" fmla="*/ 1850923 h 2227007"/>
                  <a:gd name="connsiteX130-261" fmla="*/ 2050026 w 2875936"/>
                  <a:gd name="connsiteY130-262" fmla="*/ 1850923 h 2227007"/>
                  <a:gd name="connsiteX131-263" fmla="*/ 2079523 w 2875936"/>
                  <a:gd name="connsiteY131-264" fmla="*/ 1932039 h 2227007"/>
                  <a:gd name="connsiteX132-265" fmla="*/ 2145890 w 2875936"/>
                  <a:gd name="connsiteY132-266" fmla="*/ 2005781 h 2227007"/>
                  <a:gd name="connsiteX133-267" fmla="*/ 2145890 w 2875936"/>
                  <a:gd name="connsiteY133-268" fmla="*/ 2020529 h 2227007"/>
                  <a:gd name="connsiteX134-269" fmla="*/ 2145890 w 2875936"/>
                  <a:gd name="connsiteY134-270" fmla="*/ 2050026 h 2227007"/>
                  <a:gd name="connsiteX135-271" fmla="*/ 2145890 w 2875936"/>
                  <a:gd name="connsiteY135-272" fmla="*/ 2050026 h 2227007"/>
                  <a:gd name="connsiteX136-273" fmla="*/ 2079523 w 2875936"/>
                  <a:gd name="connsiteY136-274" fmla="*/ 2109020 h 2227007"/>
                  <a:gd name="connsiteX137-275" fmla="*/ 2079523 w 2875936"/>
                  <a:gd name="connsiteY137-276" fmla="*/ 2109020 h 2227007"/>
                  <a:gd name="connsiteX138-277" fmla="*/ 2109020 w 2875936"/>
                  <a:gd name="connsiteY138-278" fmla="*/ 2160639 h 2227007"/>
                  <a:gd name="connsiteX139-279" fmla="*/ 2109020 w 2875936"/>
                  <a:gd name="connsiteY139-280" fmla="*/ 2160639 h 2227007"/>
                  <a:gd name="connsiteX140-281" fmla="*/ 2086897 w 2875936"/>
                  <a:gd name="connsiteY140-282" fmla="*/ 2212258 h 2227007"/>
                  <a:gd name="connsiteX141-283" fmla="*/ 2042652 w 2875936"/>
                  <a:gd name="connsiteY141-284" fmla="*/ 2227007 h 2227007"/>
                  <a:gd name="connsiteX142-285" fmla="*/ 2042652 w 2875936"/>
                  <a:gd name="connsiteY142-286" fmla="*/ 2227007 h 2227007"/>
                  <a:gd name="connsiteX143-287" fmla="*/ 1991032 w 2875936"/>
                  <a:gd name="connsiteY143-288" fmla="*/ 2175387 h 2227007"/>
                  <a:gd name="connsiteX144-289" fmla="*/ 1991032 w 2875936"/>
                  <a:gd name="connsiteY144-290" fmla="*/ 2175387 h 2227007"/>
                  <a:gd name="connsiteX145-291" fmla="*/ 1902542 w 2875936"/>
                  <a:gd name="connsiteY145-292" fmla="*/ 2204884 h 2227007"/>
                  <a:gd name="connsiteX146-293" fmla="*/ 1902542 w 2875936"/>
                  <a:gd name="connsiteY146-294" fmla="*/ 2204884 h 2227007"/>
                  <a:gd name="connsiteX147-295" fmla="*/ 1902542 w 2875936"/>
                  <a:gd name="connsiteY147-296" fmla="*/ 2204884 h 2227007"/>
                  <a:gd name="connsiteX148-297" fmla="*/ 1836174 w 2875936"/>
                  <a:gd name="connsiteY148-298" fmla="*/ 2131142 h 2227007"/>
                  <a:gd name="connsiteX149-299" fmla="*/ 1799303 w 2875936"/>
                  <a:gd name="connsiteY149-300" fmla="*/ 2101646 h 2227007"/>
                  <a:gd name="connsiteX150-301" fmla="*/ 1762432 w 2875936"/>
                  <a:gd name="connsiteY150-302" fmla="*/ 2064775 h 2227007"/>
                  <a:gd name="connsiteX151-303" fmla="*/ 1703439 w 2875936"/>
                  <a:gd name="connsiteY151-304" fmla="*/ 2072149 h 2227007"/>
                  <a:gd name="connsiteX152-305" fmla="*/ 1607574 w 2875936"/>
                  <a:gd name="connsiteY152-306" fmla="*/ 2086897 h 2227007"/>
                  <a:gd name="connsiteX153-307" fmla="*/ 1555955 w 2875936"/>
                  <a:gd name="connsiteY153-308" fmla="*/ 2064775 h 2227007"/>
                  <a:gd name="connsiteX154-309" fmla="*/ 1555955 w 2875936"/>
                  <a:gd name="connsiteY154-310" fmla="*/ 2064775 h 2227007"/>
                  <a:gd name="connsiteX155-311" fmla="*/ 1519084 w 2875936"/>
                  <a:gd name="connsiteY155-312" fmla="*/ 2057400 h 2227007"/>
                  <a:gd name="connsiteX156-313" fmla="*/ 1430594 w 2875936"/>
                  <a:gd name="connsiteY156-314" fmla="*/ 2116394 h 2227007"/>
                  <a:gd name="connsiteX157-315" fmla="*/ 1408471 w 2875936"/>
                  <a:gd name="connsiteY157-316" fmla="*/ 2153265 h 2227007"/>
                  <a:gd name="connsiteX158-317" fmla="*/ 1327355 w 2875936"/>
                  <a:gd name="connsiteY158-318" fmla="*/ 2131142 h 2227007"/>
                  <a:gd name="connsiteX159-319" fmla="*/ 1327355 w 2875936"/>
                  <a:gd name="connsiteY159-320" fmla="*/ 2131142 h 2227007"/>
                  <a:gd name="connsiteX160-321" fmla="*/ 1260987 w 2875936"/>
                  <a:gd name="connsiteY160-322" fmla="*/ 2123768 h 2227007"/>
                  <a:gd name="connsiteX161-323" fmla="*/ 1150374 w 2875936"/>
                  <a:gd name="connsiteY161-324" fmla="*/ 2182762 h 2227007"/>
                  <a:gd name="connsiteX162-325" fmla="*/ 1076632 w 2875936"/>
                  <a:gd name="connsiteY162-326" fmla="*/ 2168013 h 2227007"/>
                  <a:gd name="connsiteX163-327" fmla="*/ 1002890 w 2875936"/>
                  <a:gd name="connsiteY163-328" fmla="*/ 2131142 h 2227007"/>
                  <a:gd name="connsiteX164-329" fmla="*/ 1002890 w 2875936"/>
                  <a:gd name="connsiteY164-330" fmla="*/ 2101646 h 2227007"/>
                  <a:gd name="connsiteX165-331" fmla="*/ 1010265 w 2875936"/>
                  <a:gd name="connsiteY165-332" fmla="*/ 2057400 h 2227007"/>
                  <a:gd name="connsiteX166-333" fmla="*/ 973394 w 2875936"/>
                  <a:gd name="connsiteY166-334" fmla="*/ 2050026 h 2227007"/>
                  <a:gd name="connsiteX167-335" fmla="*/ 936523 w 2875936"/>
                  <a:gd name="connsiteY167-336" fmla="*/ 2072149 h 2227007"/>
                  <a:gd name="connsiteX168-337" fmla="*/ 936523 w 2875936"/>
                  <a:gd name="connsiteY168-338" fmla="*/ 2072149 h 2227007"/>
                  <a:gd name="connsiteX169-339" fmla="*/ 840658 w 2875936"/>
                  <a:gd name="connsiteY169-340" fmla="*/ 2131142 h 2227007"/>
                  <a:gd name="connsiteX170-341" fmla="*/ 796413 w 2875936"/>
                  <a:gd name="connsiteY170-342" fmla="*/ 2131142 h 2227007"/>
                  <a:gd name="connsiteX171-343" fmla="*/ 774290 w 2875936"/>
                  <a:gd name="connsiteY171-344" fmla="*/ 2064775 h 2227007"/>
                  <a:gd name="connsiteX172-345" fmla="*/ 774290 w 2875936"/>
                  <a:gd name="connsiteY172-346" fmla="*/ 2064775 h 2227007"/>
                  <a:gd name="connsiteX173-347" fmla="*/ 685800 w 2875936"/>
                  <a:gd name="connsiteY173-348" fmla="*/ 2042652 h 2227007"/>
                  <a:gd name="connsiteX174-349" fmla="*/ 612058 w 2875936"/>
                  <a:gd name="connsiteY174-350" fmla="*/ 2072149 h 2227007"/>
                  <a:gd name="connsiteX175-351" fmla="*/ 612058 w 2875936"/>
                  <a:gd name="connsiteY175-352" fmla="*/ 2072149 h 2227007"/>
                  <a:gd name="connsiteX176-353" fmla="*/ 435078 w 2875936"/>
                  <a:gd name="connsiteY176-354" fmla="*/ 2168013 h 2227007"/>
                  <a:gd name="connsiteX0-355" fmla="*/ 442452 w 2875936"/>
                  <a:gd name="connsiteY0-356" fmla="*/ 2168013 h 2227007"/>
                  <a:gd name="connsiteX1-357" fmla="*/ 361336 w 2875936"/>
                  <a:gd name="connsiteY1-358" fmla="*/ 2094271 h 2227007"/>
                  <a:gd name="connsiteX2-359" fmla="*/ 353961 w 2875936"/>
                  <a:gd name="connsiteY2-360" fmla="*/ 2072149 h 2227007"/>
                  <a:gd name="connsiteX3-361" fmla="*/ 353961 w 2875936"/>
                  <a:gd name="connsiteY3-362" fmla="*/ 2020529 h 2227007"/>
                  <a:gd name="connsiteX4-363" fmla="*/ 346587 w 2875936"/>
                  <a:gd name="connsiteY4-364" fmla="*/ 1968910 h 2227007"/>
                  <a:gd name="connsiteX5-365" fmla="*/ 346587 w 2875936"/>
                  <a:gd name="connsiteY5-366" fmla="*/ 1939413 h 2227007"/>
                  <a:gd name="connsiteX6-367" fmla="*/ 346587 w 2875936"/>
                  <a:gd name="connsiteY6-368" fmla="*/ 1939413 h 2227007"/>
                  <a:gd name="connsiteX7-369" fmla="*/ 258097 w 2875936"/>
                  <a:gd name="connsiteY7-370" fmla="*/ 1909917 h 2227007"/>
                  <a:gd name="connsiteX8-371" fmla="*/ 213852 w 2875936"/>
                  <a:gd name="connsiteY8-372" fmla="*/ 1828800 h 2227007"/>
                  <a:gd name="connsiteX9-373" fmla="*/ 154858 w 2875936"/>
                  <a:gd name="connsiteY9-374" fmla="*/ 1836175 h 2227007"/>
                  <a:gd name="connsiteX10-375" fmla="*/ 154858 w 2875936"/>
                  <a:gd name="connsiteY10-376" fmla="*/ 1836175 h 2227007"/>
                  <a:gd name="connsiteX11-377" fmla="*/ 154858 w 2875936"/>
                  <a:gd name="connsiteY11-378" fmla="*/ 1755058 h 2227007"/>
                  <a:gd name="connsiteX12-379" fmla="*/ 184355 w 2875936"/>
                  <a:gd name="connsiteY12-380" fmla="*/ 1725562 h 2227007"/>
                  <a:gd name="connsiteX13-381" fmla="*/ 184355 w 2875936"/>
                  <a:gd name="connsiteY13-382" fmla="*/ 1725562 h 2227007"/>
                  <a:gd name="connsiteX14-383" fmla="*/ 95865 w 2875936"/>
                  <a:gd name="connsiteY14-384" fmla="*/ 1614949 h 2227007"/>
                  <a:gd name="connsiteX15-385" fmla="*/ 44245 w 2875936"/>
                  <a:gd name="connsiteY15-386" fmla="*/ 1578078 h 2227007"/>
                  <a:gd name="connsiteX16-387" fmla="*/ 29497 w 2875936"/>
                  <a:gd name="connsiteY16-388" fmla="*/ 1533833 h 2227007"/>
                  <a:gd name="connsiteX17-389" fmla="*/ 29497 w 2875936"/>
                  <a:gd name="connsiteY17-390" fmla="*/ 1533833 h 2227007"/>
                  <a:gd name="connsiteX18-391" fmla="*/ 103239 w 2875936"/>
                  <a:gd name="connsiteY18-392" fmla="*/ 1496962 h 2227007"/>
                  <a:gd name="connsiteX19-393" fmla="*/ 117987 w 2875936"/>
                  <a:gd name="connsiteY19-394" fmla="*/ 1474839 h 2227007"/>
                  <a:gd name="connsiteX20-395" fmla="*/ 117987 w 2875936"/>
                  <a:gd name="connsiteY20-396" fmla="*/ 1349478 h 2227007"/>
                  <a:gd name="connsiteX21-397" fmla="*/ 117987 w 2875936"/>
                  <a:gd name="connsiteY21-398" fmla="*/ 1327355 h 2227007"/>
                  <a:gd name="connsiteX22-399" fmla="*/ 66368 w 2875936"/>
                  <a:gd name="connsiteY22-400" fmla="*/ 1290484 h 2227007"/>
                  <a:gd name="connsiteX23-401" fmla="*/ 66368 w 2875936"/>
                  <a:gd name="connsiteY23-402" fmla="*/ 1290484 h 2227007"/>
                  <a:gd name="connsiteX24-403" fmla="*/ 0 w 2875936"/>
                  <a:gd name="connsiteY24-404" fmla="*/ 1290484 h 2227007"/>
                  <a:gd name="connsiteX25-405" fmla="*/ 0 w 2875936"/>
                  <a:gd name="connsiteY25-406" fmla="*/ 1290484 h 2227007"/>
                  <a:gd name="connsiteX26-407" fmla="*/ 36871 w 2875936"/>
                  <a:gd name="connsiteY26-408" fmla="*/ 1216742 h 2227007"/>
                  <a:gd name="connsiteX27-409" fmla="*/ 36871 w 2875936"/>
                  <a:gd name="connsiteY27-410" fmla="*/ 1216742 h 2227007"/>
                  <a:gd name="connsiteX28-411" fmla="*/ 0 w 2875936"/>
                  <a:gd name="connsiteY28-412" fmla="*/ 1157749 h 2227007"/>
                  <a:gd name="connsiteX29-413" fmla="*/ 29497 w 2875936"/>
                  <a:gd name="connsiteY29-414" fmla="*/ 1135626 h 2227007"/>
                  <a:gd name="connsiteX30-415" fmla="*/ 29497 w 2875936"/>
                  <a:gd name="connsiteY30-416" fmla="*/ 1135626 h 2227007"/>
                  <a:gd name="connsiteX31-417" fmla="*/ 88490 w 2875936"/>
                  <a:gd name="connsiteY31-418" fmla="*/ 1069258 h 2227007"/>
                  <a:gd name="connsiteX32-419" fmla="*/ 191729 w 2875936"/>
                  <a:gd name="connsiteY32-420" fmla="*/ 1047136 h 2227007"/>
                  <a:gd name="connsiteX33-421" fmla="*/ 258097 w 2875936"/>
                  <a:gd name="connsiteY33-422" fmla="*/ 1047136 h 2227007"/>
                  <a:gd name="connsiteX34-423" fmla="*/ 324465 w 2875936"/>
                  <a:gd name="connsiteY34-424" fmla="*/ 995517 h 2227007"/>
                  <a:gd name="connsiteX35-425" fmla="*/ 331839 w 2875936"/>
                  <a:gd name="connsiteY35-426" fmla="*/ 1076633 h 2227007"/>
                  <a:gd name="connsiteX36-427" fmla="*/ 368710 w 2875936"/>
                  <a:gd name="connsiteY36-428" fmla="*/ 1098755 h 2227007"/>
                  <a:gd name="connsiteX37-429" fmla="*/ 412955 w 2875936"/>
                  <a:gd name="connsiteY37-430" fmla="*/ 1091381 h 2227007"/>
                  <a:gd name="connsiteX38-431" fmla="*/ 442452 w 2875936"/>
                  <a:gd name="connsiteY38-432" fmla="*/ 1076633 h 2227007"/>
                  <a:gd name="connsiteX39-433" fmla="*/ 442452 w 2875936"/>
                  <a:gd name="connsiteY39-434" fmla="*/ 1076633 h 2227007"/>
                  <a:gd name="connsiteX40-435" fmla="*/ 464574 w 2875936"/>
                  <a:gd name="connsiteY40-436" fmla="*/ 1017639 h 2227007"/>
                  <a:gd name="connsiteX41-437" fmla="*/ 538316 w 2875936"/>
                  <a:gd name="connsiteY41-438" fmla="*/ 1032387 h 2227007"/>
                  <a:gd name="connsiteX42-439" fmla="*/ 575187 w 2875936"/>
                  <a:gd name="connsiteY42-440" fmla="*/ 1002891 h 2227007"/>
                  <a:gd name="connsiteX43-441" fmla="*/ 575187 w 2875936"/>
                  <a:gd name="connsiteY43-442" fmla="*/ 1002891 h 2227007"/>
                  <a:gd name="connsiteX44-443" fmla="*/ 575187 w 2875936"/>
                  <a:gd name="connsiteY44-444" fmla="*/ 1002891 h 2227007"/>
                  <a:gd name="connsiteX45-445" fmla="*/ 619432 w 2875936"/>
                  <a:gd name="connsiteY45-446" fmla="*/ 973394 h 2227007"/>
                  <a:gd name="connsiteX46-447" fmla="*/ 656303 w 2875936"/>
                  <a:gd name="connsiteY46-448" fmla="*/ 995517 h 2227007"/>
                  <a:gd name="connsiteX47-449" fmla="*/ 663678 w 2875936"/>
                  <a:gd name="connsiteY47-450" fmla="*/ 1010265 h 2227007"/>
                  <a:gd name="connsiteX48-451" fmla="*/ 730045 w 2875936"/>
                  <a:gd name="connsiteY48-452" fmla="*/ 995517 h 2227007"/>
                  <a:gd name="connsiteX49-453" fmla="*/ 833284 w 2875936"/>
                  <a:gd name="connsiteY49-454" fmla="*/ 988142 h 2227007"/>
                  <a:gd name="connsiteX50-455" fmla="*/ 936523 w 2875936"/>
                  <a:gd name="connsiteY50-456" fmla="*/ 892278 h 2227007"/>
                  <a:gd name="connsiteX51-457" fmla="*/ 966020 w 2875936"/>
                  <a:gd name="connsiteY51-458" fmla="*/ 833284 h 2227007"/>
                  <a:gd name="connsiteX52-459" fmla="*/ 966020 w 2875936"/>
                  <a:gd name="connsiteY52-460" fmla="*/ 833284 h 2227007"/>
                  <a:gd name="connsiteX53-461" fmla="*/ 966020 w 2875936"/>
                  <a:gd name="connsiteY53-462" fmla="*/ 774291 h 2227007"/>
                  <a:gd name="connsiteX54-463" fmla="*/ 1047136 w 2875936"/>
                  <a:gd name="connsiteY54-464" fmla="*/ 744794 h 2227007"/>
                  <a:gd name="connsiteX55-465" fmla="*/ 1061884 w 2875936"/>
                  <a:gd name="connsiteY55-466" fmla="*/ 656304 h 2227007"/>
                  <a:gd name="connsiteX56-467" fmla="*/ 1061884 w 2875936"/>
                  <a:gd name="connsiteY56-468" fmla="*/ 656304 h 2227007"/>
                  <a:gd name="connsiteX57-469" fmla="*/ 1025013 w 2875936"/>
                  <a:gd name="connsiteY57-470" fmla="*/ 589936 h 2227007"/>
                  <a:gd name="connsiteX58-471" fmla="*/ 1061884 w 2875936"/>
                  <a:gd name="connsiteY58-472" fmla="*/ 516194 h 2227007"/>
                  <a:gd name="connsiteX59-473" fmla="*/ 1061884 w 2875936"/>
                  <a:gd name="connsiteY59-474" fmla="*/ 516194 h 2227007"/>
                  <a:gd name="connsiteX60-475" fmla="*/ 1017639 w 2875936"/>
                  <a:gd name="connsiteY60-476" fmla="*/ 457200 h 2227007"/>
                  <a:gd name="connsiteX61-477" fmla="*/ 1312607 w 2875936"/>
                  <a:gd name="connsiteY61-478" fmla="*/ 508820 h 2227007"/>
                  <a:gd name="connsiteX62-479" fmla="*/ 1349478 w 2875936"/>
                  <a:gd name="connsiteY62-480" fmla="*/ 494071 h 2227007"/>
                  <a:gd name="connsiteX63-481" fmla="*/ 1334729 w 2875936"/>
                  <a:gd name="connsiteY63-482" fmla="*/ 427704 h 2227007"/>
                  <a:gd name="connsiteX64-483" fmla="*/ 1334729 w 2875936"/>
                  <a:gd name="connsiteY64-484" fmla="*/ 405581 h 2227007"/>
                  <a:gd name="connsiteX65-485" fmla="*/ 1401097 w 2875936"/>
                  <a:gd name="connsiteY65-486" fmla="*/ 353962 h 2227007"/>
                  <a:gd name="connsiteX66-487" fmla="*/ 1460090 w 2875936"/>
                  <a:gd name="connsiteY66-488" fmla="*/ 206478 h 2227007"/>
                  <a:gd name="connsiteX67-489" fmla="*/ 1555955 w 2875936"/>
                  <a:gd name="connsiteY67-490" fmla="*/ 250723 h 2227007"/>
                  <a:gd name="connsiteX68-491" fmla="*/ 1629697 w 2875936"/>
                  <a:gd name="connsiteY68-492" fmla="*/ 294968 h 2227007"/>
                  <a:gd name="connsiteX69-493" fmla="*/ 1718187 w 2875936"/>
                  <a:gd name="connsiteY69-494" fmla="*/ 294968 h 2227007"/>
                  <a:gd name="connsiteX70-495" fmla="*/ 1718187 w 2875936"/>
                  <a:gd name="connsiteY70-496" fmla="*/ 294968 h 2227007"/>
                  <a:gd name="connsiteX71-497" fmla="*/ 1791929 w 2875936"/>
                  <a:gd name="connsiteY71-498" fmla="*/ 250723 h 2227007"/>
                  <a:gd name="connsiteX72-499" fmla="*/ 1791929 w 2875936"/>
                  <a:gd name="connsiteY72-500" fmla="*/ 250723 h 2227007"/>
                  <a:gd name="connsiteX73-501" fmla="*/ 1769807 w 2875936"/>
                  <a:gd name="connsiteY73-502" fmla="*/ 154858 h 2227007"/>
                  <a:gd name="connsiteX74-503" fmla="*/ 1769807 w 2875936"/>
                  <a:gd name="connsiteY74-504" fmla="*/ 154858 h 2227007"/>
                  <a:gd name="connsiteX75-505" fmla="*/ 1828800 w 2875936"/>
                  <a:gd name="connsiteY75-506" fmla="*/ 88491 h 2227007"/>
                  <a:gd name="connsiteX76-507" fmla="*/ 1902542 w 2875936"/>
                  <a:gd name="connsiteY76-508" fmla="*/ 73742 h 2227007"/>
                  <a:gd name="connsiteX77-509" fmla="*/ 1902542 w 2875936"/>
                  <a:gd name="connsiteY77-510" fmla="*/ 73742 h 2227007"/>
                  <a:gd name="connsiteX78-511" fmla="*/ 1976284 w 2875936"/>
                  <a:gd name="connsiteY78-512" fmla="*/ 51620 h 2227007"/>
                  <a:gd name="connsiteX79-513" fmla="*/ 1976284 w 2875936"/>
                  <a:gd name="connsiteY79-514" fmla="*/ 7375 h 2227007"/>
                  <a:gd name="connsiteX80-515" fmla="*/ 2027903 w 2875936"/>
                  <a:gd name="connsiteY80-516" fmla="*/ 0 h 2227007"/>
                  <a:gd name="connsiteX81-517" fmla="*/ 2072149 w 2875936"/>
                  <a:gd name="connsiteY81-518" fmla="*/ 7375 h 2227007"/>
                  <a:gd name="connsiteX82-519" fmla="*/ 2072149 w 2875936"/>
                  <a:gd name="connsiteY82-520" fmla="*/ 7375 h 2227007"/>
                  <a:gd name="connsiteX83-521" fmla="*/ 2086897 w 2875936"/>
                  <a:gd name="connsiteY83-522" fmla="*/ 51620 h 2227007"/>
                  <a:gd name="connsiteX84-523" fmla="*/ 2057400 w 2875936"/>
                  <a:gd name="connsiteY84-524" fmla="*/ 66368 h 2227007"/>
                  <a:gd name="connsiteX85-525" fmla="*/ 2138516 w 2875936"/>
                  <a:gd name="connsiteY85-526" fmla="*/ 191729 h 2227007"/>
                  <a:gd name="connsiteX86-527" fmla="*/ 2256503 w 2875936"/>
                  <a:gd name="connsiteY86-528" fmla="*/ 206478 h 2227007"/>
                  <a:gd name="connsiteX87-529" fmla="*/ 2293374 w 2875936"/>
                  <a:gd name="connsiteY87-530" fmla="*/ 287594 h 2227007"/>
                  <a:gd name="connsiteX88-531" fmla="*/ 2293374 w 2875936"/>
                  <a:gd name="connsiteY88-532" fmla="*/ 339213 h 2227007"/>
                  <a:gd name="connsiteX89-533" fmla="*/ 2352368 w 2875936"/>
                  <a:gd name="connsiteY89-534" fmla="*/ 442452 h 2227007"/>
                  <a:gd name="connsiteX90-535" fmla="*/ 2330245 w 2875936"/>
                  <a:gd name="connsiteY90-536" fmla="*/ 545691 h 2227007"/>
                  <a:gd name="connsiteX91-537" fmla="*/ 2330245 w 2875936"/>
                  <a:gd name="connsiteY91-538" fmla="*/ 545691 h 2227007"/>
                  <a:gd name="connsiteX92-539" fmla="*/ 2278626 w 2875936"/>
                  <a:gd name="connsiteY92-540" fmla="*/ 545691 h 2227007"/>
                  <a:gd name="connsiteX93-541" fmla="*/ 2278626 w 2875936"/>
                  <a:gd name="connsiteY93-542" fmla="*/ 634181 h 2227007"/>
                  <a:gd name="connsiteX94-543" fmla="*/ 2286000 w 2875936"/>
                  <a:gd name="connsiteY94-544" fmla="*/ 715297 h 2227007"/>
                  <a:gd name="connsiteX95-545" fmla="*/ 2367116 w 2875936"/>
                  <a:gd name="connsiteY95-546" fmla="*/ 722671 h 2227007"/>
                  <a:gd name="connsiteX96-547" fmla="*/ 2448232 w 2875936"/>
                  <a:gd name="connsiteY96-548" fmla="*/ 752168 h 2227007"/>
                  <a:gd name="connsiteX97-549" fmla="*/ 2551471 w 2875936"/>
                  <a:gd name="connsiteY97-550" fmla="*/ 774291 h 2227007"/>
                  <a:gd name="connsiteX98-551" fmla="*/ 2573594 w 2875936"/>
                  <a:gd name="connsiteY98-552" fmla="*/ 752168 h 2227007"/>
                  <a:gd name="connsiteX99-553" fmla="*/ 2691581 w 2875936"/>
                  <a:gd name="connsiteY99-554" fmla="*/ 855407 h 2227007"/>
                  <a:gd name="connsiteX100-555" fmla="*/ 2743200 w 2875936"/>
                  <a:gd name="connsiteY100-556" fmla="*/ 907026 h 2227007"/>
                  <a:gd name="connsiteX101-557" fmla="*/ 2743200 w 2875936"/>
                  <a:gd name="connsiteY101-558" fmla="*/ 907026 h 2227007"/>
                  <a:gd name="connsiteX102-559" fmla="*/ 2809568 w 2875936"/>
                  <a:gd name="connsiteY102-560" fmla="*/ 899652 h 2227007"/>
                  <a:gd name="connsiteX103-561" fmla="*/ 2794820 w 2875936"/>
                  <a:gd name="connsiteY103-562" fmla="*/ 1010265 h 2227007"/>
                  <a:gd name="connsiteX104-563" fmla="*/ 2868561 w 2875936"/>
                  <a:gd name="connsiteY104-564" fmla="*/ 1069258 h 2227007"/>
                  <a:gd name="connsiteX105-565" fmla="*/ 2853813 w 2875936"/>
                  <a:gd name="connsiteY105-566" fmla="*/ 1120878 h 2227007"/>
                  <a:gd name="connsiteX106-567" fmla="*/ 2875936 w 2875936"/>
                  <a:gd name="connsiteY106-568" fmla="*/ 1165123 h 2227007"/>
                  <a:gd name="connsiteX107-569" fmla="*/ 2839065 w 2875936"/>
                  <a:gd name="connsiteY107-570" fmla="*/ 1201994 h 2227007"/>
                  <a:gd name="connsiteX108-571" fmla="*/ 2839065 w 2875936"/>
                  <a:gd name="connsiteY108-572" fmla="*/ 1201994 h 2227007"/>
                  <a:gd name="connsiteX109-573" fmla="*/ 2831690 w 2875936"/>
                  <a:gd name="connsiteY109-574" fmla="*/ 1290484 h 2227007"/>
                  <a:gd name="connsiteX110-575" fmla="*/ 2861187 w 2875936"/>
                  <a:gd name="connsiteY110-576" fmla="*/ 1312607 h 2227007"/>
                  <a:gd name="connsiteX111-577" fmla="*/ 2765323 w 2875936"/>
                  <a:gd name="connsiteY111-578" fmla="*/ 1334729 h 2227007"/>
                  <a:gd name="connsiteX112-579" fmla="*/ 2669458 w 2875936"/>
                  <a:gd name="connsiteY112-580" fmla="*/ 1334729 h 2227007"/>
                  <a:gd name="connsiteX113-581" fmla="*/ 2669458 w 2875936"/>
                  <a:gd name="connsiteY113-582" fmla="*/ 1334729 h 2227007"/>
                  <a:gd name="connsiteX114-583" fmla="*/ 2617839 w 2875936"/>
                  <a:gd name="connsiteY114-584" fmla="*/ 1401097 h 2227007"/>
                  <a:gd name="connsiteX115-585" fmla="*/ 2580968 w 2875936"/>
                  <a:gd name="connsiteY115-586" fmla="*/ 1430594 h 2227007"/>
                  <a:gd name="connsiteX116-587" fmla="*/ 2551471 w 2875936"/>
                  <a:gd name="connsiteY116-588" fmla="*/ 1474839 h 2227007"/>
                  <a:gd name="connsiteX117-589" fmla="*/ 2551471 w 2875936"/>
                  <a:gd name="connsiteY117-590" fmla="*/ 1474839 h 2227007"/>
                  <a:gd name="connsiteX118-591" fmla="*/ 2551471 w 2875936"/>
                  <a:gd name="connsiteY118-592" fmla="*/ 1474839 h 2227007"/>
                  <a:gd name="connsiteX119-593" fmla="*/ 2426110 w 2875936"/>
                  <a:gd name="connsiteY119-594" fmla="*/ 1541207 h 2227007"/>
                  <a:gd name="connsiteX120-595" fmla="*/ 2403987 w 2875936"/>
                  <a:gd name="connsiteY120-596" fmla="*/ 1592826 h 2227007"/>
                  <a:gd name="connsiteX121-597" fmla="*/ 2396613 w 2875936"/>
                  <a:gd name="connsiteY121-598" fmla="*/ 1637071 h 2227007"/>
                  <a:gd name="connsiteX122-599" fmla="*/ 2396613 w 2875936"/>
                  <a:gd name="connsiteY122-600" fmla="*/ 1637071 h 2227007"/>
                  <a:gd name="connsiteX123-601" fmla="*/ 2411361 w 2875936"/>
                  <a:gd name="connsiteY123-602" fmla="*/ 1725562 h 2227007"/>
                  <a:gd name="connsiteX124-603" fmla="*/ 2330245 w 2875936"/>
                  <a:gd name="connsiteY124-604" fmla="*/ 1732936 h 2227007"/>
                  <a:gd name="connsiteX125-605" fmla="*/ 2330245 w 2875936"/>
                  <a:gd name="connsiteY125-606" fmla="*/ 1732936 h 2227007"/>
                  <a:gd name="connsiteX126-607" fmla="*/ 2256503 w 2875936"/>
                  <a:gd name="connsiteY126-608" fmla="*/ 1777181 h 2227007"/>
                  <a:gd name="connsiteX127-609" fmla="*/ 2050026 w 2875936"/>
                  <a:gd name="connsiteY127-610" fmla="*/ 1784555 h 2227007"/>
                  <a:gd name="connsiteX128-611" fmla="*/ 2035278 w 2875936"/>
                  <a:gd name="connsiteY128-612" fmla="*/ 1814052 h 2227007"/>
                  <a:gd name="connsiteX129-613" fmla="*/ 2050026 w 2875936"/>
                  <a:gd name="connsiteY129-614" fmla="*/ 1850923 h 2227007"/>
                  <a:gd name="connsiteX130-615" fmla="*/ 2050026 w 2875936"/>
                  <a:gd name="connsiteY130-616" fmla="*/ 1850923 h 2227007"/>
                  <a:gd name="connsiteX131-617" fmla="*/ 2079523 w 2875936"/>
                  <a:gd name="connsiteY131-618" fmla="*/ 1932039 h 2227007"/>
                  <a:gd name="connsiteX132-619" fmla="*/ 2145890 w 2875936"/>
                  <a:gd name="connsiteY132-620" fmla="*/ 2005781 h 2227007"/>
                  <a:gd name="connsiteX133-621" fmla="*/ 2145890 w 2875936"/>
                  <a:gd name="connsiteY133-622" fmla="*/ 2020529 h 2227007"/>
                  <a:gd name="connsiteX134-623" fmla="*/ 2145890 w 2875936"/>
                  <a:gd name="connsiteY134-624" fmla="*/ 2050026 h 2227007"/>
                  <a:gd name="connsiteX135-625" fmla="*/ 2145890 w 2875936"/>
                  <a:gd name="connsiteY135-626" fmla="*/ 2050026 h 2227007"/>
                  <a:gd name="connsiteX136-627" fmla="*/ 2079523 w 2875936"/>
                  <a:gd name="connsiteY136-628" fmla="*/ 2109020 h 2227007"/>
                  <a:gd name="connsiteX137-629" fmla="*/ 2079523 w 2875936"/>
                  <a:gd name="connsiteY137-630" fmla="*/ 2109020 h 2227007"/>
                  <a:gd name="connsiteX138-631" fmla="*/ 2109020 w 2875936"/>
                  <a:gd name="connsiteY138-632" fmla="*/ 2160639 h 2227007"/>
                  <a:gd name="connsiteX139-633" fmla="*/ 2109020 w 2875936"/>
                  <a:gd name="connsiteY139-634" fmla="*/ 2160639 h 2227007"/>
                  <a:gd name="connsiteX140-635" fmla="*/ 2086897 w 2875936"/>
                  <a:gd name="connsiteY140-636" fmla="*/ 2212258 h 2227007"/>
                  <a:gd name="connsiteX141-637" fmla="*/ 2042652 w 2875936"/>
                  <a:gd name="connsiteY141-638" fmla="*/ 2227007 h 2227007"/>
                  <a:gd name="connsiteX142-639" fmla="*/ 2042652 w 2875936"/>
                  <a:gd name="connsiteY142-640" fmla="*/ 2227007 h 2227007"/>
                  <a:gd name="connsiteX143-641" fmla="*/ 1991032 w 2875936"/>
                  <a:gd name="connsiteY143-642" fmla="*/ 2175387 h 2227007"/>
                  <a:gd name="connsiteX144-643" fmla="*/ 1991032 w 2875936"/>
                  <a:gd name="connsiteY144-644" fmla="*/ 2175387 h 2227007"/>
                  <a:gd name="connsiteX145-645" fmla="*/ 1902542 w 2875936"/>
                  <a:gd name="connsiteY145-646" fmla="*/ 2204884 h 2227007"/>
                  <a:gd name="connsiteX146-647" fmla="*/ 1902542 w 2875936"/>
                  <a:gd name="connsiteY146-648" fmla="*/ 2204884 h 2227007"/>
                  <a:gd name="connsiteX147-649" fmla="*/ 1902542 w 2875936"/>
                  <a:gd name="connsiteY147-650" fmla="*/ 2204884 h 2227007"/>
                  <a:gd name="connsiteX148-651" fmla="*/ 1836174 w 2875936"/>
                  <a:gd name="connsiteY148-652" fmla="*/ 2131142 h 2227007"/>
                  <a:gd name="connsiteX149-653" fmla="*/ 1799303 w 2875936"/>
                  <a:gd name="connsiteY149-654" fmla="*/ 2101646 h 2227007"/>
                  <a:gd name="connsiteX150-655" fmla="*/ 1762432 w 2875936"/>
                  <a:gd name="connsiteY150-656" fmla="*/ 2064775 h 2227007"/>
                  <a:gd name="connsiteX151-657" fmla="*/ 1703439 w 2875936"/>
                  <a:gd name="connsiteY151-658" fmla="*/ 2072149 h 2227007"/>
                  <a:gd name="connsiteX152-659" fmla="*/ 1607574 w 2875936"/>
                  <a:gd name="connsiteY152-660" fmla="*/ 2086897 h 2227007"/>
                  <a:gd name="connsiteX153-661" fmla="*/ 1555955 w 2875936"/>
                  <a:gd name="connsiteY153-662" fmla="*/ 2064775 h 2227007"/>
                  <a:gd name="connsiteX154-663" fmla="*/ 1555955 w 2875936"/>
                  <a:gd name="connsiteY154-664" fmla="*/ 2064775 h 2227007"/>
                  <a:gd name="connsiteX155-665" fmla="*/ 1519084 w 2875936"/>
                  <a:gd name="connsiteY155-666" fmla="*/ 2057400 h 2227007"/>
                  <a:gd name="connsiteX156-667" fmla="*/ 1430594 w 2875936"/>
                  <a:gd name="connsiteY156-668" fmla="*/ 2116394 h 2227007"/>
                  <a:gd name="connsiteX157-669" fmla="*/ 1408471 w 2875936"/>
                  <a:gd name="connsiteY157-670" fmla="*/ 2153265 h 2227007"/>
                  <a:gd name="connsiteX158-671" fmla="*/ 1327355 w 2875936"/>
                  <a:gd name="connsiteY158-672" fmla="*/ 2131142 h 2227007"/>
                  <a:gd name="connsiteX159-673" fmla="*/ 1327355 w 2875936"/>
                  <a:gd name="connsiteY159-674" fmla="*/ 2131142 h 2227007"/>
                  <a:gd name="connsiteX160-675" fmla="*/ 1260987 w 2875936"/>
                  <a:gd name="connsiteY160-676" fmla="*/ 2123768 h 2227007"/>
                  <a:gd name="connsiteX161-677" fmla="*/ 1150374 w 2875936"/>
                  <a:gd name="connsiteY161-678" fmla="*/ 2182762 h 2227007"/>
                  <a:gd name="connsiteX162-679" fmla="*/ 1076632 w 2875936"/>
                  <a:gd name="connsiteY162-680" fmla="*/ 2168013 h 2227007"/>
                  <a:gd name="connsiteX163-681" fmla="*/ 1002890 w 2875936"/>
                  <a:gd name="connsiteY163-682" fmla="*/ 2131142 h 2227007"/>
                  <a:gd name="connsiteX164-683" fmla="*/ 1002890 w 2875936"/>
                  <a:gd name="connsiteY164-684" fmla="*/ 2101646 h 2227007"/>
                  <a:gd name="connsiteX165-685" fmla="*/ 1010265 w 2875936"/>
                  <a:gd name="connsiteY165-686" fmla="*/ 2057400 h 2227007"/>
                  <a:gd name="connsiteX166-687" fmla="*/ 973394 w 2875936"/>
                  <a:gd name="connsiteY166-688" fmla="*/ 2050026 h 2227007"/>
                  <a:gd name="connsiteX167-689" fmla="*/ 936523 w 2875936"/>
                  <a:gd name="connsiteY167-690" fmla="*/ 2072149 h 2227007"/>
                  <a:gd name="connsiteX168-691" fmla="*/ 936523 w 2875936"/>
                  <a:gd name="connsiteY168-692" fmla="*/ 2072149 h 2227007"/>
                  <a:gd name="connsiteX169-693" fmla="*/ 840658 w 2875936"/>
                  <a:gd name="connsiteY169-694" fmla="*/ 2131142 h 2227007"/>
                  <a:gd name="connsiteX170-695" fmla="*/ 796413 w 2875936"/>
                  <a:gd name="connsiteY170-696" fmla="*/ 2131142 h 2227007"/>
                  <a:gd name="connsiteX171-697" fmla="*/ 774290 w 2875936"/>
                  <a:gd name="connsiteY171-698" fmla="*/ 2064775 h 2227007"/>
                  <a:gd name="connsiteX172-699" fmla="*/ 774290 w 2875936"/>
                  <a:gd name="connsiteY172-700" fmla="*/ 2064775 h 2227007"/>
                  <a:gd name="connsiteX173-701" fmla="*/ 685800 w 2875936"/>
                  <a:gd name="connsiteY173-702" fmla="*/ 2042652 h 2227007"/>
                  <a:gd name="connsiteX174-703" fmla="*/ 612058 w 2875936"/>
                  <a:gd name="connsiteY174-704" fmla="*/ 2072149 h 2227007"/>
                  <a:gd name="connsiteX175-705" fmla="*/ 612058 w 2875936"/>
                  <a:gd name="connsiteY175-706" fmla="*/ 2072149 h 2227007"/>
                  <a:gd name="connsiteX176-707" fmla="*/ 435078 w 2875936"/>
                  <a:gd name="connsiteY176-708" fmla="*/ 2168013 h 2227007"/>
                  <a:gd name="connsiteX0-709" fmla="*/ 442452 w 2875936"/>
                  <a:gd name="connsiteY0-710" fmla="*/ 2168013 h 2227007"/>
                  <a:gd name="connsiteX1-711" fmla="*/ 361336 w 2875936"/>
                  <a:gd name="connsiteY1-712" fmla="*/ 2094271 h 2227007"/>
                  <a:gd name="connsiteX2-713" fmla="*/ 353961 w 2875936"/>
                  <a:gd name="connsiteY2-714" fmla="*/ 2072149 h 2227007"/>
                  <a:gd name="connsiteX3-715" fmla="*/ 353961 w 2875936"/>
                  <a:gd name="connsiteY3-716" fmla="*/ 2020529 h 2227007"/>
                  <a:gd name="connsiteX4-717" fmla="*/ 346587 w 2875936"/>
                  <a:gd name="connsiteY4-718" fmla="*/ 1968910 h 2227007"/>
                  <a:gd name="connsiteX5-719" fmla="*/ 346587 w 2875936"/>
                  <a:gd name="connsiteY5-720" fmla="*/ 1939413 h 2227007"/>
                  <a:gd name="connsiteX6-721" fmla="*/ 346587 w 2875936"/>
                  <a:gd name="connsiteY6-722" fmla="*/ 1939413 h 2227007"/>
                  <a:gd name="connsiteX7-723" fmla="*/ 258097 w 2875936"/>
                  <a:gd name="connsiteY7-724" fmla="*/ 1909917 h 2227007"/>
                  <a:gd name="connsiteX8-725" fmla="*/ 213852 w 2875936"/>
                  <a:gd name="connsiteY8-726" fmla="*/ 1828800 h 2227007"/>
                  <a:gd name="connsiteX9-727" fmla="*/ 154858 w 2875936"/>
                  <a:gd name="connsiteY9-728" fmla="*/ 1836175 h 2227007"/>
                  <a:gd name="connsiteX10-729" fmla="*/ 154858 w 2875936"/>
                  <a:gd name="connsiteY10-730" fmla="*/ 1836175 h 2227007"/>
                  <a:gd name="connsiteX11-731" fmla="*/ 154858 w 2875936"/>
                  <a:gd name="connsiteY11-732" fmla="*/ 1755058 h 2227007"/>
                  <a:gd name="connsiteX12-733" fmla="*/ 184355 w 2875936"/>
                  <a:gd name="connsiteY12-734" fmla="*/ 1725562 h 2227007"/>
                  <a:gd name="connsiteX13-735" fmla="*/ 184355 w 2875936"/>
                  <a:gd name="connsiteY13-736" fmla="*/ 1725562 h 2227007"/>
                  <a:gd name="connsiteX14-737" fmla="*/ 95865 w 2875936"/>
                  <a:gd name="connsiteY14-738" fmla="*/ 1614949 h 2227007"/>
                  <a:gd name="connsiteX15-739" fmla="*/ 44245 w 2875936"/>
                  <a:gd name="connsiteY15-740" fmla="*/ 1578078 h 2227007"/>
                  <a:gd name="connsiteX16-741" fmla="*/ 29497 w 2875936"/>
                  <a:gd name="connsiteY16-742" fmla="*/ 1533833 h 2227007"/>
                  <a:gd name="connsiteX17-743" fmla="*/ 29497 w 2875936"/>
                  <a:gd name="connsiteY17-744" fmla="*/ 1533833 h 2227007"/>
                  <a:gd name="connsiteX18-745" fmla="*/ 103239 w 2875936"/>
                  <a:gd name="connsiteY18-746" fmla="*/ 1496962 h 2227007"/>
                  <a:gd name="connsiteX19-747" fmla="*/ 117987 w 2875936"/>
                  <a:gd name="connsiteY19-748" fmla="*/ 1474839 h 2227007"/>
                  <a:gd name="connsiteX20-749" fmla="*/ 117987 w 2875936"/>
                  <a:gd name="connsiteY20-750" fmla="*/ 1349478 h 2227007"/>
                  <a:gd name="connsiteX21-751" fmla="*/ 117987 w 2875936"/>
                  <a:gd name="connsiteY21-752" fmla="*/ 1327355 h 2227007"/>
                  <a:gd name="connsiteX22-753" fmla="*/ 66368 w 2875936"/>
                  <a:gd name="connsiteY22-754" fmla="*/ 1290484 h 2227007"/>
                  <a:gd name="connsiteX23-755" fmla="*/ 66368 w 2875936"/>
                  <a:gd name="connsiteY23-756" fmla="*/ 1290484 h 2227007"/>
                  <a:gd name="connsiteX24-757" fmla="*/ 0 w 2875936"/>
                  <a:gd name="connsiteY24-758" fmla="*/ 1290484 h 2227007"/>
                  <a:gd name="connsiteX25-759" fmla="*/ 0 w 2875936"/>
                  <a:gd name="connsiteY25-760" fmla="*/ 1290484 h 2227007"/>
                  <a:gd name="connsiteX26-761" fmla="*/ 36871 w 2875936"/>
                  <a:gd name="connsiteY26-762" fmla="*/ 1216742 h 2227007"/>
                  <a:gd name="connsiteX27-763" fmla="*/ 36871 w 2875936"/>
                  <a:gd name="connsiteY27-764" fmla="*/ 1216742 h 2227007"/>
                  <a:gd name="connsiteX28-765" fmla="*/ 0 w 2875936"/>
                  <a:gd name="connsiteY28-766" fmla="*/ 1157749 h 2227007"/>
                  <a:gd name="connsiteX29-767" fmla="*/ 29497 w 2875936"/>
                  <a:gd name="connsiteY29-768" fmla="*/ 1135626 h 2227007"/>
                  <a:gd name="connsiteX30-769" fmla="*/ 29497 w 2875936"/>
                  <a:gd name="connsiteY30-770" fmla="*/ 1135626 h 2227007"/>
                  <a:gd name="connsiteX31-771" fmla="*/ 88490 w 2875936"/>
                  <a:gd name="connsiteY31-772" fmla="*/ 1069258 h 2227007"/>
                  <a:gd name="connsiteX32-773" fmla="*/ 191729 w 2875936"/>
                  <a:gd name="connsiteY32-774" fmla="*/ 1047136 h 2227007"/>
                  <a:gd name="connsiteX33-775" fmla="*/ 258097 w 2875936"/>
                  <a:gd name="connsiteY33-776" fmla="*/ 1047136 h 2227007"/>
                  <a:gd name="connsiteX34-777" fmla="*/ 324465 w 2875936"/>
                  <a:gd name="connsiteY34-778" fmla="*/ 995517 h 2227007"/>
                  <a:gd name="connsiteX35-779" fmla="*/ 331839 w 2875936"/>
                  <a:gd name="connsiteY35-780" fmla="*/ 1076633 h 2227007"/>
                  <a:gd name="connsiteX36-781" fmla="*/ 368710 w 2875936"/>
                  <a:gd name="connsiteY36-782" fmla="*/ 1098755 h 2227007"/>
                  <a:gd name="connsiteX37-783" fmla="*/ 412955 w 2875936"/>
                  <a:gd name="connsiteY37-784" fmla="*/ 1091381 h 2227007"/>
                  <a:gd name="connsiteX38-785" fmla="*/ 442452 w 2875936"/>
                  <a:gd name="connsiteY38-786" fmla="*/ 1076633 h 2227007"/>
                  <a:gd name="connsiteX39-787" fmla="*/ 442452 w 2875936"/>
                  <a:gd name="connsiteY39-788" fmla="*/ 1076633 h 2227007"/>
                  <a:gd name="connsiteX40-789" fmla="*/ 464574 w 2875936"/>
                  <a:gd name="connsiteY40-790" fmla="*/ 1017639 h 2227007"/>
                  <a:gd name="connsiteX41-791" fmla="*/ 538316 w 2875936"/>
                  <a:gd name="connsiteY41-792" fmla="*/ 1032387 h 2227007"/>
                  <a:gd name="connsiteX42-793" fmla="*/ 575187 w 2875936"/>
                  <a:gd name="connsiteY42-794" fmla="*/ 1002891 h 2227007"/>
                  <a:gd name="connsiteX43-795" fmla="*/ 575187 w 2875936"/>
                  <a:gd name="connsiteY43-796" fmla="*/ 1002891 h 2227007"/>
                  <a:gd name="connsiteX44-797" fmla="*/ 575187 w 2875936"/>
                  <a:gd name="connsiteY44-798" fmla="*/ 1002891 h 2227007"/>
                  <a:gd name="connsiteX45-799" fmla="*/ 619432 w 2875936"/>
                  <a:gd name="connsiteY45-800" fmla="*/ 973394 h 2227007"/>
                  <a:gd name="connsiteX46-801" fmla="*/ 656303 w 2875936"/>
                  <a:gd name="connsiteY46-802" fmla="*/ 995517 h 2227007"/>
                  <a:gd name="connsiteX47-803" fmla="*/ 663678 w 2875936"/>
                  <a:gd name="connsiteY47-804" fmla="*/ 1010265 h 2227007"/>
                  <a:gd name="connsiteX48-805" fmla="*/ 730045 w 2875936"/>
                  <a:gd name="connsiteY48-806" fmla="*/ 995517 h 2227007"/>
                  <a:gd name="connsiteX49-807" fmla="*/ 833284 w 2875936"/>
                  <a:gd name="connsiteY49-808" fmla="*/ 988142 h 2227007"/>
                  <a:gd name="connsiteX50-809" fmla="*/ 936523 w 2875936"/>
                  <a:gd name="connsiteY50-810" fmla="*/ 892278 h 2227007"/>
                  <a:gd name="connsiteX51-811" fmla="*/ 966020 w 2875936"/>
                  <a:gd name="connsiteY51-812" fmla="*/ 833284 h 2227007"/>
                  <a:gd name="connsiteX52-813" fmla="*/ 966020 w 2875936"/>
                  <a:gd name="connsiteY52-814" fmla="*/ 833284 h 2227007"/>
                  <a:gd name="connsiteX53-815" fmla="*/ 966020 w 2875936"/>
                  <a:gd name="connsiteY53-816" fmla="*/ 774291 h 2227007"/>
                  <a:gd name="connsiteX54-817" fmla="*/ 1047136 w 2875936"/>
                  <a:gd name="connsiteY54-818" fmla="*/ 744794 h 2227007"/>
                  <a:gd name="connsiteX55-819" fmla="*/ 1061884 w 2875936"/>
                  <a:gd name="connsiteY55-820" fmla="*/ 656304 h 2227007"/>
                  <a:gd name="connsiteX56-821" fmla="*/ 1061884 w 2875936"/>
                  <a:gd name="connsiteY56-822" fmla="*/ 656304 h 2227007"/>
                  <a:gd name="connsiteX57-823" fmla="*/ 1025013 w 2875936"/>
                  <a:gd name="connsiteY57-824" fmla="*/ 589936 h 2227007"/>
                  <a:gd name="connsiteX58-825" fmla="*/ 1061884 w 2875936"/>
                  <a:gd name="connsiteY58-826" fmla="*/ 516194 h 2227007"/>
                  <a:gd name="connsiteX59-827" fmla="*/ 1061884 w 2875936"/>
                  <a:gd name="connsiteY59-828" fmla="*/ 516194 h 2227007"/>
                  <a:gd name="connsiteX60-829" fmla="*/ 1017639 w 2875936"/>
                  <a:gd name="connsiteY60-830" fmla="*/ 457200 h 2227007"/>
                  <a:gd name="connsiteX61-831" fmla="*/ 1312607 w 2875936"/>
                  <a:gd name="connsiteY61-832" fmla="*/ 508820 h 2227007"/>
                  <a:gd name="connsiteX62-833" fmla="*/ 1349478 w 2875936"/>
                  <a:gd name="connsiteY62-834" fmla="*/ 494071 h 2227007"/>
                  <a:gd name="connsiteX63-835" fmla="*/ 1334729 w 2875936"/>
                  <a:gd name="connsiteY63-836" fmla="*/ 427704 h 2227007"/>
                  <a:gd name="connsiteX64-837" fmla="*/ 1334729 w 2875936"/>
                  <a:gd name="connsiteY64-838" fmla="*/ 405581 h 2227007"/>
                  <a:gd name="connsiteX65-839" fmla="*/ 1401097 w 2875936"/>
                  <a:gd name="connsiteY65-840" fmla="*/ 353962 h 2227007"/>
                  <a:gd name="connsiteX66-841" fmla="*/ 1460090 w 2875936"/>
                  <a:gd name="connsiteY66-842" fmla="*/ 206478 h 2227007"/>
                  <a:gd name="connsiteX67-843" fmla="*/ 1555955 w 2875936"/>
                  <a:gd name="connsiteY67-844" fmla="*/ 250723 h 2227007"/>
                  <a:gd name="connsiteX68-845" fmla="*/ 1629697 w 2875936"/>
                  <a:gd name="connsiteY68-846" fmla="*/ 294968 h 2227007"/>
                  <a:gd name="connsiteX69-847" fmla="*/ 1718187 w 2875936"/>
                  <a:gd name="connsiteY69-848" fmla="*/ 294968 h 2227007"/>
                  <a:gd name="connsiteX70-849" fmla="*/ 1718187 w 2875936"/>
                  <a:gd name="connsiteY70-850" fmla="*/ 294968 h 2227007"/>
                  <a:gd name="connsiteX71-851" fmla="*/ 1791929 w 2875936"/>
                  <a:gd name="connsiteY71-852" fmla="*/ 250723 h 2227007"/>
                  <a:gd name="connsiteX72-853" fmla="*/ 1791929 w 2875936"/>
                  <a:gd name="connsiteY72-854" fmla="*/ 250723 h 2227007"/>
                  <a:gd name="connsiteX73-855" fmla="*/ 1769807 w 2875936"/>
                  <a:gd name="connsiteY73-856" fmla="*/ 154858 h 2227007"/>
                  <a:gd name="connsiteX74-857" fmla="*/ 1769807 w 2875936"/>
                  <a:gd name="connsiteY74-858" fmla="*/ 154858 h 2227007"/>
                  <a:gd name="connsiteX75-859" fmla="*/ 1828800 w 2875936"/>
                  <a:gd name="connsiteY75-860" fmla="*/ 88491 h 2227007"/>
                  <a:gd name="connsiteX76-861" fmla="*/ 1902542 w 2875936"/>
                  <a:gd name="connsiteY76-862" fmla="*/ 73742 h 2227007"/>
                  <a:gd name="connsiteX77-863" fmla="*/ 1902542 w 2875936"/>
                  <a:gd name="connsiteY77-864" fmla="*/ 73742 h 2227007"/>
                  <a:gd name="connsiteX78-865" fmla="*/ 1976284 w 2875936"/>
                  <a:gd name="connsiteY78-866" fmla="*/ 51620 h 2227007"/>
                  <a:gd name="connsiteX79-867" fmla="*/ 1976284 w 2875936"/>
                  <a:gd name="connsiteY79-868" fmla="*/ 7375 h 2227007"/>
                  <a:gd name="connsiteX80-869" fmla="*/ 2027903 w 2875936"/>
                  <a:gd name="connsiteY80-870" fmla="*/ 0 h 2227007"/>
                  <a:gd name="connsiteX81-871" fmla="*/ 2072149 w 2875936"/>
                  <a:gd name="connsiteY81-872" fmla="*/ 7375 h 2227007"/>
                  <a:gd name="connsiteX82-873" fmla="*/ 2072149 w 2875936"/>
                  <a:gd name="connsiteY82-874" fmla="*/ 7375 h 2227007"/>
                  <a:gd name="connsiteX83-875" fmla="*/ 2086897 w 2875936"/>
                  <a:gd name="connsiteY83-876" fmla="*/ 51620 h 2227007"/>
                  <a:gd name="connsiteX84-877" fmla="*/ 2057400 w 2875936"/>
                  <a:gd name="connsiteY84-878" fmla="*/ 66368 h 2227007"/>
                  <a:gd name="connsiteX85-879" fmla="*/ 2138516 w 2875936"/>
                  <a:gd name="connsiteY85-880" fmla="*/ 191729 h 2227007"/>
                  <a:gd name="connsiteX86-881" fmla="*/ 2256503 w 2875936"/>
                  <a:gd name="connsiteY86-882" fmla="*/ 206478 h 2227007"/>
                  <a:gd name="connsiteX87-883" fmla="*/ 2293374 w 2875936"/>
                  <a:gd name="connsiteY87-884" fmla="*/ 287594 h 2227007"/>
                  <a:gd name="connsiteX88-885" fmla="*/ 2293374 w 2875936"/>
                  <a:gd name="connsiteY88-886" fmla="*/ 339213 h 2227007"/>
                  <a:gd name="connsiteX89-887" fmla="*/ 2352368 w 2875936"/>
                  <a:gd name="connsiteY89-888" fmla="*/ 442452 h 2227007"/>
                  <a:gd name="connsiteX90-889" fmla="*/ 2330245 w 2875936"/>
                  <a:gd name="connsiteY90-890" fmla="*/ 545691 h 2227007"/>
                  <a:gd name="connsiteX91-891" fmla="*/ 2330245 w 2875936"/>
                  <a:gd name="connsiteY91-892" fmla="*/ 545691 h 2227007"/>
                  <a:gd name="connsiteX92-893" fmla="*/ 2278626 w 2875936"/>
                  <a:gd name="connsiteY92-894" fmla="*/ 545691 h 2227007"/>
                  <a:gd name="connsiteX93-895" fmla="*/ 2278626 w 2875936"/>
                  <a:gd name="connsiteY93-896" fmla="*/ 634181 h 2227007"/>
                  <a:gd name="connsiteX94-897" fmla="*/ 2286000 w 2875936"/>
                  <a:gd name="connsiteY94-898" fmla="*/ 715297 h 2227007"/>
                  <a:gd name="connsiteX95-899" fmla="*/ 2367116 w 2875936"/>
                  <a:gd name="connsiteY95-900" fmla="*/ 722671 h 2227007"/>
                  <a:gd name="connsiteX96-901" fmla="*/ 2448232 w 2875936"/>
                  <a:gd name="connsiteY96-902" fmla="*/ 752168 h 2227007"/>
                  <a:gd name="connsiteX97-903" fmla="*/ 2551471 w 2875936"/>
                  <a:gd name="connsiteY97-904" fmla="*/ 774291 h 2227007"/>
                  <a:gd name="connsiteX98-905" fmla="*/ 2573594 w 2875936"/>
                  <a:gd name="connsiteY98-906" fmla="*/ 752168 h 2227007"/>
                  <a:gd name="connsiteX99-907" fmla="*/ 2691581 w 2875936"/>
                  <a:gd name="connsiteY99-908" fmla="*/ 855407 h 2227007"/>
                  <a:gd name="connsiteX100-909" fmla="*/ 2743200 w 2875936"/>
                  <a:gd name="connsiteY100-910" fmla="*/ 907026 h 2227007"/>
                  <a:gd name="connsiteX101-911" fmla="*/ 2743200 w 2875936"/>
                  <a:gd name="connsiteY101-912" fmla="*/ 907026 h 2227007"/>
                  <a:gd name="connsiteX102-913" fmla="*/ 2809568 w 2875936"/>
                  <a:gd name="connsiteY102-914" fmla="*/ 899652 h 2227007"/>
                  <a:gd name="connsiteX103-915" fmla="*/ 2794820 w 2875936"/>
                  <a:gd name="connsiteY103-916" fmla="*/ 1010265 h 2227007"/>
                  <a:gd name="connsiteX104-917" fmla="*/ 2868561 w 2875936"/>
                  <a:gd name="connsiteY104-918" fmla="*/ 1069258 h 2227007"/>
                  <a:gd name="connsiteX105-919" fmla="*/ 2853813 w 2875936"/>
                  <a:gd name="connsiteY105-920" fmla="*/ 1120878 h 2227007"/>
                  <a:gd name="connsiteX106-921" fmla="*/ 2875936 w 2875936"/>
                  <a:gd name="connsiteY106-922" fmla="*/ 1165123 h 2227007"/>
                  <a:gd name="connsiteX107-923" fmla="*/ 2839065 w 2875936"/>
                  <a:gd name="connsiteY107-924" fmla="*/ 1201994 h 2227007"/>
                  <a:gd name="connsiteX108-925" fmla="*/ 2839065 w 2875936"/>
                  <a:gd name="connsiteY108-926" fmla="*/ 1201994 h 2227007"/>
                  <a:gd name="connsiteX109-927" fmla="*/ 2831690 w 2875936"/>
                  <a:gd name="connsiteY109-928" fmla="*/ 1290484 h 2227007"/>
                  <a:gd name="connsiteX110-929" fmla="*/ 2861187 w 2875936"/>
                  <a:gd name="connsiteY110-930" fmla="*/ 1312607 h 2227007"/>
                  <a:gd name="connsiteX111-931" fmla="*/ 2765323 w 2875936"/>
                  <a:gd name="connsiteY111-932" fmla="*/ 1334729 h 2227007"/>
                  <a:gd name="connsiteX112-933" fmla="*/ 2669458 w 2875936"/>
                  <a:gd name="connsiteY112-934" fmla="*/ 1334729 h 2227007"/>
                  <a:gd name="connsiteX113-935" fmla="*/ 2669458 w 2875936"/>
                  <a:gd name="connsiteY113-936" fmla="*/ 1334729 h 2227007"/>
                  <a:gd name="connsiteX114-937" fmla="*/ 2617839 w 2875936"/>
                  <a:gd name="connsiteY114-938" fmla="*/ 1401097 h 2227007"/>
                  <a:gd name="connsiteX115-939" fmla="*/ 2580968 w 2875936"/>
                  <a:gd name="connsiteY115-940" fmla="*/ 1430594 h 2227007"/>
                  <a:gd name="connsiteX116-941" fmla="*/ 2551471 w 2875936"/>
                  <a:gd name="connsiteY116-942" fmla="*/ 1474839 h 2227007"/>
                  <a:gd name="connsiteX117-943" fmla="*/ 2551471 w 2875936"/>
                  <a:gd name="connsiteY117-944" fmla="*/ 1474839 h 2227007"/>
                  <a:gd name="connsiteX118-945" fmla="*/ 2551471 w 2875936"/>
                  <a:gd name="connsiteY118-946" fmla="*/ 1474839 h 2227007"/>
                  <a:gd name="connsiteX119-947" fmla="*/ 2426110 w 2875936"/>
                  <a:gd name="connsiteY119-948" fmla="*/ 1541207 h 2227007"/>
                  <a:gd name="connsiteX120-949" fmla="*/ 2403987 w 2875936"/>
                  <a:gd name="connsiteY120-950" fmla="*/ 1592826 h 2227007"/>
                  <a:gd name="connsiteX121-951" fmla="*/ 2396613 w 2875936"/>
                  <a:gd name="connsiteY121-952" fmla="*/ 1637071 h 2227007"/>
                  <a:gd name="connsiteX122-953" fmla="*/ 2396613 w 2875936"/>
                  <a:gd name="connsiteY122-954" fmla="*/ 1637071 h 2227007"/>
                  <a:gd name="connsiteX123-955" fmla="*/ 2411361 w 2875936"/>
                  <a:gd name="connsiteY123-956" fmla="*/ 1725562 h 2227007"/>
                  <a:gd name="connsiteX124-957" fmla="*/ 2330245 w 2875936"/>
                  <a:gd name="connsiteY124-958" fmla="*/ 1732936 h 2227007"/>
                  <a:gd name="connsiteX125-959" fmla="*/ 2330245 w 2875936"/>
                  <a:gd name="connsiteY125-960" fmla="*/ 1732936 h 2227007"/>
                  <a:gd name="connsiteX126-961" fmla="*/ 2256503 w 2875936"/>
                  <a:gd name="connsiteY126-962" fmla="*/ 1777181 h 2227007"/>
                  <a:gd name="connsiteX127-963" fmla="*/ 2050026 w 2875936"/>
                  <a:gd name="connsiteY127-964" fmla="*/ 1784555 h 2227007"/>
                  <a:gd name="connsiteX128-965" fmla="*/ 2035278 w 2875936"/>
                  <a:gd name="connsiteY128-966" fmla="*/ 1814052 h 2227007"/>
                  <a:gd name="connsiteX129-967" fmla="*/ 2050026 w 2875936"/>
                  <a:gd name="connsiteY129-968" fmla="*/ 1850923 h 2227007"/>
                  <a:gd name="connsiteX130-969" fmla="*/ 2050026 w 2875936"/>
                  <a:gd name="connsiteY130-970" fmla="*/ 1850923 h 2227007"/>
                  <a:gd name="connsiteX131-971" fmla="*/ 2079523 w 2875936"/>
                  <a:gd name="connsiteY131-972" fmla="*/ 1932039 h 2227007"/>
                  <a:gd name="connsiteX132-973" fmla="*/ 2145890 w 2875936"/>
                  <a:gd name="connsiteY132-974" fmla="*/ 2005781 h 2227007"/>
                  <a:gd name="connsiteX133-975" fmla="*/ 2145890 w 2875936"/>
                  <a:gd name="connsiteY133-976" fmla="*/ 2020529 h 2227007"/>
                  <a:gd name="connsiteX134-977" fmla="*/ 2145890 w 2875936"/>
                  <a:gd name="connsiteY134-978" fmla="*/ 2050026 h 2227007"/>
                  <a:gd name="connsiteX135-979" fmla="*/ 2145890 w 2875936"/>
                  <a:gd name="connsiteY135-980" fmla="*/ 2050026 h 2227007"/>
                  <a:gd name="connsiteX136-981" fmla="*/ 2079523 w 2875936"/>
                  <a:gd name="connsiteY136-982" fmla="*/ 2109020 h 2227007"/>
                  <a:gd name="connsiteX137-983" fmla="*/ 2079523 w 2875936"/>
                  <a:gd name="connsiteY137-984" fmla="*/ 2109020 h 2227007"/>
                  <a:gd name="connsiteX138-985" fmla="*/ 2109020 w 2875936"/>
                  <a:gd name="connsiteY138-986" fmla="*/ 2160639 h 2227007"/>
                  <a:gd name="connsiteX139-987" fmla="*/ 2109020 w 2875936"/>
                  <a:gd name="connsiteY139-988" fmla="*/ 2160639 h 2227007"/>
                  <a:gd name="connsiteX140-989" fmla="*/ 2086897 w 2875936"/>
                  <a:gd name="connsiteY140-990" fmla="*/ 2212258 h 2227007"/>
                  <a:gd name="connsiteX141-991" fmla="*/ 2042652 w 2875936"/>
                  <a:gd name="connsiteY141-992" fmla="*/ 2227007 h 2227007"/>
                  <a:gd name="connsiteX142-993" fmla="*/ 2042652 w 2875936"/>
                  <a:gd name="connsiteY142-994" fmla="*/ 2227007 h 2227007"/>
                  <a:gd name="connsiteX143-995" fmla="*/ 1991032 w 2875936"/>
                  <a:gd name="connsiteY143-996" fmla="*/ 2175387 h 2227007"/>
                  <a:gd name="connsiteX144-997" fmla="*/ 1991032 w 2875936"/>
                  <a:gd name="connsiteY144-998" fmla="*/ 2175387 h 2227007"/>
                  <a:gd name="connsiteX145-999" fmla="*/ 1902542 w 2875936"/>
                  <a:gd name="connsiteY145-1000" fmla="*/ 2204884 h 2227007"/>
                  <a:gd name="connsiteX146-1001" fmla="*/ 1902542 w 2875936"/>
                  <a:gd name="connsiteY146-1002" fmla="*/ 2204884 h 2227007"/>
                  <a:gd name="connsiteX147-1003" fmla="*/ 1902542 w 2875936"/>
                  <a:gd name="connsiteY147-1004" fmla="*/ 2204884 h 2227007"/>
                  <a:gd name="connsiteX148-1005" fmla="*/ 1836174 w 2875936"/>
                  <a:gd name="connsiteY148-1006" fmla="*/ 2131142 h 2227007"/>
                  <a:gd name="connsiteX149-1007" fmla="*/ 1799303 w 2875936"/>
                  <a:gd name="connsiteY149-1008" fmla="*/ 2101646 h 2227007"/>
                  <a:gd name="connsiteX150-1009" fmla="*/ 1762432 w 2875936"/>
                  <a:gd name="connsiteY150-1010" fmla="*/ 2064775 h 2227007"/>
                  <a:gd name="connsiteX151-1011" fmla="*/ 1703439 w 2875936"/>
                  <a:gd name="connsiteY151-1012" fmla="*/ 2072149 h 2227007"/>
                  <a:gd name="connsiteX152-1013" fmla="*/ 1607574 w 2875936"/>
                  <a:gd name="connsiteY152-1014" fmla="*/ 2086897 h 2227007"/>
                  <a:gd name="connsiteX153-1015" fmla="*/ 1555955 w 2875936"/>
                  <a:gd name="connsiteY153-1016" fmla="*/ 2064775 h 2227007"/>
                  <a:gd name="connsiteX154-1017" fmla="*/ 1555955 w 2875936"/>
                  <a:gd name="connsiteY154-1018" fmla="*/ 2064775 h 2227007"/>
                  <a:gd name="connsiteX155-1019" fmla="*/ 1519084 w 2875936"/>
                  <a:gd name="connsiteY155-1020" fmla="*/ 2057400 h 2227007"/>
                  <a:gd name="connsiteX156-1021" fmla="*/ 1430594 w 2875936"/>
                  <a:gd name="connsiteY156-1022" fmla="*/ 2116394 h 2227007"/>
                  <a:gd name="connsiteX157-1023" fmla="*/ 1408471 w 2875936"/>
                  <a:gd name="connsiteY157-1024" fmla="*/ 2153265 h 2227007"/>
                  <a:gd name="connsiteX158-1025" fmla="*/ 1327355 w 2875936"/>
                  <a:gd name="connsiteY158-1026" fmla="*/ 2131142 h 2227007"/>
                  <a:gd name="connsiteX159-1027" fmla="*/ 1327355 w 2875936"/>
                  <a:gd name="connsiteY159-1028" fmla="*/ 2131142 h 2227007"/>
                  <a:gd name="connsiteX160-1029" fmla="*/ 1260987 w 2875936"/>
                  <a:gd name="connsiteY160-1030" fmla="*/ 2123768 h 2227007"/>
                  <a:gd name="connsiteX161-1031" fmla="*/ 1150374 w 2875936"/>
                  <a:gd name="connsiteY161-1032" fmla="*/ 2182762 h 2227007"/>
                  <a:gd name="connsiteX162-1033" fmla="*/ 1076632 w 2875936"/>
                  <a:gd name="connsiteY162-1034" fmla="*/ 2168013 h 2227007"/>
                  <a:gd name="connsiteX163-1035" fmla="*/ 1002890 w 2875936"/>
                  <a:gd name="connsiteY163-1036" fmla="*/ 2131142 h 2227007"/>
                  <a:gd name="connsiteX164-1037" fmla="*/ 1002890 w 2875936"/>
                  <a:gd name="connsiteY164-1038" fmla="*/ 2101646 h 2227007"/>
                  <a:gd name="connsiteX165-1039" fmla="*/ 1010265 w 2875936"/>
                  <a:gd name="connsiteY165-1040" fmla="*/ 2057400 h 2227007"/>
                  <a:gd name="connsiteX166-1041" fmla="*/ 973394 w 2875936"/>
                  <a:gd name="connsiteY166-1042" fmla="*/ 2050026 h 2227007"/>
                  <a:gd name="connsiteX167-1043" fmla="*/ 936523 w 2875936"/>
                  <a:gd name="connsiteY167-1044" fmla="*/ 2072149 h 2227007"/>
                  <a:gd name="connsiteX168-1045" fmla="*/ 936523 w 2875936"/>
                  <a:gd name="connsiteY168-1046" fmla="*/ 2072149 h 2227007"/>
                  <a:gd name="connsiteX169-1047" fmla="*/ 840658 w 2875936"/>
                  <a:gd name="connsiteY169-1048" fmla="*/ 2131142 h 2227007"/>
                  <a:gd name="connsiteX170-1049" fmla="*/ 796413 w 2875936"/>
                  <a:gd name="connsiteY170-1050" fmla="*/ 2131142 h 2227007"/>
                  <a:gd name="connsiteX171-1051" fmla="*/ 774290 w 2875936"/>
                  <a:gd name="connsiteY171-1052" fmla="*/ 2064775 h 2227007"/>
                  <a:gd name="connsiteX172-1053" fmla="*/ 774290 w 2875936"/>
                  <a:gd name="connsiteY172-1054" fmla="*/ 2064775 h 2227007"/>
                  <a:gd name="connsiteX173-1055" fmla="*/ 685800 w 2875936"/>
                  <a:gd name="connsiteY173-1056" fmla="*/ 2042652 h 2227007"/>
                  <a:gd name="connsiteX174-1057" fmla="*/ 612058 w 2875936"/>
                  <a:gd name="connsiteY174-1058" fmla="*/ 2072149 h 2227007"/>
                  <a:gd name="connsiteX175-1059" fmla="*/ 612058 w 2875936"/>
                  <a:gd name="connsiteY175-1060" fmla="*/ 2072149 h 2227007"/>
                  <a:gd name="connsiteX176-1061" fmla="*/ 575187 w 2875936"/>
                  <a:gd name="connsiteY176-1062" fmla="*/ 2168013 h 2227007"/>
                  <a:gd name="connsiteX177" fmla="*/ 435078 w 2875936"/>
                  <a:gd name="connsiteY177" fmla="*/ 2168013 h 22270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 y="connsiteY177"/>
                  </a:cxn>
                </a:cxnLst>
                <a:rect l="l" t="t" r="r" b="b"/>
                <a:pathLst>
                  <a:path w="2875936" h="2227007">
                    <a:moveTo>
                      <a:pt x="442452" y="2168013"/>
                    </a:moveTo>
                    <a:lnTo>
                      <a:pt x="361336" y="2094271"/>
                    </a:lnTo>
                    <a:lnTo>
                      <a:pt x="353961" y="2072149"/>
                    </a:lnTo>
                    <a:lnTo>
                      <a:pt x="353961" y="2020529"/>
                    </a:lnTo>
                    <a:lnTo>
                      <a:pt x="346587" y="1968910"/>
                    </a:lnTo>
                    <a:lnTo>
                      <a:pt x="346587" y="1939413"/>
                    </a:lnTo>
                    <a:lnTo>
                      <a:pt x="346587" y="1939413"/>
                    </a:lnTo>
                    <a:lnTo>
                      <a:pt x="258097" y="1909917"/>
                    </a:lnTo>
                    <a:lnTo>
                      <a:pt x="213852" y="1828800"/>
                    </a:lnTo>
                    <a:lnTo>
                      <a:pt x="154858" y="1836175"/>
                    </a:lnTo>
                    <a:lnTo>
                      <a:pt x="154858" y="1836175"/>
                    </a:lnTo>
                    <a:lnTo>
                      <a:pt x="154858" y="1755058"/>
                    </a:lnTo>
                    <a:lnTo>
                      <a:pt x="184355" y="1725562"/>
                    </a:lnTo>
                    <a:lnTo>
                      <a:pt x="184355" y="1725562"/>
                    </a:lnTo>
                    <a:lnTo>
                      <a:pt x="95865" y="1614949"/>
                    </a:lnTo>
                    <a:lnTo>
                      <a:pt x="44245" y="1578078"/>
                    </a:lnTo>
                    <a:lnTo>
                      <a:pt x="29497" y="1533833"/>
                    </a:lnTo>
                    <a:lnTo>
                      <a:pt x="29497" y="1533833"/>
                    </a:lnTo>
                    <a:lnTo>
                      <a:pt x="103239" y="1496962"/>
                    </a:lnTo>
                    <a:lnTo>
                      <a:pt x="117987" y="1474839"/>
                    </a:lnTo>
                    <a:lnTo>
                      <a:pt x="117987" y="1349478"/>
                    </a:lnTo>
                    <a:lnTo>
                      <a:pt x="117987" y="1327355"/>
                    </a:lnTo>
                    <a:lnTo>
                      <a:pt x="66368" y="1290484"/>
                    </a:lnTo>
                    <a:lnTo>
                      <a:pt x="66368" y="1290484"/>
                    </a:lnTo>
                    <a:lnTo>
                      <a:pt x="0" y="1290484"/>
                    </a:lnTo>
                    <a:lnTo>
                      <a:pt x="0" y="1290484"/>
                    </a:lnTo>
                    <a:lnTo>
                      <a:pt x="36871" y="1216742"/>
                    </a:lnTo>
                    <a:lnTo>
                      <a:pt x="36871" y="1216742"/>
                    </a:lnTo>
                    <a:lnTo>
                      <a:pt x="0" y="1157749"/>
                    </a:lnTo>
                    <a:lnTo>
                      <a:pt x="29497" y="1135626"/>
                    </a:lnTo>
                    <a:lnTo>
                      <a:pt x="29497" y="1135626"/>
                    </a:lnTo>
                    <a:lnTo>
                      <a:pt x="88490" y="1069258"/>
                    </a:lnTo>
                    <a:lnTo>
                      <a:pt x="191729" y="1047136"/>
                    </a:lnTo>
                    <a:lnTo>
                      <a:pt x="258097" y="1047136"/>
                    </a:lnTo>
                    <a:lnTo>
                      <a:pt x="324465" y="995517"/>
                    </a:lnTo>
                    <a:lnTo>
                      <a:pt x="331839" y="1076633"/>
                    </a:lnTo>
                    <a:lnTo>
                      <a:pt x="368710" y="1098755"/>
                    </a:lnTo>
                    <a:lnTo>
                      <a:pt x="412955" y="1091381"/>
                    </a:lnTo>
                    <a:lnTo>
                      <a:pt x="442452" y="1076633"/>
                    </a:lnTo>
                    <a:lnTo>
                      <a:pt x="442452" y="1076633"/>
                    </a:lnTo>
                    <a:lnTo>
                      <a:pt x="464574" y="1017639"/>
                    </a:lnTo>
                    <a:lnTo>
                      <a:pt x="538316" y="1032387"/>
                    </a:lnTo>
                    <a:lnTo>
                      <a:pt x="575187" y="1002891"/>
                    </a:lnTo>
                    <a:lnTo>
                      <a:pt x="575187" y="1002891"/>
                    </a:lnTo>
                    <a:lnTo>
                      <a:pt x="575187" y="1002891"/>
                    </a:lnTo>
                    <a:lnTo>
                      <a:pt x="619432" y="973394"/>
                    </a:lnTo>
                    <a:lnTo>
                      <a:pt x="656303" y="995517"/>
                    </a:lnTo>
                    <a:lnTo>
                      <a:pt x="663678" y="1010265"/>
                    </a:lnTo>
                    <a:lnTo>
                      <a:pt x="730045" y="995517"/>
                    </a:lnTo>
                    <a:lnTo>
                      <a:pt x="833284" y="988142"/>
                    </a:lnTo>
                    <a:lnTo>
                      <a:pt x="936523" y="892278"/>
                    </a:lnTo>
                    <a:lnTo>
                      <a:pt x="966020" y="833284"/>
                    </a:lnTo>
                    <a:lnTo>
                      <a:pt x="966020" y="833284"/>
                    </a:lnTo>
                    <a:lnTo>
                      <a:pt x="966020" y="774291"/>
                    </a:lnTo>
                    <a:lnTo>
                      <a:pt x="1047136" y="744794"/>
                    </a:lnTo>
                    <a:lnTo>
                      <a:pt x="1061884" y="656304"/>
                    </a:lnTo>
                    <a:lnTo>
                      <a:pt x="1061884" y="656304"/>
                    </a:lnTo>
                    <a:lnTo>
                      <a:pt x="1025013" y="589936"/>
                    </a:lnTo>
                    <a:lnTo>
                      <a:pt x="1061884" y="516194"/>
                    </a:lnTo>
                    <a:lnTo>
                      <a:pt x="1061884" y="516194"/>
                    </a:lnTo>
                    <a:lnTo>
                      <a:pt x="1017639" y="457200"/>
                    </a:lnTo>
                    <a:lnTo>
                      <a:pt x="1312607" y="508820"/>
                    </a:lnTo>
                    <a:lnTo>
                      <a:pt x="1349478" y="494071"/>
                    </a:lnTo>
                    <a:lnTo>
                      <a:pt x="1334729" y="427704"/>
                    </a:lnTo>
                    <a:lnTo>
                      <a:pt x="1334729" y="405581"/>
                    </a:lnTo>
                    <a:lnTo>
                      <a:pt x="1401097" y="353962"/>
                    </a:lnTo>
                    <a:lnTo>
                      <a:pt x="1460090" y="206478"/>
                    </a:lnTo>
                    <a:lnTo>
                      <a:pt x="1555955" y="250723"/>
                    </a:lnTo>
                    <a:lnTo>
                      <a:pt x="1629697" y="294968"/>
                    </a:lnTo>
                    <a:lnTo>
                      <a:pt x="1718187" y="294968"/>
                    </a:lnTo>
                    <a:lnTo>
                      <a:pt x="1718187" y="294968"/>
                    </a:lnTo>
                    <a:lnTo>
                      <a:pt x="1791929" y="250723"/>
                    </a:lnTo>
                    <a:lnTo>
                      <a:pt x="1791929" y="250723"/>
                    </a:lnTo>
                    <a:lnTo>
                      <a:pt x="1769807" y="154858"/>
                    </a:lnTo>
                    <a:lnTo>
                      <a:pt x="1769807" y="154858"/>
                    </a:lnTo>
                    <a:lnTo>
                      <a:pt x="1828800" y="88491"/>
                    </a:lnTo>
                    <a:lnTo>
                      <a:pt x="1902542" y="73742"/>
                    </a:lnTo>
                    <a:lnTo>
                      <a:pt x="1902542" y="73742"/>
                    </a:lnTo>
                    <a:lnTo>
                      <a:pt x="1976284" y="51620"/>
                    </a:lnTo>
                    <a:lnTo>
                      <a:pt x="1976284" y="7375"/>
                    </a:lnTo>
                    <a:lnTo>
                      <a:pt x="2027903" y="0"/>
                    </a:lnTo>
                    <a:lnTo>
                      <a:pt x="2072149" y="7375"/>
                    </a:lnTo>
                    <a:lnTo>
                      <a:pt x="2072149" y="7375"/>
                    </a:lnTo>
                    <a:lnTo>
                      <a:pt x="2086897" y="51620"/>
                    </a:lnTo>
                    <a:lnTo>
                      <a:pt x="2057400" y="66368"/>
                    </a:lnTo>
                    <a:lnTo>
                      <a:pt x="2138516" y="191729"/>
                    </a:lnTo>
                    <a:lnTo>
                      <a:pt x="2256503" y="206478"/>
                    </a:lnTo>
                    <a:lnTo>
                      <a:pt x="2293374" y="287594"/>
                    </a:lnTo>
                    <a:lnTo>
                      <a:pt x="2293374" y="339213"/>
                    </a:lnTo>
                    <a:lnTo>
                      <a:pt x="2352368" y="442452"/>
                    </a:lnTo>
                    <a:lnTo>
                      <a:pt x="2330245" y="545691"/>
                    </a:lnTo>
                    <a:lnTo>
                      <a:pt x="2330245" y="545691"/>
                    </a:lnTo>
                    <a:lnTo>
                      <a:pt x="2278626" y="545691"/>
                    </a:lnTo>
                    <a:lnTo>
                      <a:pt x="2278626" y="634181"/>
                    </a:lnTo>
                    <a:lnTo>
                      <a:pt x="2286000" y="715297"/>
                    </a:lnTo>
                    <a:lnTo>
                      <a:pt x="2367116" y="722671"/>
                    </a:lnTo>
                    <a:lnTo>
                      <a:pt x="2448232" y="752168"/>
                    </a:lnTo>
                    <a:lnTo>
                      <a:pt x="2551471" y="774291"/>
                    </a:lnTo>
                    <a:lnTo>
                      <a:pt x="2573594" y="752168"/>
                    </a:lnTo>
                    <a:lnTo>
                      <a:pt x="2691581" y="855407"/>
                    </a:lnTo>
                    <a:lnTo>
                      <a:pt x="2743200" y="907026"/>
                    </a:lnTo>
                    <a:lnTo>
                      <a:pt x="2743200" y="907026"/>
                    </a:lnTo>
                    <a:lnTo>
                      <a:pt x="2809568" y="899652"/>
                    </a:lnTo>
                    <a:lnTo>
                      <a:pt x="2794820" y="1010265"/>
                    </a:lnTo>
                    <a:lnTo>
                      <a:pt x="2868561" y="1069258"/>
                    </a:lnTo>
                    <a:lnTo>
                      <a:pt x="2853813" y="1120878"/>
                    </a:lnTo>
                    <a:lnTo>
                      <a:pt x="2875936" y="1165123"/>
                    </a:lnTo>
                    <a:lnTo>
                      <a:pt x="2839065" y="1201994"/>
                    </a:lnTo>
                    <a:lnTo>
                      <a:pt x="2839065" y="1201994"/>
                    </a:lnTo>
                    <a:lnTo>
                      <a:pt x="2831690" y="1290484"/>
                    </a:lnTo>
                    <a:lnTo>
                      <a:pt x="2861187" y="1312607"/>
                    </a:lnTo>
                    <a:lnTo>
                      <a:pt x="2765323" y="1334729"/>
                    </a:lnTo>
                    <a:lnTo>
                      <a:pt x="2669458" y="1334729"/>
                    </a:lnTo>
                    <a:lnTo>
                      <a:pt x="2669458" y="1334729"/>
                    </a:lnTo>
                    <a:lnTo>
                      <a:pt x="2617839" y="1401097"/>
                    </a:lnTo>
                    <a:lnTo>
                      <a:pt x="2580968" y="1430594"/>
                    </a:lnTo>
                    <a:lnTo>
                      <a:pt x="2551471" y="1474839"/>
                    </a:lnTo>
                    <a:lnTo>
                      <a:pt x="2551471" y="1474839"/>
                    </a:lnTo>
                    <a:lnTo>
                      <a:pt x="2551471" y="1474839"/>
                    </a:lnTo>
                    <a:lnTo>
                      <a:pt x="2426110" y="1541207"/>
                    </a:lnTo>
                    <a:lnTo>
                      <a:pt x="2403987" y="1592826"/>
                    </a:lnTo>
                    <a:lnTo>
                      <a:pt x="2396613" y="1637071"/>
                    </a:lnTo>
                    <a:lnTo>
                      <a:pt x="2396613" y="1637071"/>
                    </a:lnTo>
                    <a:lnTo>
                      <a:pt x="2411361" y="1725562"/>
                    </a:lnTo>
                    <a:lnTo>
                      <a:pt x="2330245" y="1732936"/>
                    </a:lnTo>
                    <a:lnTo>
                      <a:pt x="2330245" y="1732936"/>
                    </a:lnTo>
                    <a:lnTo>
                      <a:pt x="2256503" y="1777181"/>
                    </a:lnTo>
                    <a:lnTo>
                      <a:pt x="2050026" y="1784555"/>
                    </a:lnTo>
                    <a:lnTo>
                      <a:pt x="2035278" y="1814052"/>
                    </a:lnTo>
                    <a:lnTo>
                      <a:pt x="2050026" y="1850923"/>
                    </a:lnTo>
                    <a:lnTo>
                      <a:pt x="2050026" y="1850923"/>
                    </a:lnTo>
                    <a:lnTo>
                      <a:pt x="2079523" y="1932039"/>
                    </a:lnTo>
                    <a:lnTo>
                      <a:pt x="2145890" y="2005781"/>
                    </a:lnTo>
                    <a:lnTo>
                      <a:pt x="2145890" y="2020529"/>
                    </a:lnTo>
                    <a:lnTo>
                      <a:pt x="2145890" y="2050026"/>
                    </a:lnTo>
                    <a:lnTo>
                      <a:pt x="2145890" y="2050026"/>
                    </a:lnTo>
                    <a:lnTo>
                      <a:pt x="2079523" y="2109020"/>
                    </a:lnTo>
                    <a:lnTo>
                      <a:pt x="2079523" y="2109020"/>
                    </a:lnTo>
                    <a:lnTo>
                      <a:pt x="2109020" y="2160639"/>
                    </a:lnTo>
                    <a:lnTo>
                      <a:pt x="2109020" y="2160639"/>
                    </a:lnTo>
                    <a:lnTo>
                      <a:pt x="2086897" y="2212258"/>
                    </a:lnTo>
                    <a:lnTo>
                      <a:pt x="2042652" y="2227007"/>
                    </a:lnTo>
                    <a:lnTo>
                      <a:pt x="2042652" y="2227007"/>
                    </a:lnTo>
                    <a:lnTo>
                      <a:pt x="1991032" y="2175387"/>
                    </a:lnTo>
                    <a:lnTo>
                      <a:pt x="1991032" y="2175387"/>
                    </a:lnTo>
                    <a:lnTo>
                      <a:pt x="1902542" y="2204884"/>
                    </a:lnTo>
                    <a:lnTo>
                      <a:pt x="1902542" y="2204884"/>
                    </a:lnTo>
                    <a:lnTo>
                      <a:pt x="1902542" y="2204884"/>
                    </a:lnTo>
                    <a:lnTo>
                      <a:pt x="1836174" y="2131142"/>
                    </a:lnTo>
                    <a:lnTo>
                      <a:pt x="1799303" y="2101646"/>
                    </a:lnTo>
                    <a:lnTo>
                      <a:pt x="1762432" y="2064775"/>
                    </a:lnTo>
                    <a:lnTo>
                      <a:pt x="1703439" y="2072149"/>
                    </a:lnTo>
                    <a:lnTo>
                      <a:pt x="1607574" y="2086897"/>
                    </a:lnTo>
                    <a:lnTo>
                      <a:pt x="1555955" y="2064775"/>
                    </a:lnTo>
                    <a:lnTo>
                      <a:pt x="1555955" y="2064775"/>
                    </a:lnTo>
                    <a:lnTo>
                      <a:pt x="1519084" y="2057400"/>
                    </a:lnTo>
                    <a:lnTo>
                      <a:pt x="1430594" y="2116394"/>
                    </a:lnTo>
                    <a:lnTo>
                      <a:pt x="1408471" y="2153265"/>
                    </a:lnTo>
                    <a:lnTo>
                      <a:pt x="1327355" y="2131142"/>
                    </a:lnTo>
                    <a:lnTo>
                      <a:pt x="1327355" y="2131142"/>
                    </a:lnTo>
                    <a:lnTo>
                      <a:pt x="1260987" y="2123768"/>
                    </a:lnTo>
                    <a:lnTo>
                      <a:pt x="1150374" y="2182762"/>
                    </a:lnTo>
                    <a:lnTo>
                      <a:pt x="1076632" y="2168013"/>
                    </a:lnTo>
                    <a:lnTo>
                      <a:pt x="1002890" y="2131142"/>
                    </a:lnTo>
                    <a:lnTo>
                      <a:pt x="1002890" y="2101646"/>
                    </a:lnTo>
                    <a:lnTo>
                      <a:pt x="1010265" y="2057400"/>
                    </a:lnTo>
                    <a:lnTo>
                      <a:pt x="973394" y="2050026"/>
                    </a:lnTo>
                    <a:lnTo>
                      <a:pt x="936523" y="2072149"/>
                    </a:lnTo>
                    <a:lnTo>
                      <a:pt x="936523" y="2072149"/>
                    </a:lnTo>
                    <a:lnTo>
                      <a:pt x="840658" y="2131142"/>
                    </a:lnTo>
                    <a:lnTo>
                      <a:pt x="796413" y="2131142"/>
                    </a:lnTo>
                    <a:lnTo>
                      <a:pt x="774290" y="2064775"/>
                    </a:lnTo>
                    <a:lnTo>
                      <a:pt x="774290" y="2064775"/>
                    </a:lnTo>
                    <a:lnTo>
                      <a:pt x="685800" y="2042652"/>
                    </a:lnTo>
                    <a:lnTo>
                      <a:pt x="612058" y="2072149"/>
                    </a:lnTo>
                    <a:lnTo>
                      <a:pt x="612058" y="2072149"/>
                    </a:lnTo>
                    <a:cubicBezTo>
                      <a:pt x="605913" y="2088126"/>
                      <a:pt x="604684" y="2152036"/>
                      <a:pt x="575187" y="2168013"/>
                    </a:cubicBezTo>
                    <a:cubicBezTo>
                      <a:pt x="545690" y="2183990"/>
                      <a:pt x="454742" y="2160639"/>
                      <a:pt x="435078" y="2168013"/>
                    </a:cubicBezTo>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9" name="任意多边形 438"/>
              <p:cNvSpPr/>
              <p:nvPr/>
            </p:nvSpPr>
            <p:spPr>
              <a:xfrm>
                <a:off x="6849533" y="6172200"/>
                <a:ext cx="351367" cy="304800"/>
              </a:xfrm>
              <a:custGeom>
                <a:avLst/>
                <a:gdLst>
                  <a:gd name="connsiteX0" fmla="*/ 131234 w 351367"/>
                  <a:gd name="connsiteY0" fmla="*/ 304800 h 304800"/>
                  <a:gd name="connsiteX1" fmla="*/ 76200 w 351367"/>
                  <a:gd name="connsiteY1" fmla="*/ 275167 h 304800"/>
                  <a:gd name="connsiteX2" fmla="*/ 38100 w 351367"/>
                  <a:gd name="connsiteY2" fmla="*/ 275167 h 304800"/>
                  <a:gd name="connsiteX3" fmla="*/ 4234 w 351367"/>
                  <a:gd name="connsiteY3" fmla="*/ 258233 h 304800"/>
                  <a:gd name="connsiteX4" fmla="*/ 4234 w 351367"/>
                  <a:gd name="connsiteY4" fmla="*/ 258233 h 304800"/>
                  <a:gd name="connsiteX5" fmla="*/ 8467 w 351367"/>
                  <a:gd name="connsiteY5" fmla="*/ 211667 h 304800"/>
                  <a:gd name="connsiteX6" fmla="*/ 8467 w 351367"/>
                  <a:gd name="connsiteY6" fmla="*/ 211667 h 304800"/>
                  <a:gd name="connsiteX7" fmla="*/ 0 w 351367"/>
                  <a:gd name="connsiteY7" fmla="*/ 139700 h 304800"/>
                  <a:gd name="connsiteX8" fmla="*/ 8467 w 351367"/>
                  <a:gd name="connsiteY8" fmla="*/ 118533 h 304800"/>
                  <a:gd name="connsiteX9" fmla="*/ 8467 w 351367"/>
                  <a:gd name="connsiteY9" fmla="*/ 118533 h 304800"/>
                  <a:gd name="connsiteX10" fmla="*/ 63500 w 351367"/>
                  <a:gd name="connsiteY10" fmla="*/ 105833 h 304800"/>
                  <a:gd name="connsiteX11" fmla="*/ 67734 w 351367"/>
                  <a:gd name="connsiteY11" fmla="*/ 88900 h 304800"/>
                  <a:gd name="connsiteX12" fmla="*/ 59267 w 351367"/>
                  <a:gd name="connsiteY12" fmla="*/ 59267 h 304800"/>
                  <a:gd name="connsiteX13" fmla="*/ 59267 w 351367"/>
                  <a:gd name="connsiteY13" fmla="*/ 59267 h 304800"/>
                  <a:gd name="connsiteX14" fmla="*/ 93134 w 351367"/>
                  <a:gd name="connsiteY14" fmla="*/ 38100 h 304800"/>
                  <a:gd name="connsiteX15" fmla="*/ 122767 w 351367"/>
                  <a:gd name="connsiteY15" fmla="*/ 50800 h 304800"/>
                  <a:gd name="connsiteX16" fmla="*/ 156634 w 351367"/>
                  <a:gd name="connsiteY16" fmla="*/ 38100 h 304800"/>
                  <a:gd name="connsiteX17" fmla="*/ 182034 w 351367"/>
                  <a:gd name="connsiteY17" fmla="*/ 12700 h 304800"/>
                  <a:gd name="connsiteX18" fmla="*/ 182034 w 351367"/>
                  <a:gd name="connsiteY18" fmla="*/ 0 h 304800"/>
                  <a:gd name="connsiteX19" fmla="*/ 237067 w 351367"/>
                  <a:gd name="connsiteY19" fmla="*/ 4233 h 304800"/>
                  <a:gd name="connsiteX20" fmla="*/ 292100 w 351367"/>
                  <a:gd name="connsiteY20" fmla="*/ 4233 h 304800"/>
                  <a:gd name="connsiteX21" fmla="*/ 292100 w 351367"/>
                  <a:gd name="connsiteY21" fmla="*/ 4233 h 304800"/>
                  <a:gd name="connsiteX22" fmla="*/ 351367 w 351367"/>
                  <a:gd name="connsiteY22" fmla="*/ 16933 h 304800"/>
                  <a:gd name="connsiteX23" fmla="*/ 351367 w 351367"/>
                  <a:gd name="connsiteY23" fmla="*/ 16933 h 304800"/>
                  <a:gd name="connsiteX24" fmla="*/ 351367 w 351367"/>
                  <a:gd name="connsiteY24" fmla="*/ 84667 h 304800"/>
                  <a:gd name="connsiteX25" fmla="*/ 325967 w 351367"/>
                  <a:gd name="connsiteY25" fmla="*/ 93133 h 304800"/>
                  <a:gd name="connsiteX26" fmla="*/ 300567 w 351367"/>
                  <a:gd name="connsiteY26" fmla="*/ 118533 h 304800"/>
                  <a:gd name="connsiteX27" fmla="*/ 283634 w 351367"/>
                  <a:gd name="connsiteY27" fmla="*/ 169333 h 304800"/>
                  <a:gd name="connsiteX28" fmla="*/ 287867 w 351367"/>
                  <a:gd name="connsiteY28" fmla="*/ 215900 h 304800"/>
                  <a:gd name="connsiteX29" fmla="*/ 287867 w 351367"/>
                  <a:gd name="connsiteY29" fmla="*/ 215900 h 304800"/>
                  <a:gd name="connsiteX30" fmla="*/ 245534 w 351367"/>
                  <a:gd name="connsiteY30" fmla="*/ 220133 h 304800"/>
                  <a:gd name="connsiteX31" fmla="*/ 207434 w 351367"/>
                  <a:gd name="connsiteY31" fmla="*/ 237067 h 304800"/>
                  <a:gd name="connsiteX32" fmla="*/ 131234 w 351367"/>
                  <a:gd name="connsiteY32"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1367" h="304800">
                    <a:moveTo>
                      <a:pt x="131234" y="304800"/>
                    </a:moveTo>
                    <a:lnTo>
                      <a:pt x="76200" y="275167"/>
                    </a:lnTo>
                    <a:lnTo>
                      <a:pt x="38100" y="275167"/>
                    </a:lnTo>
                    <a:lnTo>
                      <a:pt x="4234" y="258233"/>
                    </a:lnTo>
                    <a:lnTo>
                      <a:pt x="4234" y="258233"/>
                    </a:lnTo>
                    <a:lnTo>
                      <a:pt x="8467" y="211667"/>
                    </a:lnTo>
                    <a:lnTo>
                      <a:pt x="8467" y="211667"/>
                    </a:lnTo>
                    <a:lnTo>
                      <a:pt x="0" y="139700"/>
                    </a:lnTo>
                    <a:lnTo>
                      <a:pt x="8467" y="118533"/>
                    </a:lnTo>
                    <a:lnTo>
                      <a:pt x="8467" y="118533"/>
                    </a:lnTo>
                    <a:lnTo>
                      <a:pt x="63500" y="105833"/>
                    </a:lnTo>
                    <a:lnTo>
                      <a:pt x="67734" y="88900"/>
                    </a:lnTo>
                    <a:lnTo>
                      <a:pt x="59267" y="59267"/>
                    </a:lnTo>
                    <a:lnTo>
                      <a:pt x="59267" y="59267"/>
                    </a:lnTo>
                    <a:lnTo>
                      <a:pt x="93134" y="38100"/>
                    </a:lnTo>
                    <a:lnTo>
                      <a:pt x="122767" y="50800"/>
                    </a:lnTo>
                    <a:lnTo>
                      <a:pt x="156634" y="38100"/>
                    </a:lnTo>
                    <a:lnTo>
                      <a:pt x="182034" y="12700"/>
                    </a:lnTo>
                    <a:lnTo>
                      <a:pt x="182034" y="0"/>
                    </a:lnTo>
                    <a:lnTo>
                      <a:pt x="237067" y="4233"/>
                    </a:lnTo>
                    <a:lnTo>
                      <a:pt x="292100" y="4233"/>
                    </a:lnTo>
                    <a:lnTo>
                      <a:pt x="292100" y="4233"/>
                    </a:lnTo>
                    <a:lnTo>
                      <a:pt x="351367" y="16933"/>
                    </a:lnTo>
                    <a:lnTo>
                      <a:pt x="351367" y="16933"/>
                    </a:lnTo>
                    <a:lnTo>
                      <a:pt x="351367" y="84667"/>
                    </a:lnTo>
                    <a:lnTo>
                      <a:pt x="325967" y="93133"/>
                    </a:lnTo>
                    <a:lnTo>
                      <a:pt x="300567" y="118533"/>
                    </a:lnTo>
                    <a:lnTo>
                      <a:pt x="283634" y="169333"/>
                    </a:lnTo>
                    <a:lnTo>
                      <a:pt x="287867" y="215900"/>
                    </a:lnTo>
                    <a:lnTo>
                      <a:pt x="287867" y="215900"/>
                    </a:lnTo>
                    <a:lnTo>
                      <a:pt x="245534" y="220133"/>
                    </a:lnTo>
                    <a:lnTo>
                      <a:pt x="207434" y="237067"/>
                    </a:lnTo>
                    <a:lnTo>
                      <a:pt x="131234" y="304800"/>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任意多边形 439"/>
              <p:cNvSpPr/>
              <p:nvPr/>
            </p:nvSpPr>
            <p:spPr>
              <a:xfrm>
                <a:off x="8123767" y="4279900"/>
                <a:ext cx="596900" cy="567267"/>
              </a:xfrm>
              <a:custGeom>
                <a:avLst/>
                <a:gdLst>
                  <a:gd name="connsiteX0" fmla="*/ 67733 w 596900"/>
                  <a:gd name="connsiteY0" fmla="*/ 397933 h 567267"/>
                  <a:gd name="connsiteX1" fmla="*/ 148166 w 596900"/>
                  <a:gd name="connsiteY1" fmla="*/ 406400 h 567267"/>
                  <a:gd name="connsiteX2" fmla="*/ 148166 w 596900"/>
                  <a:gd name="connsiteY2" fmla="*/ 406400 h 567267"/>
                  <a:gd name="connsiteX3" fmla="*/ 177800 w 596900"/>
                  <a:gd name="connsiteY3" fmla="*/ 444500 h 567267"/>
                  <a:gd name="connsiteX4" fmla="*/ 190500 w 596900"/>
                  <a:gd name="connsiteY4" fmla="*/ 486833 h 567267"/>
                  <a:gd name="connsiteX5" fmla="*/ 190500 w 596900"/>
                  <a:gd name="connsiteY5" fmla="*/ 516467 h 567267"/>
                  <a:gd name="connsiteX6" fmla="*/ 211666 w 596900"/>
                  <a:gd name="connsiteY6" fmla="*/ 537633 h 567267"/>
                  <a:gd name="connsiteX7" fmla="*/ 266700 w 596900"/>
                  <a:gd name="connsiteY7" fmla="*/ 567267 h 567267"/>
                  <a:gd name="connsiteX8" fmla="*/ 304800 w 596900"/>
                  <a:gd name="connsiteY8" fmla="*/ 563033 h 567267"/>
                  <a:gd name="connsiteX9" fmla="*/ 304800 w 596900"/>
                  <a:gd name="connsiteY9" fmla="*/ 563033 h 567267"/>
                  <a:gd name="connsiteX10" fmla="*/ 359833 w 596900"/>
                  <a:gd name="connsiteY10" fmla="*/ 533400 h 567267"/>
                  <a:gd name="connsiteX11" fmla="*/ 402166 w 596900"/>
                  <a:gd name="connsiteY11" fmla="*/ 529167 h 567267"/>
                  <a:gd name="connsiteX12" fmla="*/ 427566 w 596900"/>
                  <a:gd name="connsiteY12" fmla="*/ 546100 h 567267"/>
                  <a:gd name="connsiteX13" fmla="*/ 444500 w 596900"/>
                  <a:gd name="connsiteY13" fmla="*/ 486833 h 567267"/>
                  <a:gd name="connsiteX14" fmla="*/ 436033 w 596900"/>
                  <a:gd name="connsiteY14" fmla="*/ 465667 h 567267"/>
                  <a:gd name="connsiteX15" fmla="*/ 436033 w 596900"/>
                  <a:gd name="connsiteY15" fmla="*/ 431800 h 567267"/>
                  <a:gd name="connsiteX16" fmla="*/ 436033 w 596900"/>
                  <a:gd name="connsiteY16" fmla="*/ 431800 h 567267"/>
                  <a:gd name="connsiteX17" fmla="*/ 486833 w 596900"/>
                  <a:gd name="connsiteY17" fmla="*/ 364067 h 567267"/>
                  <a:gd name="connsiteX18" fmla="*/ 486833 w 596900"/>
                  <a:gd name="connsiteY18" fmla="*/ 364067 h 567267"/>
                  <a:gd name="connsiteX19" fmla="*/ 546100 w 596900"/>
                  <a:gd name="connsiteY19" fmla="*/ 389467 h 567267"/>
                  <a:gd name="connsiteX20" fmla="*/ 546100 w 596900"/>
                  <a:gd name="connsiteY20" fmla="*/ 389467 h 567267"/>
                  <a:gd name="connsiteX21" fmla="*/ 563033 w 596900"/>
                  <a:gd name="connsiteY21" fmla="*/ 351367 h 567267"/>
                  <a:gd name="connsiteX22" fmla="*/ 546100 w 596900"/>
                  <a:gd name="connsiteY22" fmla="*/ 304800 h 567267"/>
                  <a:gd name="connsiteX23" fmla="*/ 546100 w 596900"/>
                  <a:gd name="connsiteY23" fmla="*/ 304800 h 567267"/>
                  <a:gd name="connsiteX24" fmla="*/ 558800 w 596900"/>
                  <a:gd name="connsiteY24" fmla="*/ 245533 h 567267"/>
                  <a:gd name="connsiteX25" fmla="*/ 558800 w 596900"/>
                  <a:gd name="connsiteY25" fmla="*/ 215900 h 567267"/>
                  <a:gd name="connsiteX26" fmla="*/ 520700 w 596900"/>
                  <a:gd name="connsiteY26" fmla="*/ 211667 h 567267"/>
                  <a:gd name="connsiteX27" fmla="*/ 524933 w 596900"/>
                  <a:gd name="connsiteY27" fmla="*/ 190500 h 567267"/>
                  <a:gd name="connsiteX28" fmla="*/ 584200 w 596900"/>
                  <a:gd name="connsiteY28" fmla="*/ 169333 h 567267"/>
                  <a:gd name="connsiteX29" fmla="*/ 596900 w 596900"/>
                  <a:gd name="connsiteY29" fmla="*/ 148167 h 567267"/>
                  <a:gd name="connsiteX30" fmla="*/ 596900 w 596900"/>
                  <a:gd name="connsiteY30" fmla="*/ 148167 h 567267"/>
                  <a:gd name="connsiteX31" fmla="*/ 584200 w 596900"/>
                  <a:gd name="connsiteY31" fmla="*/ 118533 h 567267"/>
                  <a:gd name="connsiteX32" fmla="*/ 584200 w 596900"/>
                  <a:gd name="connsiteY32" fmla="*/ 118533 h 567267"/>
                  <a:gd name="connsiteX33" fmla="*/ 563033 w 596900"/>
                  <a:gd name="connsiteY33" fmla="*/ 148167 h 567267"/>
                  <a:gd name="connsiteX34" fmla="*/ 529166 w 596900"/>
                  <a:gd name="connsiteY34" fmla="*/ 152400 h 567267"/>
                  <a:gd name="connsiteX35" fmla="*/ 512233 w 596900"/>
                  <a:gd name="connsiteY35" fmla="*/ 148167 h 567267"/>
                  <a:gd name="connsiteX36" fmla="*/ 512233 w 596900"/>
                  <a:gd name="connsiteY36" fmla="*/ 122767 h 567267"/>
                  <a:gd name="connsiteX37" fmla="*/ 537633 w 596900"/>
                  <a:gd name="connsiteY37" fmla="*/ 97367 h 567267"/>
                  <a:gd name="connsiteX38" fmla="*/ 537633 w 596900"/>
                  <a:gd name="connsiteY38" fmla="*/ 97367 h 567267"/>
                  <a:gd name="connsiteX39" fmla="*/ 579966 w 596900"/>
                  <a:gd name="connsiteY39" fmla="*/ 67733 h 567267"/>
                  <a:gd name="connsiteX40" fmla="*/ 588433 w 596900"/>
                  <a:gd name="connsiteY40" fmla="*/ 50800 h 567267"/>
                  <a:gd name="connsiteX41" fmla="*/ 588433 w 596900"/>
                  <a:gd name="connsiteY41" fmla="*/ 50800 h 567267"/>
                  <a:gd name="connsiteX42" fmla="*/ 529166 w 596900"/>
                  <a:gd name="connsiteY42" fmla="*/ 55033 h 567267"/>
                  <a:gd name="connsiteX43" fmla="*/ 512233 w 596900"/>
                  <a:gd name="connsiteY43" fmla="*/ 38100 h 567267"/>
                  <a:gd name="connsiteX44" fmla="*/ 512233 w 596900"/>
                  <a:gd name="connsiteY44" fmla="*/ 38100 h 567267"/>
                  <a:gd name="connsiteX45" fmla="*/ 436033 w 596900"/>
                  <a:gd name="connsiteY45" fmla="*/ 21167 h 567267"/>
                  <a:gd name="connsiteX46" fmla="*/ 423333 w 596900"/>
                  <a:gd name="connsiteY46" fmla="*/ 67733 h 567267"/>
                  <a:gd name="connsiteX47" fmla="*/ 423333 w 596900"/>
                  <a:gd name="connsiteY47" fmla="*/ 67733 h 567267"/>
                  <a:gd name="connsiteX48" fmla="*/ 381000 w 596900"/>
                  <a:gd name="connsiteY48" fmla="*/ 67733 h 567267"/>
                  <a:gd name="connsiteX49" fmla="*/ 359833 w 596900"/>
                  <a:gd name="connsiteY49" fmla="*/ 46567 h 567267"/>
                  <a:gd name="connsiteX50" fmla="*/ 359833 w 596900"/>
                  <a:gd name="connsiteY50" fmla="*/ 46567 h 567267"/>
                  <a:gd name="connsiteX51" fmla="*/ 309033 w 596900"/>
                  <a:gd name="connsiteY51" fmla="*/ 55033 h 567267"/>
                  <a:gd name="connsiteX52" fmla="*/ 283633 w 596900"/>
                  <a:gd name="connsiteY52" fmla="*/ 59267 h 567267"/>
                  <a:gd name="connsiteX53" fmla="*/ 283633 w 596900"/>
                  <a:gd name="connsiteY53" fmla="*/ 29633 h 567267"/>
                  <a:gd name="connsiteX54" fmla="*/ 283633 w 596900"/>
                  <a:gd name="connsiteY54" fmla="*/ 29633 h 567267"/>
                  <a:gd name="connsiteX55" fmla="*/ 169333 w 596900"/>
                  <a:gd name="connsiteY55" fmla="*/ 0 h 567267"/>
                  <a:gd name="connsiteX56" fmla="*/ 97366 w 596900"/>
                  <a:gd name="connsiteY56" fmla="*/ 21167 h 567267"/>
                  <a:gd name="connsiteX57" fmla="*/ 29633 w 596900"/>
                  <a:gd name="connsiteY57" fmla="*/ 143933 h 567267"/>
                  <a:gd name="connsiteX58" fmla="*/ 0 w 596900"/>
                  <a:gd name="connsiteY58" fmla="*/ 266700 h 567267"/>
                  <a:gd name="connsiteX59" fmla="*/ 67733 w 596900"/>
                  <a:gd name="connsiteY59" fmla="*/ 397933 h 56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96900" h="567267">
                    <a:moveTo>
                      <a:pt x="67733" y="397933"/>
                    </a:moveTo>
                    <a:lnTo>
                      <a:pt x="148166" y="406400"/>
                    </a:lnTo>
                    <a:lnTo>
                      <a:pt x="148166" y="406400"/>
                    </a:lnTo>
                    <a:lnTo>
                      <a:pt x="177800" y="444500"/>
                    </a:lnTo>
                    <a:lnTo>
                      <a:pt x="190500" y="486833"/>
                    </a:lnTo>
                    <a:lnTo>
                      <a:pt x="190500" y="516467"/>
                    </a:lnTo>
                    <a:lnTo>
                      <a:pt x="211666" y="537633"/>
                    </a:lnTo>
                    <a:lnTo>
                      <a:pt x="266700" y="567267"/>
                    </a:lnTo>
                    <a:lnTo>
                      <a:pt x="304800" y="563033"/>
                    </a:lnTo>
                    <a:lnTo>
                      <a:pt x="304800" y="563033"/>
                    </a:lnTo>
                    <a:lnTo>
                      <a:pt x="359833" y="533400"/>
                    </a:lnTo>
                    <a:lnTo>
                      <a:pt x="402166" y="529167"/>
                    </a:lnTo>
                    <a:lnTo>
                      <a:pt x="427566" y="546100"/>
                    </a:lnTo>
                    <a:lnTo>
                      <a:pt x="444500" y="486833"/>
                    </a:lnTo>
                    <a:lnTo>
                      <a:pt x="436033" y="465667"/>
                    </a:lnTo>
                    <a:lnTo>
                      <a:pt x="436033" y="431800"/>
                    </a:lnTo>
                    <a:lnTo>
                      <a:pt x="436033" y="431800"/>
                    </a:lnTo>
                    <a:lnTo>
                      <a:pt x="486833" y="364067"/>
                    </a:lnTo>
                    <a:lnTo>
                      <a:pt x="486833" y="364067"/>
                    </a:lnTo>
                    <a:lnTo>
                      <a:pt x="546100" y="389467"/>
                    </a:lnTo>
                    <a:lnTo>
                      <a:pt x="546100" y="389467"/>
                    </a:lnTo>
                    <a:lnTo>
                      <a:pt x="563033" y="351367"/>
                    </a:lnTo>
                    <a:lnTo>
                      <a:pt x="546100" y="304800"/>
                    </a:lnTo>
                    <a:lnTo>
                      <a:pt x="546100" y="304800"/>
                    </a:lnTo>
                    <a:lnTo>
                      <a:pt x="558800" y="245533"/>
                    </a:lnTo>
                    <a:lnTo>
                      <a:pt x="558800" y="215900"/>
                    </a:lnTo>
                    <a:lnTo>
                      <a:pt x="520700" y="211667"/>
                    </a:lnTo>
                    <a:lnTo>
                      <a:pt x="524933" y="190500"/>
                    </a:lnTo>
                    <a:lnTo>
                      <a:pt x="584200" y="169333"/>
                    </a:lnTo>
                    <a:lnTo>
                      <a:pt x="596900" y="148167"/>
                    </a:lnTo>
                    <a:lnTo>
                      <a:pt x="596900" y="148167"/>
                    </a:lnTo>
                    <a:lnTo>
                      <a:pt x="584200" y="118533"/>
                    </a:lnTo>
                    <a:lnTo>
                      <a:pt x="584200" y="118533"/>
                    </a:lnTo>
                    <a:lnTo>
                      <a:pt x="563033" y="148167"/>
                    </a:lnTo>
                    <a:lnTo>
                      <a:pt x="529166" y="152400"/>
                    </a:lnTo>
                    <a:lnTo>
                      <a:pt x="512233" y="148167"/>
                    </a:lnTo>
                    <a:lnTo>
                      <a:pt x="512233" y="122767"/>
                    </a:lnTo>
                    <a:lnTo>
                      <a:pt x="537633" y="97367"/>
                    </a:lnTo>
                    <a:lnTo>
                      <a:pt x="537633" y="97367"/>
                    </a:lnTo>
                    <a:lnTo>
                      <a:pt x="579966" y="67733"/>
                    </a:lnTo>
                    <a:lnTo>
                      <a:pt x="588433" y="50800"/>
                    </a:lnTo>
                    <a:lnTo>
                      <a:pt x="588433" y="50800"/>
                    </a:lnTo>
                    <a:lnTo>
                      <a:pt x="529166" y="55033"/>
                    </a:lnTo>
                    <a:lnTo>
                      <a:pt x="512233" y="38100"/>
                    </a:lnTo>
                    <a:lnTo>
                      <a:pt x="512233" y="38100"/>
                    </a:lnTo>
                    <a:lnTo>
                      <a:pt x="436033" y="21167"/>
                    </a:lnTo>
                    <a:lnTo>
                      <a:pt x="423333" y="67733"/>
                    </a:lnTo>
                    <a:lnTo>
                      <a:pt x="423333" y="67733"/>
                    </a:lnTo>
                    <a:lnTo>
                      <a:pt x="381000" y="67733"/>
                    </a:lnTo>
                    <a:lnTo>
                      <a:pt x="359833" y="46567"/>
                    </a:lnTo>
                    <a:lnTo>
                      <a:pt x="359833" y="46567"/>
                    </a:lnTo>
                    <a:lnTo>
                      <a:pt x="309033" y="55033"/>
                    </a:lnTo>
                    <a:lnTo>
                      <a:pt x="283633" y="59267"/>
                    </a:lnTo>
                    <a:lnTo>
                      <a:pt x="283633" y="29633"/>
                    </a:lnTo>
                    <a:lnTo>
                      <a:pt x="283633" y="29633"/>
                    </a:lnTo>
                    <a:lnTo>
                      <a:pt x="169333" y="0"/>
                    </a:lnTo>
                    <a:lnTo>
                      <a:pt x="97366" y="21167"/>
                    </a:lnTo>
                    <a:lnTo>
                      <a:pt x="29633" y="143933"/>
                    </a:lnTo>
                    <a:lnTo>
                      <a:pt x="0" y="266700"/>
                    </a:lnTo>
                    <a:lnTo>
                      <a:pt x="67733" y="397933"/>
                    </a:lnTo>
                    <a:close/>
                  </a:path>
                </a:pathLst>
              </a:custGeom>
              <a:grp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2" name="组合 268"/>
            <p:cNvGrpSpPr/>
            <p:nvPr/>
          </p:nvGrpSpPr>
          <p:grpSpPr>
            <a:xfrm>
              <a:off x="6146486" y="2922920"/>
              <a:ext cx="84754" cy="103065"/>
              <a:chOff x="7770100" y="2611135"/>
              <a:chExt cx="149070" cy="219601"/>
            </a:xfrm>
          </p:grpSpPr>
          <p:sp>
            <p:nvSpPr>
              <p:cNvPr id="409"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10"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63" name="组合 274"/>
            <p:cNvGrpSpPr/>
            <p:nvPr/>
          </p:nvGrpSpPr>
          <p:grpSpPr>
            <a:xfrm>
              <a:off x="6149537" y="3040515"/>
              <a:ext cx="84754" cy="103065"/>
              <a:chOff x="7770100" y="2611135"/>
              <a:chExt cx="149070" cy="219601"/>
            </a:xfrm>
          </p:grpSpPr>
          <p:sp>
            <p:nvSpPr>
              <p:cNvPr id="407"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8"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405" name="Oval 2857"/>
            <p:cNvSpPr>
              <a:spLocks noChangeArrowheads="1"/>
            </p:cNvSpPr>
            <p:nvPr/>
          </p:nvSpPr>
          <p:spPr bwMode="auto">
            <a:xfrm>
              <a:off x="5907291" y="3182811"/>
              <a:ext cx="49855" cy="41026"/>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365" name="组合 280"/>
            <p:cNvGrpSpPr/>
            <p:nvPr/>
          </p:nvGrpSpPr>
          <p:grpSpPr>
            <a:xfrm>
              <a:off x="6067562" y="3130974"/>
              <a:ext cx="84754" cy="103065"/>
              <a:chOff x="7770100" y="2611135"/>
              <a:chExt cx="149070" cy="219601"/>
            </a:xfrm>
          </p:grpSpPr>
          <p:sp>
            <p:nvSpPr>
              <p:cNvPr id="403"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4"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67" name="组合 256"/>
            <p:cNvGrpSpPr/>
            <p:nvPr/>
          </p:nvGrpSpPr>
          <p:grpSpPr>
            <a:xfrm>
              <a:off x="5792332" y="3663479"/>
              <a:ext cx="84754" cy="103065"/>
              <a:chOff x="7770100" y="2611135"/>
              <a:chExt cx="149070" cy="219601"/>
            </a:xfrm>
          </p:grpSpPr>
          <p:sp>
            <p:nvSpPr>
              <p:cNvPr id="401"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2"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68" name="组合 271"/>
            <p:cNvGrpSpPr/>
            <p:nvPr/>
          </p:nvGrpSpPr>
          <p:grpSpPr>
            <a:xfrm>
              <a:off x="5691392" y="3884416"/>
              <a:ext cx="84754" cy="103065"/>
              <a:chOff x="7770100" y="2611135"/>
              <a:chExt cx="149070" cy="219601"/>
            </a:xfrm>
          </p:grpSpPr>
          <p:sp>
            <p:nvSpPr>
              <p:cNvPr id="399"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0"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69" name="组合 371"/>
            <p:cNvGrpSpPr/>
            <p:nvPr/>
          </p:nvGrpSpPr>
          <p:grpSpPr>
            <a:xfrm>
              <a:off x="5923918" y="3331569"/>
              <a:ext cx="84754" cy="103065"/>
              <a:chOff x="7770100" y="2611135"/>
              <a:chExt cx="149070" cy="219601"/>
            </a:xfrm>
          </p:grpSpPr>
          <p:sp>
            <p:nvSpPr>
              <p:cNvPr id="397"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8"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70" name="组合 374"/>
            <p:cNvGrpSpPr/>
            <p:nvPr/>
          </p:nvGrpSpPr>
          <p:grpSpPr>
            <a:xfrm>
              <a:off x="5808219" y="3554063"/>
              <a:ext cx="84754" cy="103065"/>
              <a:chOff x="7770100" y="2611135"/>
              <a:chExt cx="149070" cy="219601"/>
            </a:xfrm>
          </p:grpSpPr>
          <p:sp>
            <p:nvSpPr>
              <p:cNvPr id="395"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6"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71" name="组合 377"/>
            <p:cNvGrpSpPr/>
            <p:nvPr/>
          </p:nvGrpSpPr>
          <p:grpSpPr>
            <a:xfrm>
              <a:off x="5764334" y="3291603"/>
              <a:ext cx="84754" cy="103065"/>
              <a:chOff x="7770100" y="2611135"/>
              <a:chExt cx="149070" cy="219601"/>
            </a:xfrm>
          </p:grpSpPr>
          <p:sp>
            <p:nvSpPr>
              <p:cNvPr id="393"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4"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72" name="组合 380"/>
            <p:cNvGrpSpPr/>
            <p:nvPr/>
          </p:nvGrpSpPr>
          <p:grpSpPr>
            <a:xfrm>
              <a:off x="5444053" y="3579016"/>
              <a:ext cx="84754" cy="103065"/>
              <a:chOff x="7770100" y="2611135"/>
              <a:chExt cx="149070" cy="219601"/>
            </a:xfrm>
          </p:grpSpPr>
          <p:sp>
            <p:nvSpPr>
              <p:cNvPr id="391"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2"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73" name="组合 383"/>
            <p:cNvGrpSpPr/>
            <p:nvPr/>
          </p:nvGrpSpPr>
          <p:grpSpPr>
            <a:xfrm>
              <a:off x="6041436" y="3458463"/>
              <a:ext cx="84754" cy="103065"/>
              <a:chOff x="7770100" y="2611135"/>
              <a:chExt cx="149070" cy="219601"/>
            </a:xfrm>
          </p:grpSpPr>
          <p:sp>
            <p:nvSpPr>
              <p:cNvPr id="389"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0"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74" name="组合 386"/>
            <p:cNvGrpSpPr/>
            <p:nvPr/>
          </p:nvGrpSpPr>
          <p:grpSpPr>
            <a:xfrm>
              <a:off x="6116502" y="3550074"/>
              <a:ext cx="84754" cy="103065"/>
              <a:chOff x="7770100" y="2611135"/>
              <a:chExt cx="149070" cy="219601"/>
            </a:xfrm>
          </p:grpSpPr>
          <p:sp>
            <p:nvSpPr>
              <p:cNvPr id="387"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8"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75" name="组合 389"/>
            <p:cNvGrpSpPr/>
            <p:nvPr/>
          </p:nvGrpSpPr>
          <p:grpSpPr>
            <a:xfrm>
              <a:off x="5960619" y="3706463"/>
              <a:ext cx="84754" cy="103065"/>
              <a:chOff x="7770100" y="2611135"/>
              <a:chExt cx="149070" cy="219601"/>
            </a:xfrm>
          </p:grpSpPr>
          <p:sp>
            <p:nvSpPr>
              <p:cNvPr id="385"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6"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76" name="组合 392"/>
            <p:cNvGrpSpPr/>
            <p:nvPr/>
          </p:nvGrpSpPr>
          <p:grpSpPr>
            <a:xfrm>
              <a:off x="6035574" y="3600896"/>
              <a:ext cx="84754" cy="103065"/>
              <a:chOff x="7770100" y="2611135"/>
              <a:chExt cx="149070" cy="219601"/>
            </a:xfrm>
          </p:grpSpPr>
          <p:sp>
            <p:nvSpPr>
              <p:cNvPr id="383"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4"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77" name="组合 395"/>
            <p:cNvGrpSpPr/>
            <p:nvPr/>
          </p:nvGrpSpPr>
          <p:grpSpPr>
            <a:xfrm>
              <a:off x="6095189" y="3798102"/>
              <a:ext cx="84754" cy="103065"/>
              <a:chOff x="7770100" y="2611135"/>
              <a:chExt cx="149070" cy="219601"/>
            </a:xfrm>
          </p:grpSpPr>
          <p:sp>
            <p:nvSpPr>
              <p:cNvPr id="381"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2"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78" name="组合 398"/>
            <p:cNvGrpSpPr/>
            <p:nvPr/>
          </p:nvGrpSpPr>
          <p:grpSpPr>
            <a:xfrm>
              <a:off x="5851715" y="3804304"/>
              <a:ext cx="84754" cy="103065"/>
              <a:chOff x="7770100" y="2611135"/>
              <a:chExt cx="149070" cy="219601"/>
            </a:xfrm>
          </p:grpSpPr>
          <p:sp>
            <p:nvSpPr>
              <p:cNvPr id="379"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0"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0070C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grpSp>
        <p:nvGrpSpPr>
          <p:cNvPr id="337" name="组合 336"/>
          <p:cNvGrpSpPr/>
          <p:nvPr/>
        </p:nvGrpSpPr>
        <p:grpSpPr>
          <a:xfrm>
            <a:off x="7264388" y="3120341"/>
            <a:ext cx="228503" cy="347222"/>
            <a:chOff x="7770100" y="2611135"/>
            <a:chExt cx="149070" cy="219601"/>
          </a:xfrm>
        </p:grpSpPr>
        <p:sp>
          <p:nvSpPr>
            <p:cNvPr id="338" name="Oval 2857"/>
            <p:cNvSpPr>
              <a:spLocks noChangeArrowheads="1"/>
            </p:cNvSpPr>
            <p:nvPr/>
          </p:nvSpPr>
          <p:spPr bwMode="auto">
            <a:xfrm>
              <a:off x="7796935" y="2636610"/>
              <a:ext cx="87687" cy="87414"/>
            </a:xfrm>
            <a:prstGeom prst="ellipse">
              <a:avLst/>
            </a:prstGeom>
            <a:solidFill>
              <a:srgbClr val="EAE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9" name="Freeform 2860"/>
            <p:cNvSpPr>
              <a:spLocks noEditPoints="1"/>
            </p:cNvSpPr>
            <p:nvPr/>
          </p:nvSpPr>
          <p:spPr bwMode="auto">
            <a:xfrm>
              <a:off x="7770100" y="2611135"/>
              <a:ext cx="149070" cy="219601"/>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FF7C80"/>
            </a:solidFill>
            <a:ln>
              <a:noFill/>
            </a:ln>
          </p:spPr>
          <p:txBody>
            <a:bodyPr vert="horz" wrap="square" lIns="91440" tIns="45720" rIns="91440" bIns="45720" numCol="1" anchor="ctr"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7598" y="2717469"/>
            <a:ext cx="1575858" cy="536463"/>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9218" y="1843194"/>
            <a:ext cx="2244426" cy="705055"/>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r="5785" b="826"/>
          <a:stretch>
            <a:fillRect/>
          </a:stretch>
        </p:blipFill>
        <p:spPr>
          <a:xfrm>
            <a:off x="2265482" y="3420807"/>
            <a:ext cx="1691943" cy="403753"/>
          </a:xfrm>
          <a:prstGeom prst="rect">
            <a:avLst/>
          </a:prstGeom>
        </p:spPr>
      </p:pic>
      <p:grpSp>
        <p:nvGrpSpPr>
          <p:cNvPr id="441" name="组合 440"/>
          <p:cNvGrpSpPr/>
          <p:nvPr/>
        </p:nvGrpSpPr>
        <p:grpSpPr>
          <a:xfrm>
            <a:off x="6594137" y="2366819"/>
            <a:ext cx="3751985" cy="3412622"/>
            <a:chOff x="4929478" y="1563638"/>
            <a:chExt cx="3386938" cy="3079499"/>
          </a:xfrm>
        </p:grpSpPr>
        <p:pic>
          <p:nvPicPr>
            <p:cNvPr id="442" name="图片 441" descr="001M1Ye8zy6JDM49Pjgae&amp;690.jpg"/>
            <p:cNvPicPr>
              <a:picLocks noChangeAspect="1"/>
            </p:cNvPicPr>
            <p:nvPr/>
          </p:nvPicPr>
          <p:blipFill>
            <a:blip r:embed="rId7" cstate="print"/>
            <a:stretch>
              <a:fillRect/>
            </a:stretch>
          </p:blipFill>
          <p:spPr>
            <a:xfrm>
              <a:off x="6092491" y="3922641"/>
              <a:ext cx="936104" cy="284901"/>
            </a:xfrm>
            <a:prstGeom prst="rect">
              <a:avLst/>
            </a:prstGeom>
          </p:spPr>
        </p:pic>
        <p:pic>
          <p:nvPicPr>
            <p:cNvPr id="443" name="图片 442" descr="5-120HF92H0392.jpg"/>
            <p:cNvPicPr>
              <a:picLocks noChangeAspect="1"/>
            </p:cNvPicPr>
            <p:nvPr/>
          </p:nvPicPr>
          <p:blipFill>
            <a:blip r:embed="rId8" cstate="print"/>
            <a:srcRect/>
            <a:stretch>
              <a:fillRect/>
            </a:stretch>
          </p:blipFill>
          <p:spPr>
            <a:xfrm>
              <a:off x="7236296" y="1563638"/>
              <a:ext cx="1080120" cy="272759"/>
            </a:xfrm>
            <a:prstGeom prst="rect">
              <a:avLst/>
            </a:prstGeom>
          </p:spPr>
        </p:pic>
        <p:pic>
          <p:nvPicPr>
            <p:cNvPr id="444" name="图片 443" descr="6d81800a19d8bc3ee33f6a77808ba61ea8d34553.jpg"/>
            <p:cNvPicPr>
              <a:picLocks noChangeAspect="1"/>
            </p:cNvPicPr>
            <p:nvPr/>
          </p:nvPicPr>
          <p:blipFill>
            <a:blip r:embed="rId9" cstate="print"/>
            <a:srcRect/>
            <a:stretch>
              <a:fillRect/>
            </a:stretch>
          </p:blipFill>
          <p:spPr>
            <a:xfrm>
              <a:off x="7236296" y="2283718"/>
              <a:ext cx="1080120" cy="274703"/>
            </a:xfrm>
            <a:prstGeom prst="rect">
              <a:avLst/>
            </a:prstGeom>
          </p:spPr>
        </p:pic>
        <p:pic>
          <p:nvPicPr>
            <p:cNvPr id="445" name="图片 444" descr="1118271868.jpg"/>
            <p:cNvPicPr>
              <a:picLocks noChangeAspect="1"/>
            </p:cNvPicPr>
            <p:nvPr/>
          </p:nvPicPr>
          <p:blipFill>
            <a:blip r:embed="rId10" cstate="print"/>
            <a:srcRect/>
            <a:stretch>
              <a:fillRect/>
            </a:stretch>
          </p:blipFill>
          <p:spPr>
            <a:xfrm>
              <a:off x="5065548" y="4358385"/>
              <a:ext cx="936104" cy="284752"/>
            </a:xfrm>
            <a:prstGeom prst="rect">
              <a:avLst/>
            </a:prstGeom>
          </p:spPr>
        </p:pic>
        <p:pic>
          <p:nvPicPr>
            <p:cNvPr id="448" name="图片 447" descr="20131115110821-1327325438.jpg"/>
            <p:cNvPicPr>
              <a:picLocks noChangeAspect="1"/>
            </p:cNvPicPr>
            <p:nvPr/>
          </p:nvPicPr>
          <p:blipFill>
            <a:blip r:embed="rId11" cstate="print"/>
            <a:srcRect/>
            <a:stretch>
              <a:fillRect/>
            </a:stretch>
          </p:blipFill>
          <p:spPr>
            <a:xfrm>
              <a:off x="7236296" y="3363838"/>
              <a:ext cx="1080120" cy="288031"/>
            </a:xfrm>
            <a:prstGeom prst="rect">
              <a:avLst/>
            </a:prstGeom>
          </p:spPr>
        </p:pic>
        <p:pic>
          <p:nvPicPr>
            <p:cNvPr id="450" name="图片 449" descr="20110120143811767.jpg"/>
            <p:cNvPicPr>
              <a:picLocks noChangeAspect="1"/>
            </p:cNvPicPr>
            <p:nvPr/>
          </p:nvPicPr>
          <p:blipFill>
            <a:blip r:embed="rId12" cstate="print"/>
            <a:stretch>
              <a:fillRect/>
            </a:stretch>
          </p:blipFill>
          <p:spPr>
            <a:xfrm>
              <a:off x="6085118" y="4347271"/>
              <a:ext cx="936104" cy="262127"/>
            </a:xfrm>
            <a:prstGeom prst="rect">
              <a:avLst/>
            </a:prstGeom>
          </p:spPr>
        </p:pic>
        <p:pic>
          <p:nvPicPr>
            <p:cNvPr id="451" name="图片 450" descr="20121212154938752.bmp"/>
            <p:cNvPicPr>
              <a:picLocks noChangeAspect="1"/>
            </p:cNvPicPr>
            <p:nvPr/>
          </p:nvPicPr>
          <p:blipFill>
            <a:blip r:embed="rId13" cstate="print"/>
            <a:stretch>
              <a:fillRect/>
            </a:stretch>
          </p:blipFill>
          <p:spPr>
            <a:xfrm>
              <a:off x="7236296" y="1923678"/>
              <a:ext cx="1080120" cy="269549"/>
            </a:xfrm>
            <a:prstGeom prst="rect">
              <a:avLst/>
            </a:prstGeom>
          </p:spPr>
        </p:pic>
        <p:pic>
          <p:nvPicPr>
            <p:cNvPr id="452" name="图片 451" descr="2012030723120947186.jpg"/>
            <p:cNvPicPr>
              <a:picLocks noChangeAspect="1"/>
            </p:cNvPicPr>
            <p:nvPr/>
          </p:nvPicPr>
          <p:blipFill>
            <a:blip r:embed="rId14" cstate="print"/>
            <a:stretch>
              <a:fillRect/>
            </a:stretch>
          </p:blipFill>
          <p:spPr>
            <a:xfrm>
              <a:off x="7236296" y="2643758"/>
              <a:ext cx="1080120" cy="267575"/>
            </a:xfrm>
            <a:prstGeom prst="rect">
              <a:avLst/>
            </a:prstGeom>
          </p:spPr>
        </p:pic>
        <p:pic>
          <p:nvPicPr>
            <p:cNvPr id="453" name="图片 452" descr="2012031922065682210.png"/>
            <p:cNvPicPr>
              <a:picLocks noChangeAspect="1"/>
            </p:cNvPicPr>
            <p:nvPr/>
          </p:nvPicPr>
          <p:blipFill>
            <a:blip r:embed="rId15" cstate="print"/>
            <a:srcRect t="8516"/>
            <a:stretch>
              <a:fillRect/>
            </a:stretch>
          </p:blipFill>
          <p:spPr>
            <a:xfrm>
              <a:off x="4929478" y="3975695"/>
              <a:ext cx="1125528" cy="302424"/>
            </a:xfrm>
            <a:prstGeom prst="rect">
              <a:avLst/>
            </a:prstGeom>
          </p:spPr>
        </p:pic>
        <p:pic>
          <p:nvPicPr>
            <p:cNvPr id="455" name="图片 454" descr="image029.gif"/>
            <p:cNvPicPr>
              <a:picLocks noChangeAspect="1"/>
            </p:cNvPicPr>
            <p:nvPr/>
          </p:nvPicPr>
          <p:blipFill>
            <a:blip r:embed="rId16" cstate="print"/>
            <a:stretch>
              <a:fillRect/>
            </a:stretch>
          </p:blipFill>
          <p:spPr>
            <a:xfrm>
              <a:off x="7236296" y="3003797"/>
              <a:ext cx="1080120" cy="274283"/>
            </a:xfrm>
            <a:prstGeom prst="rect">
              <a:avLst/>
            </a:prstGeom>
          </p:spPr>
        </p:pic>
      </p:grpSp>
      <p:pic>
        <p:nvPicPr>
          <p:cNvPr id="17" name="图片 1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22339" y="4041572"/>
            <a:ext cx="1837822" cy="456001"/>
          </a:xfrm>
          <a:prstGeom prst="rect">
            <a:avLst/>
          </a:prstGeom>
        </p:spPr>
      </p:pic>
      <p:pic>
        <p:nvPicPr>
          <p:cNvPr id="18" name="图片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30710" y="4746722"/>
            <a:ext cx="2057270" cy="429431"/>
          </a:xfrm>
          <a:prstGeom prst="rect">
            <a:avLst/>
          </a:prstGeom>
        </p:spPr>
      </p:pic>
      <p:pic>
        <p:nvPicPr>
          <p:cNvPr id="19" name="图片 18"/>
          <p:cNvPicPr>
            <a:picLocks noChangeAspect="1"/>
          </p:cNvPicPr>
          <p:nvPr/>
        </p:nvPicPr>
        <p:blipFill>
          <a:blip r:embed="rId19"/>
          <a:stretch>
            <a:fillRect/>
          </a:stretch>
        </p:blipFill>
        <p:spPr>
          <a:xfrm>
            <a:off x="2583459" y="5241220"/>
            <a:ext cx="2295757" cy="62837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wipe(down)">
                                      <p:cBhvr>
                                        <p:cTn id="7" dur="580">
                                          <p:stCondLst>
                                            <p:cond delay="0"/>
                                          </p:stCondLst>
                                        </p:cTn>
                                        <p:tgtEl>
                                          <p:spTgt spid="316"/>
                                        </p:tgtEl>
                                      </p:cBhvr>
                                    </p:animEffect>
                                    <p:anim calcmode="lin" valueType="num">
                                      <p:cBhvr>
                                        <p:cTn id="8" dur="1822" tmFilter="0,0; 0.14,0.36; 0.43,0.73; 0.71,0.91; 1.0,1.0">
                                          <p:stCondLst>
                                            <p:cond delay="0"/>
                                          </p:stCondLst>
                                        </p:cTn>
                                        <p:tgtEl>
                                          <p:spTgt spid="3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6"/>
                                        </p:tgtEl>
                                        <p:attrNameLst>
                                          <p:attrName>ppt_y</p:attrName>
                                        </p:attrNameLst>
                                      </p:cBhvr>
                                      <p:tavLst>
                                        <p:tav tm="0" fmla="#ppt_y-sin(pi*$)/81">
                                          <p:val>
                                            <p:fltVal val="0"/>
                                          </p:val>
                                        </p:tav>
                                        <p:tav tm="100000">
                                          <p:val>
                                            <p:fltVal val="1"/>
                                          </p:val>
                                        </p:tav>
                                      </p:tavLst>
                                    </p:anim>
                                    <p:animScale>
                                      <p:cBhvr>
                                        <p:cTn id="13" dur="26">
                                          <p:stCondLst>
                                            <p:cond delay="650"/>
                                          </p:stCondLst>
                                        </p:cTn>
                                        <p:tgtEl>
                                          <p:spTgt spid="316"/>
                                        </p:tgtEl>
                                      </p:cBhvr>
                                      <p:to x="100000" y="60000"/>
                                    </p:animScale>
                                    <p:animScale>
                                      <p:cBhvr>
                                        <p:cTn id="14" dur="166" decel="50000">
                                          <p:stCondLst>
                                            <p:cond delay="676"/>
                                          </p:stCondLst>
                                        </p:cTn>
                                        <p:tgtEl>
                                          <p:spTgt spid="316"/>
                                        </p:tgtEl>
                                      </p:cBhvr>
                                      <p:to x="100000" y="100000"/>
                                    </p:animScale>
                                    <p:animScale>
                                      <p:cBhvr>
                                        <p:cTn id="15" dur="26">
                                          <p:stCondLst>
                                            <p:cond delay="1312"/>
                                          </p:stCondLst>
                                        </p:cTn>
                                        <p:tgtEl>
                                          <p:spTgt spid="316"/>
                                        </p:tgtEl>
                                      </p:cBhvr>
                                      <p:to x="100000" y="80000"/>
                                    </p:animScale>
                                    <p:animScale>
                                      <p:cBhvr>
                                        <p:cTn id="16" dur="166" decel="50000">
                                          <p:stCondLst>
                                            <p:cond delay="1338"/>
                                          </p:stCondLst>
                                        </p:cTn>
                                        <p:tgtEl>
                                          <p:spTgt spid="316"/>
                                        </p:tgtEl>
                                      </p:cBhvr>
                                      <p:to x="100000" y="100000"/>
                                    </p:animScale>
                                    <p:animScale>
                                      <p:cBhvr>
                                        <p:cTn id="17" dur="26">
                                          <p:stCondLst>
                                            <p:cond delay="1642"/>
                                          </p:stCondLst>
                                        </p:cTn>
                                        <p:tgtEl>
                                          <p:spTgt spid="316"/>
                                        </p:tgtEl>
                                      </p:cBhvr>
                                      <p:to x="100000" y="90000"/>
                                    </p:animScale>
                                    <p:animScale>
                                      <p:cBhvr>
                                        <p:cTn id="18" dur="166" decel="50000">
                                          <p:stCondLst>
                                            <p:cond delay="1668"/>
                                          </p:stCondLst>
                                        </p:cTn>
                                        <p:tgtEl>
                                          <p:spTgt spid="316"/>
                                        </p:tgtEl>
                                      </p:cBhvr>
                                      <p:to x="100000" y="100000"/>
                                    </p:animScale>
                                    <p:animScale>
                                      <p:cBhvr>
                                        <p:cTn id="19" dur="26">
                                          <p:stCondLst>
                                            <p:cond delay="1808"/>
                                          </p:stCondLst>
                                        </p:cTn>
                                        <p:tgtEl>
                                          <p:spTgt spid="316"/>
                                        </p:tgtEl>
                                      </p:cBhvr>
                                      <p:to x="100000" y="95000"/>
                                    </p:animScale>
                                    <p:animScale>
                                      <p:cBhvr>
                                        <p:cTn id="20" dur="166" decel="50000">
                                          <p:stCondLst>
                                            <p:cond delay="1834"/>
                                          </p:stCondLst>
                                        </p:cTn>
                                        <p:tgtEl>
                                          <p:spTgt spid="31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19"/>
                                        </p:tgtEl>
                                        <p:attrNameLst>
                                          <p:attrName>style.visibility</p:attrName>
                                        </p:attrNameLst>
                                      </p:cBhvr>
                                      <p:to>
                                        <p:strVal val="visible"/>
                                      </p:to>
                                    </p:set>
                                    <p:animEffect transition="in" filter="wipe(down)">
                                      <p:cBhvr>
                                        <p:cTn id="23" dur="580">
                                          <p:stCondLst>
                                            <p:cond delay="0"/>
                                          </p:stCondLst>
                                        </p:cTn>
                                        <p:tgtEl>
                                          <p:spTgt spid="319"/>
                                        </p:tgtEl>
                                      </p:cBhvr>
                                    </p:animEffect>
                                    <p:anim calcmode="lin" valueType="num">
                                      <p:cBhvr>
                                        <p:cTn id="24" dur="1822" tmFilter="0,0; 0.14,0.36; 0.43,0.73; 0.71,0.91; 1.0,1.0">
                                          <p:stCondLst>
                                            <p:cond delay="0"/>
                                          </p:stCondLst>
                                        </p:cTn>
                                        <p:tgtEl>
                                          <p:spTgt spid="31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1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1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1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19"/>
                                        </p:tgtEl>
                                        <p:attrNameLst>
                                          <p:attrName>ppt_y</p:attrName>
                                        </p:attrNameLst>
                                      </p:cBhvr>
                                      <p:tavLst>
                                        <p:tav tm="0" fmla="#ppt_y-sin(pi*$)/81">
                                          <p:val>
                                            <p:fltVal val="0"/>
                                          </p:val>
                                        </p:tav>
                                        <p:tav tm="100000">
                                          <p:val>
                                            <p:fltVal val="1"/>
                                          </p:val>
                                        </p:tav>
                                      </p:tavLst>
                                    </p:anim>
                                    <p:animScale>
                                      <p:cBhvr>
                                        <p:cTn id="29" dur="26">
                                          <p:stCondLst>
                                            <p:cond delay="650"/>
                                          </p:stCondLst>
                                        </p:cTn>
                                        <p:tgtEl>
                                          <p:spTgt spid="319"/>
                                        </p:tgtEl>
                                      </p:cBhvr>
                                      <p:to x="100000" y="60000"/>
                                    </p:animScale>
                                    <p:animScale>
                                      <p:cBhvr>
                                        <p:cTn id="30" dur="166" decel="50000">
                                          <p:stCondLst>
                                            <p:cond delay="676"/>
                                          </p:stCondLst>
                                        </p:cTn>
                                        <p:tgtEl>
                                          <p:spTgt spid="319"/>
                                        </p:tgtEl>
                                      </p:cBhvr>
                                      <p:to x="100000" y="100000"/>
                                    </p:animScale>
                                    <p:animScale>
                                      <p:cBhvr>
                                        <p:cTn id="31" dur="26">
                                          <p:stCondLst>
                                            <p:cond delay="1312"/>
                                          </p:stCondLst>
                                        </p:cTn>
                                        <p:tgtEl>
                                          <p:spTgt spid="319"/>
                                        </p:tgtEl>
                                      </p:cBhvr>
                                      <p:to x="100000" y="80000"/>
                                    </p:animScale>
                                    <p:animScale>
                                      <p:cBhvr>
                                        <p:cTn id="32" dur="166" decel="50000">
                                          <p:stCondLst>
                                            <p:cond delay="1338"/>
                                          </p:stCondLst>
                                        </p:cTn>
                                        <p:tgtEl>
                                          <p:spTgt spid="319"/>
                                        </p:tgtEl>
                                      </p:cBhvr>
                                      <p:to x="100000" y="100000"/>
                                    </p:animScale>
                                    <p:animScale>
                                      <p:cBhvr>
                                        <p:cTn id="33" dur="26">
                                          <p:stCondLst>
                                            <p:cond delay="1642"/>
                                          </p:stCondLst>
                                        </p:cTn>
                                        <p:tgtEl>
                                          <p:spTgt spid="319"/>
                                        </p:tgtEl>
                                      </p:cBhvr>
                                      <p:to x="100000" y="90000"/>
                                    </p:animScale>
                                    <p:animScale>
                                      <p:cBhvr>
                                        <p:cTn id="34" dur="166" decel="50000">
                                          <p:stCondLst>
                                            <p:cond delay="1668"/>
                                          </p:stCondLst>
                                        </p:cTn>
                                        <p:tgtEl>
                                          <p:spTgt spid="319"/>
                                        </p:tgtEl>
                                      </p:cBhvr>
                                      <p:to x="100000" y="100000"/>
                                    </p:animScale>
                                    <p:animScale>
                                      <p:cBhvr>
                                        <p:cTn id="35" dur="26">
                                          <p:stCondLst>
                                            <p:cond delay="1808"/>
                                          </p:stCondLst>
                                        </p:cTn>
                                        <p:tgtEl>
                                          <p:spTgt spid="319"/>
                                        </p:tgtEl>
                                      </p:cBhvr>
                                      <p:to x="100000" y="95000"/>
                                    </p:animScale>
                                    <p:animScale>
                                      <p:cBhvr>
                                        <p:cTn id="36" dur="166" decel="50000">
                                          <p:stCondLst>
                                            <p:cond delay="1834"/>
                                          </p:stCondLst>
                                        </p:cTn>
                                        <p:tgtEl>
                                          <p:spTgt spid="319"/>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5"/>
                                        </p:tgtEl>
                                        <p:attrNameLst>
                                          <p:attrName>style.visibility</p:attrName>
                                        </p:attrNameLst>
                                      </p:cBhvr>
                                      <p:to>
                                        <p:strVal val="visible"/>
                                      </p:to>
                                    </p:set>
                                    <p:animEffect transition="in" filter="wipe(down)">
                                      <p:cBhvr>
                                        <p:cTn id="39" dur="580">
                                          <p:stCondLst>
                                            <p:cond delay="0"/>
                                          </p:stCondLst>
                                        </p:cTn>
                                        <p:tgtEl>
                                          <p:spTgt spid="325"/>
                                        </p:tgtEl>
                                      </p:cBhvr>
                                    </p:animEffect>
                                    <p:anim calcmode="lin" valueType="num">
                                      <p:cBhvr>
                                        <p:cTn id="40" dur="1822" tmFilter="0,0; 0.14,0.36; 0.43,0.73; 0.71,0.91; 1.0,1.0">
                                          <p:stCondLst>
                                            <p:cond delay="0"/>
                                          </p:stCondLst>
                                        </p:cTn>
                                        <p:tgtEl>
                                          <p:spTgt spid="32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5"/>
                                        </p:tgtEl>
                                        <p:attrNameLst>
                                          <p:attrName>ppt_y</p:attrName>
                                        </p:attrNameLst>
                                      </p:cBhvr>
                                      <p:tavLst>
                                        <p:tav tm="0" fmla="#ppt_y-sin(pi*$)/81">
                                          <p:val>
                                            <p:fltVal val="0"/>
                                          </p:val>
                                        </p:tav>
                                        <p:tav tm="100000">
                                          <p:val>
                                            <p:fltVal val="1"/>
                                          </p:val>
                                        </p:tav>
                                      </p:tavLst>
                                    </p:anim>
                                    <p:animScale>
                                      <p:cBhvr>
                                        <p:cTn id="45" dur="26">
                                          <p:stCondLst>
                                            <p:cond delay="650"/>
                                          </p:stCondLst>
                                        </p:cTn>
                                        <p:tgtEl>
                                          <p:spTgt spid="325"/>
                                        </p:tgtEl>
                                      </p:cBhvr>
                                      <p:to x="100000" y="60000"/>
                                    </p:animScale>
                                    <p:animScale>
                                      <p:cBhvr>
                                        <p:cTn id="46" dur="166" decel="50000">
                                          <p:stCondLst>
                                            <p:cond delay="676"/>
                                          </p:stCondLst>
                                        </p:cTn>
                                        <p:tgtEl>
                                          <p:spTgt spid="325"/>
                                        </p:tgtEl>
                                      </p:cBhvr>
                                      <p:to x="100000" y="100000"/>
                                    </p:animScale>
                                    <p:animScale>
                                      <p:cBhvr>
                                        <p:cTn id="47" dur="26">
                                          <p:stCondLst>
                                            <p:cond delay="1312"/>
                                          </p:stCondLst>
                                        </p:cTn>
                                        <p:tgtEl>
                                          <p:spTgt spid="325"/>
                                        </p:tgtEl>
                                      </p:cBhvr>
                                      <p:to x="100000" y="80000"/>
                                    </p:animScale>
                                    <p:animScale>
                                      <p:cBhvr>
                                        <p:cTn id="48" dur="166" decel="50000">
                                          <p:stCondLst>
                                            <p:cond delay="1338"/>
                                          </p:stCondLst>
                                        </p:cTn>
                                        <p:tgtEl>
                                          <p:spTgt spid="325"/>
                                        </p:tgtEl>
                                      </p:cBhvr>
                                      <p:to x="100000" y="100000"/>
                                    </p:animScale>
                                    <p:animScale>
                                      <p:cBhvr>
                                        <p:cTn id="49" dur="26">
                                          <p:stCondLst>
                                            <p:cond delay="1642"/>
                                          </p:stCondLst>
                                        </p:cTn>
                                        <p:tgtEl>
                                          <p:spTgt spid="325"/>
                                        </p:tgtEl>
                                      </p:cBhvr>
                                      <p:to x="100000" y="90000"/>
                                    </p:animScale>
                                    <p:animScale>
                                      <p:cBhvr>
                                        <p:cTn id="50" dur="166" decel="50000">
                                          <p:stCondLst>
                                            <p:cond delay="1668"/>
                                          </p:stCondLst>
                                        </p:cTn>
                                        <p:tgtEl>
                                          <p:spTgt spid="325"/>
                                        </p:tgtEl>
                                      </p:cBhvr>
                                      <p:to x="100000" y="100000"/>
                                    </p:animScale>
                                    <p:animScale>
                                      <p:cBhvr>
                                        <p:cTn id="51" dur="26">
                                          <p:stCondLst>
                                            <p:cond delay="1808"/>
                                          </p:stCondLst>
                                        </p:cTn>
                                        <p:tgtEl>
                                          <p:spTgt spid="325"/>
                                        </p:tgtEl>
                                      </p:cBhvr>
                                      <p:to x="100000" y="95000"/>
                                    </p:animScale>
                                    <p:animScale>
                                      <p:cBhvr>
                                        <p:cTn id="52" dur="166" decel="50000">
                                          <p:stCondLst>
                                            <p:cond delay="1834"/>
                                          </p:stCondLst>
                                        </p:cTn>
                                        <p:tgtEl>
                                          <p:spTgt spid="325"/>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22"/>
                                        </p:tgtEl>
                                        <p:attrNameLst>
                                          <p:attrName>style.visibility</p:attrName>
                                        </p:attrNameLst>
                                      </p:cBhvr>
                                      <p:to>
                                        <p:strVal val="visible"/>
                                      </p:to>
                                    </p:set>
                                    <p:animEffect transition="in" filter="wipe(down)">
                                      <p:cBhvr>
                                        <p:cTn id="55" dur="580">
                                          <p:stCondLst>
                                            <p:cond delay="0"/>
                                          </p:stCondLst>
                                        </p:cTn>
                                        <p:tgtEl>
                                          <p:spTgt spid="322"/>
                                        </p:tgtEl>
                                      </p:cBhvr>
                                    </p:animEffect>
                                    <p:anim calcmode="lin" valueType="num">
                                      <p:cBhvr>
                                        <p:cTn id="56" dur="1822" tmFilter="0,0; 0.14,0.36; 0.43,0.73; 0.71,0.91; 1.0,1.0">
                                          <p:stCondLst>
                                            <p:cond delay="0"/>
                                          </p:stCondLst>
                                        </p:cTn>
                                        <p:tgtEl>
                                          <p:spTgt spid="32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2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2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2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22"/>
                                        </p:tgtEl>
                                        <p:attrNameLst>
                                          <p:attrName>ppt_y</p:attrName>
                                        </p:attrNameLst>
                                      </p:cBhvr>
                                      <p:tavLst>
                                        <p:tav tm="0" fmla="#ppt_y-sin(pi*$)/81">
                                          <p:val>
                                            <p:fltVal val="0"/>
                                          </p:val>
                                        </p:tav>
                                        <p:tav tm="100000">
                                          <p:val>
                                            <p:fltVal val="1"/>
                                          </p:val>
                                        </p:tav>
                                      </p:tavLst>
                                    </p:anim>
                                    <p:animScale>
                                      <p:cBhvr>
                                        <p:cTn id="61" dur="26">
                                          <p:stCondLst>
                                            <p:cond delay="650"/>
                                          </p:stCondLst>
                                        </p:cTn>
                                        <p:tgtEl>
                                          <p:spTgt spid="322"/>
                                        </p:tgtEl>
                                      </p:cBhvr>
                                      <p:to x="100000" y="60000"/>
                                    </p:animScale>
                                    <p:animScale>
                                      <p:cBhvr>
                                        <p:cTn id="62" dur="166" decel="50000">
                                          <p:stCondLst>
                                            <p:cond delay="676"/>
                                          </p:stCondLst>
                                        </p:cTn>
                                        <p:tgtEl>
                                          <p:spTgt spid="322"/>
                                        </p:tgtEl>
                                      </p:cBhvr>
                                      <p:to x="100000" y="100000"/>
                                    </p:animScale>
                                    <p:animScale>
                                      <p:cBhvr>
                                        <p:cTn id="63" dur="26">
                                          <p:stCondLst>
                                            <p:cond delay="1312"/>
                                          </p:stCondLst>
                                        </p:cTn>
                                        <p:tgtEl>
                                          <p:spTgt spid="322"/>
                                        </p:tgtEl>
                                      </p:cBhvr>
                                      <p:to x="100000" y="80000"/>
                                    </p:animScale>
                                    <p:animScale>
                                      <p:cBhvr>
                                        <p:cTn id="64" dur="166" decel="50000">
                                          <p:stCondLst>
                                            <p:cond delay="1338"/>
                                          </p:stCondLst>
                                        </p:cTn>
                                        <p:tgtEl>
                                          <p:spTgt spid="322"/>
                                        </p:tgtEl>
                                      </p:cBhvr>
                                      <p:to x="100000" y="100000"/>
                                    </p:animScale>
                                    <p:animScale>
                                      <p:cBhvr>
                                        <p:cTn id="65" dur="26">
                                          <p:stCondLst>
                                            <p:cond delay="1642"/>
                                          </p:stCondLst>
                                        </p:cTn>
                                        <p:tgtEl>
                                          <p:spTgt spid="322"/>
                                        </p:tgtEl>
                                      </p:cBhvr>
                                      <p:to x="100000" y="90000"/>
                                    </p:animScale>
                                    <p:animScale>
                                      <p:cBhvr>
                                        <p:cTn id="66" dur="166" decel="50000">
                                          <p:stCondLst>
                                            <p:cond delay="1668"/>
                                          </p:stCondLst>
                                        </p:cTn>
                                        <p:tgtEl>
                                          <p:spTgt spid="322"/>
                                        </p:tgtEl>
                                      </p:cBhvr>
                                      <p:to x="100000" y="100000"/>
                                    </p:animScale>
                                    <p:animScale>
                                      <p:cBhvr>
                                        <p:cTn id="67" dur="26">
                                          <p:stCondLst>
                                            <p:cond delay="1808"/>
                                          </p:stCondLst>
                                        </p:cTn>
                                        <p:tgtEl>
                                          <p:spTgt spid="322"/>
                                        </p:tgtEl>
                                      </p:cBhvr>
                                      <p:to x="100000" y="95000"/>
                                    </p:animScale>
                                    <p:animScale>
                                      <p:cBhvr>
                                        <p:cTn id="68" dur="166" decel="50000">
                                          <p:stCondLst>
                                            <p:cond delay="1834"/>
                                          </p:stCondLst>
                                        </p:cTn>
                                        <p:tgtEl>
                                          <p:spTgt spid="322"/>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28"/>
                                        </p:tgtEl>
                                        <p:attrNameLst>
                                          <p:attrName>style.visibility</p:attrName>
                                        </p:attrNameLst>
                                      </p:cBhvr>
                                      <p:to>
                                        <p:strVal val="visible"/>
                                      </p:to>
                                    </p:set>
                                    <p:animEffect transition="in" filter="wipe(down)">
                                      <p:cBhvr>
                                        <p:cTn id="71" dur="580">
                                          <p:stCondLst>
                                            <p:cond delay="0"/>
                                          </p:stCondLst>
                                        </p:cTn>
                                        <p:tgtEl>
                                          <p:spTgt spid="328"/>
                                        </p:tgtEl>
                                      </p:cBhvr>
                                    </p:animEffect>
                                    <p:anim calcmode="lin" valueType="num">
                                      <p:cBhvr>
                                        <p:cTn id="72" dur="1822" tmFilter="0,0; 0.14,0.36; 0.43,0.73; 0.71,0.91; 1.0,1.0">
                                          <p:stCondLst>
                                            <p:cond delay="0"/>
                                          </p:stCondLst>
                                        </p:cTn>
                                        <p:tgtEl>
                                          <p:spTgt spid="32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2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2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2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28"/>
                                        </p:tgtEl>
                                        <p:attrNameLst>
                                          <p:attrName>ppt_y</p:attrName>
                                        </p:attrNameLst>
                                      </p:cBhvr>
                                      <p:tavLst>
                                        <p:tav tm="0" fmla="#ppt_y-sin(pi*$)/81">
                                          <p:val>
                                            <p:fltVal val="0"/>
                                          </p:val>
                                        </p:tav>
                                        <p:tav tm="100000">
                                          <p:val>
                                            <p:fltVal val="1"/>
                                          </p:val>
                                        </p:tav>
                                      </p:tavLst>
                                    </p:anim>
                                    <p:animScale>
                                      <p:cBhvr>
                                        <p:cTn id="77" dur="26">
                                          <p:stCondLst>
                                            <p:cond delay="650"/>
                                          </p:stCondLst>
                                        </p:cTn>
                                        <p:tgtEl>
                                          <p:spTgt spid="328"/>
                                        </p:tgtEl>
                                      </p:cBhvr>
                                      <p:to x="100000" y="60000"/>
                                    </p:animScale>
                                    <p:animScale>
                                      <p:cBhvr>
                                        <p:cTn id="78" dur="166" decel="50000">
                                          <p:stCondLst>
                                            <p:cond delay="676"/>
                                          </p:stCondLst>
                                        </p:cTn>
                                        <p:tgtEl>
                                          <p:spTgt spid="328"/>
                                        </p:tgtEl>
                                      </p:cBhvr>
                                      <p:to x="100000" y="100000"/>
                                    </p:animScale>
                                    <p:animScale>
                                      <p:cBhvr>
                                        <p:cTn id="79" dur="26">
                                          <p:stCondLst>
                                            <p:cond delay="1312"/>
                                          </p:stCondLst>
                                        </p:cTn>
                                        <p:tgtEl>
                                          <p:spTgt spid="328"/>
                                        </p:tgtEl>
                                      </p:cBhvr>
                                      <p:to x="100000" y="80000"/>
                                    </p:animScale>
                                    <p:animScale>
                                      <p:cBhvr>
                                        <p:cTn id="80" dur="166" decel="50000">
                                          <p:stCondLst>
                                            <p:cond delay="1338"/>
                                          </p:stCondLst>
                                        </p:cTn>
                                        <p:tgtEl>
                                          <p:spTgt spid="328"/>
                                        </p:tgtEl>
                                      </p:cBhvr>
                                      <p:to x="100000" y="100000"/>
                                    </p:animScale>
                                    <p:animScale>
                                      <p:cBhvr>
                                        <p:cTn id="81" dur="26">
                                          <p:stCondLst>
                                            <p:cond delay="1642"/>
                                          </p:stCondLst>
                                        </p:cTn>
                                        <p:tgtEl>
                                          <p:spTgt spid="328"/>
                                        </p:tgtEl>
                                      </p:cBhvr>
                                      <p:to x="100000" y="90000"/>
                                    </p:animScale>
                                    <p:animScale>
                                      <p:cBhvr>
                                        <p:cTn id="82" dur="166" decel="50000">
                                          <p:stCondLst>
                                            <p:cond delay="1668"/>
                                          </p:stCondLst>
                                        </p:cTn>
                                        <p:tgtEl>
                                          <p:spTgt spid="328"/>
                                        </p:tgtEl>
                                      </p:cBhvr>
                                      <p:to x="100000" y="100000"/>
                                    </p:animScale>
                                    <p:animScale>
                                      <p:cBhvr>
                                        <p:cTn id="83" dur="26">
                                          <p:stCondLst>
                                            <p:cond delay="1808"/>
                                          </p:stCondLst>
                                        </p:cTn>
                                        <p:tgtEl>
                                          <p:spTgt spid="328"/>
                                        </p:tgtEl>
                                      </p:cBhvr>
                                      <p:to x="100000" y="95000"/>
                                    </p:animScale>
                                    <p:animScale>
                                      <p:cBhvr>
                                        <p:cTn id="84" dur="166" decel="50000">
                                          <p:stCondLst>
                                            <p:cond delay="1834"/>
                                          </p:stCondLst>
                                        </p:cTn>
                                        <p:tgtEl>
                                          <p:spTgt spid="328"/>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31"/>
                                        </p:tgtEl>
                                        <p:attrNameLst>
                                          <p:attrName>style.visibility</p:attrName>
                                        </p:attrNameLst>
                                      </p:cBhvr>
                                      <p:to>
                                        <p:strVal val="visible"/>
                                      </p:to>
                                    </p:set>
                                    <p:animEffect transition="in" filter="wipe(down)">
                                      <p:cBhvr>
                                        <p:cTn id="87" dur="580">
                                          <p:stCondLst>
                                            <p:cond delay="0"/>
                                          </p:stCondLst>
                                        </p:cTn>
                                        <p:tgtEl>
                                          <p:spTgt spid="331"/>
                                        </p:tgtEl>
                                      </p:cBhvr>
                                    </p:animEffect>
                                    <p:anim calcmode="lin" valueType="num">
                                      <p:cBhvr>
                                        <p:cTn id="88" dur="1822" tmFilter="0,0; 0.14,0.36; 0.43,0.73; 0.71,0.91; 1.0,1.0">
                                          <p:stCondLst>
                                            <p:cond delay="0"/>
                                          </p:stCondLst>
                                        </p:cTn>
                                        <p:tgtEl>
                                          <p:spTgt spid="33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3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3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3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31"/>
                                        </p:tgtEl>
                                        <p:attrNameLst>
                                          <p:attrName>ppt_y</p:attrName>
                                        </p:attrNameLst>
                                      </p:cBhvr>
                                      <p:tavLst>
                                        <p:tav tm="0" fmla="#ppt_y-sin(pi*$)/81">
                                          <p:val>
                                            <p:fltVal val="0"/>
                                          </p:val>
                                        </p:tav>
                                        <p:tav tm="100000">
                                          <p:val>
                                            <p:fltVal val="1"/>
                                          </p:val>
                                        </p:tav>
                                      </p:tavLst>
                                    </p:anim>
                                    <p:animScale>
                                      <p:cBhvr>
                                        <p:cTn id="93" dur="26">
                                          <p:stCondLst>
                                            <p:cond delay="650"/>
                                          </p:stCondLst>
                                        </p:cTn>
                                        <p:tgtEl>
                                          <p:spTgt spid="331"/>
                                        </p:tgtEl>
                                      </p:cBhvr>
                                      <p:to x="100000" y="60000"/>
                                    </p:animScale>
                                    <p:animScale>
                                      <p:cBhvr>
                                        <p:cTn id="94" dur="166" decel="50000">
                                          <p:stCondLst>
                                            <p:cond delay="676"/>
                                          </p:stCondLst>
                                        </p:cTn>
                                        <p:tgtEl>
                                          <p:spTgt spid="331"/>
                                        </p:tgtEl>
                                      </p:cBhvr>
                                      <p:to x="100000" y="100000"/>
                                    </p:animScale>
                                    <p:animScale>
                                      <p:cBhvr>
                                        <p:cTn id="95" dur="26">
                                          <p:stCondLst>
                                            <p:cond delay="1312"/>
                                          </p:stCondLst>
                                        </p:cTn>
                                        <p:tgtEl>
                                          <p:spTgt spid="331"/>
                                        </p:tgtEl>
                                      </p:cBhvr>
                                      <p:to x="100000" y="80000"/>
                                    </p:animScale>
                                    <p:animScale>
                                      <p:cBhvr>
                                        <p:cTn id="96" dur="166" decel="50000">
                                          <p:stCondLst>
                                            <p:cond delay="1338"/>
                                          </p:stCondLst>
                                        </p:cTn>
                                        <p:tgtEl>
                                          <p:spTgt spid="331"/>
                                        </p:tgtEl>
                                      </p:cBhvr>
                                      <p:to x="100000" y="100000"/>
                                    </p:animScale>
                                    <p:animScale>
                                      <p:cBhvr>
                                        <p:cTn id="97" dur="26">
                                          <p:stCondLst>
                                            <p:cond delay="1642"/>
                                          </p:stCondLst>
                                        </p:cTn>
                                        <p:tgtEl>
                                          <p:spTgt spid="331"/>
                                        </p:tgtEl>
                                      </p:cBhvr>
                                      <p:to x="100000" y="90000"/>
                                    </p:animScale>
                                    <p:animScale>
                                      <p:cBhvr>
                                        <p:cTn id="98" dur="166" decel="50000">
                                          <p:stCondLst>
                                            <p:cond delay="1668"/>
                                          </p:stCondLst>
                                        </p:cTn>
                                        <p:tgtEl>
                                          <p:spTgt spid="331"/>
                                        </p:tgtEl>
                                      </p:cBhvr>
                                      <p:to x="100000" y="100000"/>
                                    </p:animScale>
                                    <p:animScale>
                                      <p:cBhvr>
                                        <p:cTn id="99" dur="26">
                                          <p:stCondLst>
                                            <p:cond delay="1808"/>
                                          </p:stCondLst>
                                        </p:cTn>
                                        <p:tgtEl>
                                          <p:spTgt spid="331"/>
                                        </p:tgtEl>
                                      </p:cBhvr>
                                      <p:to x="100000" y="95000"/>
                                    </p:animScale>
                                    <p:animScale>
                                      <p:cBhvr>
                                        <p:cTn id="100" dur="166" decel="50000">
                                          <p:stCondLst>
                                            <p:cond delay="1834"/>
                                          </p:stCondLst>
                                        </p:cTn>
                                        <p:tgtEl>
                                          <p:spTgt spid="331"/>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34"/>
                                        </p:tgtEl>
                                        <p:attrNameLst>
                                          <p:attrName>style.visibility</p:attrName>
                                        </p:attrNameLst>
                                      </p:cBhvr>
                                      <p:to>
                                        <p:strVal val="visible"/>
                                      </p:to>
                                    </p:set>
                                    <p:animEffect transition="in" filter="wipe(down)">
                                      <p:cBhvr>
                                        <p:cTn id="103" dur="580">
                                          <p:stCondLst>
                                            <p:cond delay="0"/>
                                          </p:stCondLst>
                                        </p:cTn>
                                        <p:tgtEl>
                                          <p:spTgt spid="334"/>
                                        </p:tgtEl>
                                      </p:cBhvr>
                                    </p:animEffect>
                                    <p:anim calcmode="lin" valueType="num">
                                      <p:cBhvr>
                                        <p:cTn id="104" dur="1822" tmFilter="0,0; 0.14,0.36; 0.43,0.73; 0.71,0.91; 1.0,1.0">
                                          <p:stCondLst>
                                            <p:cond delay="0"/>
                                          </p:stCondLst>
                                        </p:cTn>
                                        <p:tgtEl>
                                          <p:spTgt spid="334"/>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34"/>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34"/>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34"/>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34"/>
                                        </p:tgtEl>
                                        <p:attrNameLst>
                                          <p:attrName>ppt_y</p:attrName>
                                        </p:attrNameLst>
                                      </p:cBhvr>
                                      <p:tavLst>
                                        <p:tav tm="0" fmla="#ppt_y-sin(pi*$)/81">
                                          <p:val>
                                            <p:fltVal val="0"/>
                                          </p:val>
                                        </p:tav>
                                        <p:tav tm="100000">
                                          <p:val>
                                            <p:fltVal val="1"/>
                                          </p:val>
                                        </p:tav>
                                      </p:tavLst>
                                    </p:anim>
                                    <p:animScale>
                                      <p:cBhvr>
                                        <p:cTn id="109" dur="26">
                                          <p:stCondLst>
                                            <p:cond delay="650"/>
                                          </p:stCondLst>
                                        </p:cTn>
                                        <p:tgtEl>
                                          <p:spTgt spid="334"/>
                                        </p:tgtEl>
                                      </p:cBhvr>
                                      <p:to x="100000" y="60000"/>
                                    </p:animScale>
                                    <p:animScale>
                                      <p:cBhvr>
                                        <p:cTn id="110" dur="166" decel="50000">
                                          <p:stCondLst>
                                            <p:cond delay="676"/>
                                          </p:stCondLst>
                                        </p:cTn>
                                        <p:tgtEl>
                                          <p:spTgt spid="334"/>
                                        </p:tgtEl>
                                      </p:cBhvr>
                                      <p:to x="100000" y="100000"/>
                                    </p:animScale>
                                    <p:animScale>
                                      <p:cBhvr>
                                        <p:cTn id="111" dur="26">
                                          <p:stCondLst>
                                            <p:cond delay="1312"/>
                                          </p:stCondLst>
                                        </p:cTn>
                                        <p:tgtEl>
                                          <p:spTgt spid="334"/>
                                        </p:tgtEl>
                                      </p:cBhvr>
                                      <p:to x="100000" y="80000"/>
                                    </p:animScale>
                                    <p:animScale>
                                      <p:cBhvr>
                                        <p:cTn id="112" dur="166" decel="50000">
                                          <p:stCondLst>
                                            <p:cond delay="1338"/>
                                          </p:stCondLst>
                                        </p:cTn>
                                        <p:tgtEl>
                                          <p:spTgt spid="334"/>
                                        </p:tgtEl>
                                      </p:cBhvr>
                                      <p:to x="100000" y="100000"/>
                                    </p:animScale>
                                    <p:animScale>
                                      <p:cBhvr>
                                        <p:cTn id="113" dur="26">
                                          <p:stCondLst>
                                            <p:cond delay="1642"/>
                                          </p:stCondLst>
                                        </p:cTn>
                                        <p:tgtEl>
                                          <p:spTgt spid="334"/>
                                        </p:tgtEl>
                                      </p:cBhvr>
                                      <p:to x="100000" y="90000"/>
                                    </p:animScale>
                                    <p:animScale>
                                      <p:cBhvr>
                                        <p:cTn id="114" dur="166" decel="50000">
                                          <p:stCondLst>
                                            <p:cond delay="1668"/>
                                          </p:stCondLst>
                                        </p:cTn>
                                        <p:tgtEl>
                                          <p:spTgt spid="334"/>
                                        </p:tgtEl>
                                      </p:cBhvr>
                                      <p:to x="100000" y="100000"/>
                                    </p:animScale>
                                    <p:animScale>
                                      <p:cBhvr>
                                        <p:cTn id="115" dur="26">
                                          <p:stCondLst>
                                            <p:cond delay="1808"/>
                                          </p:stCondLst>
                                        </p:cTn>
                                        <p:tgtEl>
                                          <p:spTgt spid="334"/>
                                        </p:tgtEl>
                                      </p:cBhvr>
                                      <p:to x="100000" y="95000"/>
                                    </p:animScale>
                                    <p:animScale>
                                      <p:cBhvr>
                                        <p:cTn id="116" dur="166" decel="50000">
                                          <p:stCondLst>
                                            <p:cond delay="1834"/>
                                          </p:stCondLst>
                                        </p:cTn>
                                        <p:tgtEl>
                                          <p:spTgt spid="334"/>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40"/>
                                        </p:tgtEl>
                                        <p:attrNameLst>
                                          <p:attrName>style.visibility</p:attrName>
                                        </p:attrNameLst>
                                      </p:cBhvr>
                                      <p:to>
                                        <p:strVal val="visible"/>
                                      </p:to>
                                    </p:set>
                                    <p:animEffect transition="in" filter="wipe(down)">
                                      <p:cBhvr>
                                        <p:cTn id="119" dur="580">
                                          <p:stCondLst>
                                            <p:cond delay="0"/>
                                          </p:stCondLst>
                                        </p:cTn>
                                        <p:tgtEl>
                                          <p:spTgt spid="340"/>
                                        </p:tgtEl>
                                      </p:cBhvr>
                                    </p:animEffect>
                                    <p:anim calcmode="lin" valueType="num">
                                      <p:cBhvr>
                                        <p:cTn id="120" dur="1822" tmFilter="0,0; 0.14,0.36; 0.43,0.73; 0.71,0.91; 1.0,1.0">
                                          <p:stCondLst>
                                            <p:cond delay="0"/>
                                          </p:stCondLst>
                                        </p:cTn>
                                        <p:tgtEl>
                                          <p:spTgt spid="340"/>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40"/>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40"/>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40"/>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40"/>
                                        </p:tgtEl>
                                        <p:attrNameLst>
                                          <p:attrName>ppt_y</p:attrName>
                                        </p:attrNameLst>
                                      </p:cBhvr>
                                      <p:tavLst>
                                        <p:tav tm="0" fmla="#ppt_y-sin(pi*$)/81">
                                          <p:val>
                                            <p:fltVal val="0"/>
                                          </p:val>
                                        </p:tav>
                                        <p:tav tm="100000">
                                          <p:val>
                                            <p:fltVal val="1"/>
                                          </p:val>
                                        </p:tav>
                                      </p:tavLst>
                                    </p:anim>
                                    <p:animScale>
                                      <p:cBhvr>
                                        <p:cTn id="125" dur="26">
                                          <p:stCondLst>
                                            <p:cond delay="650"/>
                                          </p:stCondLst>
                                        </p:cTn>
                                        <p:tgtEl>
                                          <p:spTgt spid="340"/>
                                        </p:tgtEl>
                                      </p:cBhvr>
                                      <p:to x="100000" y="60000"/>
                                    </p:animScale>
                                    <p:animScale>
                                      <p:cBhvr>
                                        <p:cTn id="126" dur="166" decel="50000">
                                          <p:stCondLst>
                                            <p:cond delay="676"/>
                                          </p:stCondLst>
                                        </p:cTn>
                                        <p:tgtEl>
                                          <p:spTgt spid="340"/>
                                        </p:tgtEl>
                                      </p:cBhvr>
                                      <p:to x="100000" y="100000"/>
                                    </p:animScale>
                                    <p:animScale>
                                      <p:cBhvr>
                                        <p:cTn id="127" dur="26">
                                          <p:stCondLst>
                                            <p:cond delay="1312"/>
                                          </p:stCondLst>
                                        </p:cTn>
                                        <p:tgtEl>
                                          <p:spTgt spid="340"/>
                                        </p:tgtEl>
                                      </p:cBhvr>
                                      <p:to x="100000" y="80000"/>
                                    </p:animScale>
                                    <p:animScale>
                                      <p:cBhvr>
                                        <p:cTn id="128" dur="166" decel="50000">
                                          <p:stCondLst>
                                            <p:cond delay="1338"/>
                                          </p:stCondLst>
                                        </p:cTn>
                                        <p:tgtEl>
                                          <p:spTgt spid="340"/>
                                        </p:tgtEl>
                                      </p:cBhvr>
                                      <p:to x="100000" y="100000"/>
                                    </p:animScale>
                                    <p:animScale>
                                      <p:cBhvr>
                                        <p:cTn id="129" dur="26">
                                          <p:stCondLst>
                                            <p:cond delay="1642"/>
                                          </p:stCondLst>
                                        </p:cTn>
                                        <p:tgtEl>
                                          <p:spTgt spid="340"/>
                                        </p:tgtEl>
                                      </p:cBhvr>
                                      <p:to x="100000" y="90000"/>
                                    </p:animScale>
                                    <p:animScale>
                                      <p:cBhvr>
                                        <p:cTn id="130" dur="166" decel="50000">
                                          <p:stCondLst>
                                            <p:cond delay="1668"/>
                                          </p:stCondLst>
                                        </p:cTn>
                                        <p:tgtEl>
                                          <p:spTgt spid="340"/>
                                        </p:tgtEl>
                                      </p:cBhvr>
                                      <p:to x="100000" y="100000"/>
                                    </p:animScale>
                                    <p:animScale>
                                      <p:cBhvr>
                                        <p:cTn id="131" dur="26">
                                          <p:stCondLst>
                                            <p:cond delay="1808"/>
                                          </p:stCondLst>
                                        </p:cTn>
                                        <p:tgtEl>
                                          <p:spTgt spid="340"/>
                                        </p:tgtEl>
                                      </p:cBhvr>
                                      <p:to x="100000" y="95000"/>
                                    </p:animScale>
                                    <p:animScale>
                                      <p:cBhvr>
                                        <p:cTn id="132" dur="166" decel="50000">
                                          <p:stCondLst>
                                            <p:cond delay="1834"/>
                                          </p:stCondLst>
                                        </p:cTn>
                                        <p:tgtEl>
                                          <p:spTgt spid="340"/>
                                        </p:tgtEl>
                                      </p:cBhvr>
                                      <p:to x="100000" y="100000"/>
                                    </p:animScale>
                                  </p:childTnLst>
                                </p:cTn>
                              </p:par>
                            </p:childTnLst>
                          </p:cTn>
                        </p:par>
                        <p:par>
                          <p:cTn id="133" fill="hold">
                            <p:stCondLst>
                              <p:cond delay="2000"/>
                            </p:stCondLst>
                            <p:childTnLst>
                              <p:par>
                                <p:cTn id="134" presetID="42" presetClass="entr" presetSubtype="0" fill="hold" nodeType="afterEffect">
                                  <p:stCondLst>
                                    <p:cond delay="0"/>
                                  </p:stCondLst>
                                  <p:childTnLst>
                                    <p:set>
                                      <p:cBhvr>
                                        <p:cTn id="135" dur="1" fill="hold">
                                          <p:stCondLst>
                                            <p:cond delay="0"/>
                                          </p:stCondLst>
                                        </p:cTn>
                                        <p:tgtEl>
                                          <p:spTgt spid="441"/>
                                        </p:tgtEl>
                                        <p:attrNameLst>
                                          <p:attrName>style.visibility</p:attrName>
                                        </p:attrNameLst>
                                      </p:cBhvr>
                                      <p:to>
                                        <p:strVal val="visible"/>
                                      </p:to>
                                    </p:set>
                                    <p:animEffect transition="in" filter="fade">
                                      <p:cBhvr>
                                        <p:cTn id="136" dur="1000"/>
                                        <p:tgtEl>
                                          <p:spTgt spid="441"/>
                                        </p:tgtEl>
                                      </p:cBhvr>
                                    </p:animEffect>
                                    <p:anim calcmode="lin" valueType="num">
                                      <p:cBhvr>
                                        <p:cTn id="137" dur="1000" fill="hold"/>
                                        <p:tgtEl>
                                          <p:spTgt spid="441"/>
                                        </p:tgtEl>
                                        <p:attrNameLst>
                                          <p:attrName>ppt_x</p:attrName>
                                        </p:attrNameLst>
                                      </p:cBhvr>
                                      <p:tavLst>
                                        <p:tav tm="0">
                                          <p:val>
                                            <p:strVal val="#ppt_x"/>
                                          </p:val>
                                        </p:tav>
                                        <p:tav tm="100000">
                                          <p:val>
                                            <p:strVal val="#ppt_x"/>
                                          </p:val>
                                        </p:tav>
                                      </p:tavLst>
                                    </p:anim>
                                    <p:anim calcmode="lin" valueType="num">
                                      <p:cBhvr>
                                        <p:cTn id="138" dur="1000" fill="hold"/>
                                        <p:tgtEl>
                                          <p:spTgt spid="441"/>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nodeType="clickEffect">
                                  <p:stCondLst>
                                    <p:cond delay="0"/>
                                  </p:stCondLst>
                                  <p:childTnLst>
                                    <p:set>
                                      <p:cBhvr>
                                        <p:cTn id="142" dur="1" fill="hold">
                                          <p:stCondLst>
                                            <p:cond delay="0"/>
                                          </p:stCondLst>
                                        </p:cTn>
                                        <p:tgtEl>
                                          <p:spTgt spid="360"/>
                                        </p:tgtEl>
                                        <p:attrNameLst>
                                          <p:attrName>style.visibility</p:attrName>
                                        </p:attrNameLst>
                                      </p:cBhvr>
                                      <p:to>
                                        <p:strVal val="visible"/>
                                      </p:to>
                                    </p:set>
                                    <p:anim calcmode="lin" valueType="num">
                                      <p:cBhvr>
                                        <p:cTn id="143" dur="500" fill="hold"/>
                                        <p:tgtEl>
                                          <p:spTgt spid="360"/>
                                        </p:tgtEl>
                                        <p:attrNameLst>
                                          <p:attrName>ppt_w</p:attrName>
                                        </p:attrNameLst>
                                      </p:cBhvr>
                                      <p:tavLst>
                                        <p:tav tm="0">
                                          <p:val>
                                            <p:fltVal val="0"/>
                                          </p:val>
                                        </p:tav>
                                        <p:tav tm="100000">
                                          <p:val>
                                            <p:strVal val="#ppt_w"/>
                                          </p:val>
                                        </p:tav>
                                      </p:tavLst>
                                    </p:anim>
                                    <p:anim calcmode="lin" valueType="num">
                                      <p:cBhvr>
                                        <p:cTn id="144" dur="500" fill="hold"/>
                                        <p:tgtEl>
                                          <p:spTgt spid="360"/>
                                        </p:tgtEl>
                                        <p:attrNameLst>
                                          <p:attrName>ppt_h</p:attrName>
                                        </p:attrNameLst>
                                      </p:cBhvr>
                                      <p:tavLst>
                                        <p:tav tm="0">
                                          <p:val>
                                            <p:fltVal val="0"/>
                                          </p:val>
                                        </p:tav>
                                        <p:tav tm="100000">
                                          <p:val>
                                            <p:strVal val="#ppt_h"/>
                                          </p:val>
                                        </p:tav>
                                      </p:tavLst>
                                    </p:anim>
                                    <p:animEffect transition="in" filter="fade">
                                      <p:cBhvr>
                                        <p:cTn id="145" dur="500"/>
                                        <p:tgtEl>
                                          <p:spTgt spid="360"/>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337"/>
                                        </p:tgtEl>
                                        <p:attrNameLst>
                                          <p:attrName>style.visibility</p:attrName>
                                        </p:attrNameLst>
                                      </p:cBhvr>
                                      <p:to>
                                        <p:strVal val="visible"/>
                                      </p:to>
                                    </p:set>
                                    <p:animEffect transition="in" filter="fade">
                                      <p:cBhvr>
                                        <p:cTn id="150" dur="500"/>
                                        <p:tgtEl>
                                          <p:spTgt spid="337"/>
                                        </p:tgtEl>
                                      </p:cBhvr>
                                    </p:animEffect>
                                  </p:childTnLst>
                                </p:cTn>
                              </p:par>
                              <p:par>
                                <p:cTn id="151" presetID="10" presetClass="entr" presetSubtype="0" fill="hold" nodeType="withEffect">
                                  <p:stCondLst>
                                    <p:cond delay="0"/>
                                  </p:stCondLst>
                                  <p:childTnLst>
                                    <p:set>
                                      <p:cBhvr>
                                        <p:cTn id="152" dur="1" fill="hold">
                                          <p:stCondLst>
                                            <p:cond delay="0"/>
                                          </p:stCondLst>
                                        </p:cTn>
                                        <p:tgtEl>
                                          <p:spTgt spid="7"/>
                                        </p:tgtEl>
                                        <p:attrNameLst>
                                          <p:attrName>style.visibility</p:attrName>
                                        </p:attrNameLst>
                                      </p:cBhvr>
                                      <p:to>
                                        <p:strVal val="visible"/>
                                      </p:to>
                                    </p:set>
                                    <p:animEffect transition="in" filter="fade">
                                      <p:cBhvr>
                                        <p:cTn id="153" dur="500"/>
                                        <p:tgtEl>
                                          <p:spTgt spid="7"/>
                                        </p:tgtEl>
                                      </p:cBhvr>
                                    </p:animEffect>
                                  </p:childTnLst>
                                </p:cTn>
                              </p:par>
                              <p:par>
                                <p:cTn id="154" presetID="10" presetClass="entr" presetSubtype="0" fill="hold" nodeType="withEffect">
                                  <p:stCondLst>
                                    <p:cond delay="0"/>
                                  </p:stCondLst>
                                  <p:childTnLst>
                                    <p:set>
                                      <p:cBhvr>
                                        <p:cTn id="155" dur="1" fill="hold">
                                          <p:stCondLst>
                                            <p:cond delay="0"/>
                                          </p:stCondLst>
                                        </p:cTn>
                                        <p:tgtEl>
                                          <p:spTgt spid="9"/>
                                        </p:tgtEl>
                                        <p:attrNameLst>
                                          <p:attrName>style.visibility</p:attrName>
                                        </p:attrNameLst>
                                      </p:cBhvr>
                                      <p:to>
                                        <p:strVal val="visible"/>
                                      </p:to>
                                    </p:set>
                                    <p:animEffect transition="in" filter="fade">
                                      <p:cBhvr>
                                        <p:cTn id="156" dur="500"/>
                                        <p:tgtEl>
                                          <p:spTgt spid="9"/>
                                        </p:tgtEl>
                                      </p:cBhvr>
                                    </p:animEffect>
                                  </p:childTnLst>
                                </p:cTn>
                              </p:par>
                              <p:par>
                                <p:cTn id="157" presetID="10" presetClass="entr" presetSubtype="0" fill="hold" nodeType="withEffect">
                                  <p:stCondLst>
                                    <p:cond delay="0"/>
                                  </p:stCondLst>
                                  <p:childTnLst>
                                    <p:set>
                                      <p:cBhvr>
                                        <p:cTn id="158" dur="1" fill="hold">
                                          <p:stCondLst>
                                            <p:cond delay="0"/>
                                          </p:stCondLst>
                                        </p:cTn>
                                        <p:tgtEl>
                                          <p:spTgt spid="17"/>
                                        </p:tgtEl>
                                        <p:attrNameLst>
                                          <p:attrName>style.visibility</p:attrName>
                                        </p:attrNameLst>
                                      </p:cBhvr>
                                      <p:to>
                                        <p:strVal val="visible"/>
                                      </p:to>
                                    </p:set>
                                    <p:animEffect transition="in" filter="fade">
                                      <p:cBhvr>
                                        <p:cTn id="159" dur="500"/>
                                        <p:tgtEl>
                                          <p:spTgt spid="17"/>
                                        </p:tgtEl>
                                      </p:cBhvr>
                                    </p:animEffect>
                                  </p:childTnLst>
                                </p:cTn>
                              </p:par>
                              <p:par>
                                <p:cTn id="160" presetID="10" presetClass="entr" presetSubtype="0" fill="hold" nodeType="withEffect">
                                  <p:stCondLst>
                                    <p:cond delay="0"/>
                                  </p:stCondLst>
                                  <p:childTnLst>
                                    <p:set>
                                      <p:cBhvr>
                                        <p:cTn id="161" dur="1" fill="hold">
                                          <p:stCondLst>
                                            <p:cond delay="0"/>
                                          </p:stCondLst>
                                        </p:cTn>
                                        <p:tgtEl>
                                          <p:spTgt spid="18"/>
                                        </p:tgtEl>
                                        <p:attrNameLst>
                                          <p:attrName>style.visibility</p:attrName>
                                        </p:attrNameLst>
                                      </p:cBhvr>
                                      <p:to>
                                        <p:strVal val="visible"/>
                                      </p:to>
                                    </p:set>
                                    <p:animEffect transition="in" filter="fade">
                                      <p:cBhvr>
                                        <p:cTn id="162" dur="500"/>
                                        <p:tgtEl>
                                          <p:spTgt spid="18"/>
                                        </p:tgtEl>
                                      </p:cBhvr>
                                    </p:animEffect>
                                  </p:childTnLst>
                                </p:cTn>
                              </p:par>
                              <p:par>
                                <p:cTn id="163" presetID="10" presetClass="entr" presetSubtype="0" fill="hold" nodeType="withEffect">
                                  <p:stCondLst>
                                    <p:cond delay="0"/>
                                  </p:stCondLst>
                                  <p:childTnLst>
                                    <p:set>
                                      <p:cBhvr>
                                        <p:cTn id="164" dur="1" fill="hold">
                                          <p:stCondLst>
                                            <p:cond delay="0"/>
                                          </p:stCondLst>
                                        </p:cTn>
                                        <p:tgtEl>
                                          <p:spTgt spid="19"/>
                                        </p:tgtEl>
                                        <p:attrNameLst>
                                          <p:attrName>style.visibility</p:attrName>
                                        </p:attrNameLst>
                                      </p:cBhvr>
                                      <p:to>
                                        <p:strVal val="visible"/>
                                      </p:to>
                                    </p:set>
                                    <p:animEffect transition="in" filter="fade">
                                      <p:cBhvr>
                                        <p:cTn id="165" dur="500"/>
                                        <p:tgtEl>
                                          <p:spTgt spid="19"/>
                                        </p:tgtEl>
                                      </p:cBhvr>
                                    </p:animEffect>
                                  </p:childTnLst>
                                </p:cTn>
                              </p:par>
                              <p:par>
                                <p:cTn id="166" presetID="10" presetClass="entr" presetSubtype="0" fill="hold" nodeType="withEffect">
                                  <p:stCondLst>
                                    <p:cond delay="0"/>
                                  </p:stCondLst>
                                  <p:childTnLst>
                                    <p:set>
                                      <p:cBhvr>
                                        <p:cTn id="167" dur="1" fill="hold">
                                          <p:stCondLst>
                                            <p:cond delay="0"/>
                                          </p:stCondLst>
                                        </p:cTn>
                                        <p:tgtEl>
                                          <p:spTgt spid="8"/>
                                        </p:tgtEl>
                                        <p:attrNameLst>
                                          <p:attrName>style.visibility</p:attrName>
                                        </p:attrNameLst>
                                      </p:cBhvr>
                                      <p:to>
                                        <p:strVal val="visible"/>
                                      </p:to>
                                    </p:set>
                                    <p:animEffect transition="in" filter="fade">
                                      <p:cBhvr>
                                        <p:cTn id="16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p:cNvSpPr txBox="1"/>
          <p:nvPr/>
        </p:nvSpPr>
        <p:spPr bwMode="auto">
          <a:xfrm>
            <a:off x="2045498" y="740411"/>
            <a:ext cx="7618412" cy="4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defTabSz="685165" eaLnBrk="1">
              <a:lnSpc>
                <a:spcPct val="90000"/>
              </a:lnSpc>
              <a:spcBef>
                <a:spcPct val="20000"/>
              </a:spcBef>
              <a:buSzPct val="90000"/>
            </a:pPr>
            <a:endParaRPr lang="en-US" altLang="zh-CN" sz="3200" dirty="0">
              <a:solidFill>
                <a:schemeClr val="tx2">
                  <a:lumMod val="95000"/>
                  <a:lumOff val="5000"/>
                  <a:alpha val="99000"/>
                </a:schemeClr>
              </a:solidFill>
              <a:latin typeface="微软雅黑" panose="020B0503020204020204" pitchFamily="34" charset="-122"/>
              <a:ea typeface="微软雅黑" panose="020B0503020204020204" pitchFamily="34" charset="-122"/>
              <a:cs typeface="+mn-cs"/>
            </a:endParaRPr>
          </a:p>
        </p:txBody>
      </p:sp>
      <p:sp>
        <p:nvSpPr>
          <p:cNvPr id="38" name="五边形 37"/>
          <p:cNvSpPr/>
          <p:nvPr/>
        </p:nvSpPr>
        <p:spPr>
          <a:xfrm>
            <a:off x="1992190" y="2122019"/>
            <a:ext cx="3162021" cy="47778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cap="all" dirty="0">
                <a:latin typeface="微软雅黑" panose="020B0503020204020204" pitchFamily="34" charset="-122"/>
                <a:ea typeface="微软雅黑" panose="020B0503020204020204" pitchFamily="34" charset="-122"/>
              </a:rPr>
              <a:t>国内外一流专家学者的支持</a:t>
            </a:r>
          </a:p>
        </p:txBody>
      </p:sp>
      <p:pic>
        <p:nvPicPr>
          <p:cNvPr id="40" name="Picture 2" descr="H:\工作\产管会工作\03.png"/>
          <p:cNvPicPr>
            <a:picLocks noChangeAspect="1" noChangeArrowheads="1"/>
          </p:cNvPicPr>
          <p:nvPr/>
        </p:nvPicPr>
        <p:blipFill>
          <a:blip r:embed="rId4" cstate="print"/>
          <a:srcRect/>
          <a:stretch>
            <a:fillRect/>
          </a:stretch>
        </p:blipFill>
        <p:spPr bwMode="auto">
          <a:xfrm>
            <a:off x="5616559" y="1325449"/>
            <a:ext cx="6014043" cy="291795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工作\产管会工作\01.png"/>
          <p:cNvPicPr>
            <a:picLocks noChangeAspect="1" noChangeArrowheads="1"/>
          </p:cNvPicPr>
          <p:nvPr/>
        </p:nvPicPr>
        <p:blipFill>
          <a:blip r:embed="rId5" cstate="print"/>
          <a:srcRect/>
          <a:stretch>
            <a:fillRect/>
          </a:stretch>
        </p:blipFill>
        <p:spPr bwMode="auto">
          <a:xfrm>
            <a:off x="802283" y="3184844"/>
            <a:ext cx="4814276" cy="3202673"/>
          </a:xfrm>
          <a:prstGeom prst="rect">
            <a:avLst/>
          </a:prstGeom>
          <a:noFill/>
          <a:extLst>
            <a:ext uri="{909E8E84-426E-40DD-AFC4-6F175D3DCCD1}">
              <a14:hiddenFill xmlns:a14="http://schemas.microsoft.com/office/drawing/2010/main">
                <a:solidFill>
                  <a:srgbClr val="FFFFFF"/>
                </a:solidFill>
              </a14:hiddenFill>
            </a:ext>
          </a:extLst>
        </p:spPr>
      </p:pic>
      <p:sp>
        <p:nvSpPr>
          <p:cNvPr id="50" name="五边形 49"/>
          <p:cNvSpPr/>
          <p:nvPr/>
        </p:nvSpPr>
        <p:spPr>
          <a:xfrm rot="10800000">
            <a:off x="5888293" y="4828442"/>
            <a:ext cx="3162369" cy="477787"/>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cap="all" dirty="0">
              <a:solidFill>
                <a:srgbClr val="00B0F0"/>
              </a:solidFill>
              <a:latin typeface="微软雅黑" panose="020B0503020204020204" pitchFamily="34" charset="-122"/>
              <a:ea typeface="微软雅黑" panose="020B0503020204020204" pitchFamily="34" charset="-122"/>
            </a:endParaRPr>
          </a:p>
        </p:txBody>
      </p:sp>
      <p:sp>
        <p:nvSpPr>
          <p:cNvPr id="51" name="TextBox 4"/>
          <p:cNvSpPr txBox="1"/>
          <p:nvPr/>
        </p:nvSpPr>
        <p:spPr>
          <a:xfrm>
            <a:off x="5888293" y="4959391"/>
            <a:ext cx="2912709" cy="215444"/>
          </a:xfrm>
          <a:prstGeom prst="rect">
            <a:avLst/>
          </a:prstGeom>
          <a:noFill/>
        </p:spPr>
        <p:txBody>
          <a:bodyPr wrap="square" lIns="0" tIns="0" rIns="0" bIns="0" rtlCol="0">
            <a:spAutoFit/>
          </a:bodyPr>
          <a:lstStyle/>
          <a:p>
            <a:pPr algn="ctr"/>
            <a:r>
              <a:rPr lang="zh-CN" altLang="en-US" sz="1400" cap="all" dirty="0">
                <a:solidFill>
                  <a:schemeClr val="bg1"/>
                </a:solidFill>
                <a:latin typeface="微软雅黑" panose="020B0503020204020204" pitchFamily="34" charset="-122"/>
                <a:ea typeface="微软雅黑" panose="020B0503020204020204" pitchFamily="34" charset="-122"/>
              </a:rPr>
              <a:t>国内外顶级金融机构的</a:t>
            </a:r>
            <a:r>
              <a:rPr lang="zh-CN" altLang="en-US" sz="1400" cap="all" dirty="0" smtClean="0">
                <a:solidFill>
                  <a:schemeClr val="bg1"/>
                </a:solidFill>
                <a:latin typeface="微软雅黑" panose="020B0503020204020204" pitchFamily="34" charset="-122"/>
                <a:ea typeface="微软雅黑" panose="020B0503020204020204" pitchFamily="34" charset="-122"/>
              </a:rPr>
              <a:t>认可</a:t>
            </a:r>
            <a:endParaRPr lang="zh-CN" altLang="en-US" sz="1600" b="1" dirty="0" smtClean="0">
              <a:solidFill>
                <a:schemeClr val="accent6"/>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16</a:t>
            </a:fld>
            <a:endParaRPr lang="zh-CN" altLang="en-US"/>
          </a:p>
        </p:txBody>
      </p:sp>
      <p:sp>
        <p:nvSpPr>
          <p:cNvPr id="12"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用户</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038850" y="1676817"/>
            <a:ext cx="5073650" cy="1773684"/>
          </a:xfrm>
          <a:prstGeom prst="rect">
            <a:avLst/>
          </a:prstGeom>
        </p:spPr>
        <p:txBody>
          <a:bodyPr wrap="square" lIns="90000" tIns="46800" rIns="90000" bIns="46800" anchor="ctr" anchorCtr="0">
            <a:normAutofit/>
          </a:bodyPr>
          <a:lstStyle>
            <a:defPPr>
              <a:defRPr lang="zh-CN"/>
            </a:defPPr>
            <a:lvl1pPr>
              <a:defRPr>
                <a:solidFill>
                  <a:schemeClr val="bg1"/>
                </a:solidFill>
              </a:defRPr>
            </a:lvl1pPr>
          </a:lstStyle>
          <a:p>
            <a:r>
              <a:rPr lang="zh-CN" altLang="en-US" dirty="0"/>
              <a:t>Lorem ipsum dolor sit amet, consectetur adipisicing elit.Lorem ipsum dolor sit amet, consectetur adipisicing elit.</a:t>
            </a:r>
          </a:p>
        </p:txBody>
      </p:sp>
      <p:grpSp>
        <p:nvGrpSpPr>
          <p:cNvPr id="42" name="组合 41"/>
          <p:cNvGrpSpPr/>
          <p:nvPr/>
        </p:nvGrpSpPr>
        <p:grpSpPr>
          <a:xfrm>
            <a:off x="1011498" y="1121915"/>
            <a:ext cx="10480239" cy="5095098"/>
            <a:chOff x="126220" y="1613833"/>
            <a:chExt cx="9319146" cy="4518988"/>
          </a:xfrm>
        </p:grpSpPr>
        <p:grpSp>
          <p:nvGrpSpPr>
            <p:cNvPr id="43" name="组合 42"/>
            <p:cNvGrpSpPr/>
            <p:nvPr/>
          </p:nvGrpSpPr>
          <p:grpSpPr>
            <a:xfrm>
              <a:off x="7194055" y="1613833"/>
              <a:ext cx="2251311" cy="3492551"/>
              <a:chOff x="820818" y="1216205"/>
              <a:chExt cx="1536273" cy="2510603"/>
            </a:xfrm>
          </p:grpSpPr>
          <p:sp>
            <p:nvSpPr>
              <p:cNvPr id="68" name="矩形 67"/>
              <p:cNvSpPr/>
              <p:nvPr/>
            </p:nvSpPr>
            <p:spPr bwMode="auto">
              <a:xfrm>
                <a:off x="820818" y="1303100"/>
                <a:ext cx="1473963" cy="1552705"/>
              </a:xfrm>
              <a:prstGeom prst="rect">
                <a:avLst/>
              </a:prstGeom>
              <a:solidFill>
                <a:schemeClr val="accent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smtClean="0">
                  <a:ln>
                    <a:noFill/>
                  </a:ln>
                  <a:solidFill>
                    <a:srgbClr val="FFFFFF">
                      <a:alpha val="98824"/>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9" name="Rectangle 6"/>
              <p:cNvSpPr>
                <a:spLocks noChangeArrowheads="1"/>
              </p:cNvSpPr>
              <p:nvPr/>
            </p:nvSpPr>
            <p:spPr bwMode="auto">
              <a:xfrm>
                <a:off x="869226" y="3044923"/>
                <a:ext cx="1487865" cy="681885"/>
              </a:xfrm>
              <a:prstGeom prst="rect">
                <a:avLst/>
              </a:prstGeom>
              <a:noFill/>
              <a:ln w="9525">
                <a:noFill/>
                <a:miter lim="800000"/>
              </a:ln>
            </p:spPr>
            <p:txBody>
              <a:bodyPr wrap="square" lIns="68571" tIns="34286" rIns="68571" bIns="34286" anchor="ctr">
                <a:spAutoFit/>
              </a:bodyPr>
              <a:lstStyle/>
              <a:p>
                <a:pPr marL="0" marR="0" lvl="0" indent="0" defTabSz="914400" eaLnBrk="1" fontAlgn="auto" latinLnBrk="0" hangingPunct="1">
                  <a:lnSpc>
                    <a:spcPts val="26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截至</a:t>
                </a:r>
                <a:r>
                  <a:rPr kumimoji="0" lang="en-US" altLang="zh-CN"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2017</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年</a:t>
                </a:r>
                <a:r>
                  <a:rPr lang="en-US" altLang="zh-CN" sz="1400" kern="0" dirty="0" smtClean="0">
                    <a:solidFill>
                      <a:sysClr val="windowText" lastClr="000000"/>
                    </a:solidFill>
                    <a:latin typeface="微软雅黑" panose="020B0503020204020204" pitchFamily="34" charset="-122"/>
                    <a:ea typeface="微软雅黑" panose="020B0503020204020204" pitchFamily="34" charset="-122"/>
                  </a:rPr>
                  <a:t>10</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月</a:t>
                </a:r>
                <a:r>
                  <a:rPr lang="en-US" altLang="zh-CN" sz="1400" kern="0" dirty="0" smtClean="0">
                    <a:solidFill>
                      <a:sysClr val="windowText" lastClr="000000"/>
                    </a:solidFill>
                    <a:latin typeface="微软雅黑" panose="020B0503020204020204" pitchFamily="34" charset="-122"/>
                    <a:ea typeface="微软雅黑" panose="020B0503020204020204" pitchFamily="34" charset="-122"/>
                  </a:rPr>
                  <a:t>31</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日</a:t>
                </a: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，中国</a:t>
                </a:r>
                <a:r>
                  <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知网</a:t>
                </a: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检索</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到</a:t>
                </a:r>
                <a:r>
                  <a:rPr kumimoji="0" lang="zh-TW" altLang="en-US" sz="1400"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使</a:t>
                </a:r>
                <a:r>
                  <a:rPr kumimoji="0" lang="zh-CN" altLang="en-US" sz="1400"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用</a:t>
                </a:r>
                <a:r>
                  <a:rPr kumimoji="0" lang="en-US" altLang="zh-CN" sz="14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CSMAR</a:t>
                </a: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数据的论文</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多达</a:t>
                </a:r>
                <a:r>
                  <a:rPr lang="en-US" altLang="zh-CN" sz="1400" kern="0" dirty="0" smtClean="0">
                    <a:solidFill>
                      <a:sysClr val="windowText" lastClr="000000"/>
                    </a:solidFill>
                    <a:latin typeface="微软雅黑" panose="020B0503020204020204" pitchFamily="34" charset="-122"/>
                    <a:ea typeface="微软雅黑" panose="020B0503020204020204" pitchFamily="34" charset="-122"/>
                  </a:rPr>
                  <a:t>34056</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篇。</a:t>
                </a:r>
                <a:endPar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pic>
            <p:nvPicPr>
              <p:cNvPr id="70" name="Picture 4" descr="\\MAGNUM\Projects\Microsoft\Cloud Power FY12\Design\ICONS_PNG\Private_Cloud.png"/>
              <p:cNvPicPr>
                <a:picLocks noChangeAspect="1" noChangeArrowheads="1"/>
              </p:cNvPicPr>
              <p:nvPr/>
            </p:nvPicPr>
            <p:blipFill>
              <a:blip r:embed="rId5" cstate="print">
                <a:lum bright="70000" contrast="-70000"/>
                <a:extLst>
                  <a:ext uri="{BEBA8EAE-BF5A-486C-A8C5-ECC9F3942E4B}">
                    <a14:imgProps xmlns:a14="http://schemas.microsoft.com/office/drawing/2010/main">
                      <a14:imgLayer r:embed="rId6">
                        <a14:imgEffect>
                          <a14:saturation sat="33000"/>
                        </a14:imgEffect>
                      </a14:imgLayer>
                    </a14:imgProps>
                  </a:ext>
                </a:extLst>
              </a:blip>
              <a:srcRect/>
              <a:stretch>
                <a:fillRect/>
              </a:stretch>
            </p:blipFill>
            <p:spPr bwMode="auto">
              <a:xfrm>
                <a:off x="974005" y="1216205"/>
                <a:ext cx="1107621" cy="1291476"/>
              </a:xfrm>
              <a:prstGeom prst="rect">
                <a:avLst/>
              </a:prstGeom>
              <a:noFill/>
              <a:ln>
                <a:noFill/>
              </a:ln>
            </p:spPr>
          </p:pic>
          <p:sp>
            <p:nvSpPr>
              <p:cNvPr id="71" name="TextBox 67"/>
              <p:cNvSpPr txBox="1"/>
              <p:nvPr/>
            </p:nvSpPr>
            <p:spPr>
              <a:xfrm>
                <a:off x="1301515" y="2458614"/>
                <a:ext cx="623288" cy="215850"/>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引用</a:t>
                </a:r>
                <a:endPar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126220" y="1731420"/>
              <a:ext cx="2160000" cy="3416555"/>
              <a:chOff x="6787385" y="1303102"/>
              <a:chExt cx="1473963" cy="2455973"/>
            </a:xfrm>
          </p:grpSpPr>
          <p:sp>
            <p:nvSpPr>
              <p:cNvPr id="64" name="矩形 63"/>
              <p:cNvSpPr/>
              <p:nvPr/>
            </p:nvSpPr>
            <p:spPr bwMode="auto">
              <a:xfrm>
                <a:off x="6787385" y="1303102"/>
                <a:ext cx="1473963" cy="1552705"/>
              </a:xfrm>
              <a:prstGeom prst="rect">
                <a:avLst/>
              </a:prstGeom>
              <a:solidFill>
                <a:schemeClr val="accent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smtClean="0">
                  <a:ln>
                    <a:noFill/>
                  </a:ln>
                  <a:solidFill>
                    <a:srgbClr val="FFFFFF">
                      <a:alpha val="98824"/>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5" name="Rectangle 3"/>
              <p:cNvSpPr>
                <a:spLocks noChangeArrowheads="1"/>
              </p:cNvSpPr>
              <p:nvPr/>
            </p:nvSpPr>
            <p:spPr bwMode="auto">
              <a:xfrm>
                <a:off x="6804189" y="3077191"/>
                <a:ext cx="1414246" cy="681884"/>
              </a:xfrm>
              <a:prstGeom prst="rect">
                <a:avLst/>
              </a:prstGeom>
              <a:noFill/>
              <a:ln w="9525">
                <a:noFill/>
                <a:miter lim="800000"/>
              </a:ln>
            </p:spPr>
            <p:txBody>
              <a:bodyPr wrap="square" lIns="68571" tIns="34286" rIns="68571" bIns="34286" anchor="ctr">
                <a:spAutoFit/>
              </a:bodyPr>
              <a:lstStyle/>
              <a:p>
                <a:pPr marL="0" marR="0" lvl="1" indent="0" defTabSz="914400" eaLnBrk="1" fontAlgn="auto" latinLnBrk="0" hangingPunct="1">
                  <a:lnSpc>
                    <a:spcPts val="26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大中华地区</a:t>
                </a:r>
                <a:r>
                  <a:rPr kumimoji="0" lang="zh-CN" altLang="en-US" sz="15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唯一</a:t>
                </a:r>
                <a:r>
                  <a:rPr kumimoji="0" lang="zh-TW"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加入</a:t>
                </a: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美国沃顿商学院</a:t>
                </a:r>
                <a:r>
                  <a:rPr kumimoji="0" lang="en-US" altLang="zh-CN"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WRDS</a:t>
                </a: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研究数据</a:t>
                </a:r>
                <a:r>
                  <a:rPr kumimoji="0" lang="zh-TW"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平台的数据提供</a:t>
                </a:r>
                <a:r>
                  <a:rPr kumimoji="0" lang="zh-TW"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商</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6" name="TextBox 71"/>
              <p:cNvSpPr txBox="1"/>
              <p:nvPr/>
            </p:nvSpPr>
            <p:spPr>
              <a:xfrm>
                <a:off x="7281528" y="2418415"/>
                <a:ext cx="623288" cy="215850"/>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唯一</a:t>
                </a:r>
                <a:endPar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67" name="Picture 3" descr="C:\Users\Jonahs\Dropbox\Projects SCOTT\MEET Windows Azure\source\Background\tile-icon-bigdata.png"/>
              <p:cNvPicPr>
                <a:picLocks noChangeAspect="1" noChangeArrowheads="1"/>
              </p:cNvPicPr>
              <p:nvPr/>
            </p:nvPicPr>
            <p:blipFill>
              <a:blip r:embed="rId7" cstate="print"/>
              <a:srcRect/>
              <a:stretch>
                <a:fillRect/>
              </a:stretch>
            </p:blipFill>
            <p:spPr bwMode="auto">
              <a:xfrm>
                <a:off x="7219470" y="15940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组合 51"/>
            <p:cNvGrpSpPr/>
            <p:nvPr/>
          </p:nvGrpSpPr>
          <p:grpSpPr>
            <a:xfrm>
              <a:off x="2449384" y="1739837"/>
              <a:ext cx="2232553" cy="4392984"/>
              <a:chOff x="2779598" y="1303101"/>
              <a:chExt cx="1523473" cy="3157873"/>
            </a:xfrm>
          </p:grpSpPr>
          <p:sp>
            <p:nvSpPr>
              <p:cNvPr id="59" name="矩形 58"/>
              <p:cNvSpPr/>
              <p:nvPr/>
            </p:nvSpPr>
            <p:spPr bwMode="auto">
              <a:xfrm>
                <a:off x="2800119" y="1303101"/>
                <a:ext cx="1473963" cy="1552704"/>
              </a:xfrm>
              <a:prstGeom prst="rect">
                <a:avLst/>
              </a:prstGeom>
              <a:solidFill>
                <a:schemeClr val="accent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smtClean="0">
                  <a:ln>
                    <a:noFill/>
                  </a:ln>
                  <a:solidFill>
                    <a:srgbClr val="FFFFFF">
                      <a:alpha val="98824"/>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0" name="Rectangle 5"/>
              <p:cNvSpPr>
                <a:spLocks noChangeArrowheads="1"/>
              </p:cNvSpPr>
              <p:nvPr/>
            </p:nvSpPr>
            <p:spPr bwMode="auto">
              <a:xfrm>
                <a:off x="2808587" y="3089299"/>
                <a:ext cx="1494484" cy="328676"/>
              </a:xfrm>
              <a:prstGeom prst="rect">
                <a:avLst/>
              </a:prstGeom>
              <a:noFill/>
              <a:ln w="9525">
                <a:noFill/>
                <a:miter lim="800000"/>
              </a:ln>
            </p:spPr>
            <p:txBody>
              <a:bodyPr wrap="square" lIns="68571" tIns="34286" rIns="68571" bIns="34286" anchor="ctr">
                <a:spAutoFit/>
              </a:bodyPr>
              <a:lstStyle/>
              <a:p>
                <a:pPr lvl="0">
                  <a:defRPr/>
                </a:pP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被</a:t>
                </a:r>
                <a:r>
                  <a:rPr kumimoji="0" lang="zh-CN" altLang="en-US" sz="15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诺贝尔获</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得者</a:t>
                </a:r>
                <a:r>
                  <a:rPr kumimoji="0" lang="en-US" altLang="zh-CN" sz="1400"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Robert William </a:t>
                </a:r>
                <a:r>
                  <a:rPr kumimoji="0" lang="en-US" altLang="zh-CN" sz="1400" i="0" u="none" strike="noStrike" kern="0" cap="none" spc="0" normalizeH="0" baseline="0" noProof="0" dirty="0" err="1" smtClean="0">
                    <a:ln>
                      <a:noFill/>
                    </a:ln>
                    <a:solidFill>
                      <a:srgbClr val="C00000"/>
                    </a:solidFill>
                    <a:effectLst/>
                    <a:uLnTx/>
                    <a:uFillTx/>
                    <a:latin typeface="微软雅黑" panose="020B0503020204020204" pitchFamily="34" charset="-122"/>
                    <a:ea typeface="微软雅黑" panose="020B0503020204020204" pitchFamily="34" charset="-122"/>
                  </a:rPr>
                  <a:t>Fogel</a:t>
                </a:r>
                <a:r>
                  <a:rPr kumimoji="0" lang="en-US" altLang="zh-CN" sz="1400"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 </a:t>
                </a:r>
                <a:r>
                  <a:rPr kumimoji="0" lang="zh-CN" altLang="en-US" sz="14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高度</a:t>
                </a:r>
                <a:r>
                  <a:rPr kumimoji="0" lang="zh-CN" altLang="en-US" sz="1400"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认可</a:t>
                </a:r>
                <a:r>
                  <a:rPr lang="zh-CN" altLang="en-US" sz="1400" kern="0" dirty="0">
                    <a:solidFill>
                      <a:sysClr val="windowText" lastClr="000000"/>
                    </a:solidFill>
                    <a:latin typeface="微软雅黑" panose="020B0503020204020204" pitchFamily="34" charset="-122"/>
                    <a:ea typeface="微软雅黑" panose="020B0503020204020204" pitchFamily="34" charset="-122"/>
                  </a:rPr>
                  <a:t>。</a:t>
                </a:r>
                <a:endParaRPr kumimoji="0" lang="en-US" altLang="zh-CN" sz="14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61" name="TextBox 76"/>
              <p:cNvSpPr txBox="1"/>
              <p:nvPr/>
            </p:nvSpPr>
            <p:spPr>
              <a:xfrm>
                <a:off x="3290752" y="2429182"/>
                <a:ext cx="623288" cy="215850"/>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认可</a:t>
                </a:r>
                <a:endPar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62" name="Picture 2" descr="https://encrypted-tbn1.gstatic.com/images?q=tbn:ANd9GcQB_CUs8AzuH-c41BemjQPsTsFHnmsbs38ti6Np2mja5ACDnfovXg"/>
              <p:cNvPicPr>
                <a:picLocks noChangeAspect="1" noChangeArrowheads="1"/>
              </p:cNvPicPr>
              <p:nvPr/>
            </p:nvPicPr>
            <p:blipFill rotWithShape="1">
              <a:blip r:embed="rId8" cstate="print"/>
              <a:srcRect/>
              <a:stretch>
                <a:fillRect/>
              </a:stretch>
            </p:blipFill>
            <p:spPr bwMode="auto">
              <a:xfrm>
                <a:off x="2779598" y="3608223"/>
                <a:ext cx="1494484" cy="852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3" name="Picture 7" descr="C:\Users\Jonahs\Dropbox\Projects SCOTT\MEET Windows Azure\source\Background\tile-icon-identity.png"/>
              <p:cNvPicPr>
                <a:picLocks noChangeAspect="1" noChangeArrowheads="1"/>
              </p:cNvPicPr>
              <p:nvPr/>
            </p:nvPicPr>
            <p:blipFill>
              <a:blip r:embed="rId9" cstate="print"/>
              <a:srcRect/>
              <a:stretch>
                <a:fillRect/>
              </a:stretch>
            </p:blipFill>
            <p:spPr bwMode="auto">
              <a:xfrm>
                <a:off x="3239000" y="1589655"/>
                <a:ext cx="633658" cy="6334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组合 52"/>
            <p:cNvGrpSpPr/>
            <p:nvPr/>
          </p:nvGrpSpPr>
          <p:grpSpPr>
            <a:xfrm>
              <a:off x="4794572" y="1739837"/>
              <a:ext cx="2270556" cy="4349141"/>
              <a:chOff x="4774033" y="1303102"/>
              <a:chExt cx="1549406" cy="3126357"/>
            </a:xfrm>
          </p:grpSpPr>
          <p:sp>
            <p:nvSpPr>
              <p:cNvPr id="54" name="矩形 53"/>
              <p:cNvSpPr/>
              <p:nvPr/>
            </p:nvSpPr>
            <p:spPr bwMode="auto">
              <a:xfrm>
                <a:off x="4797261" y="1303102"/>
                <a:ext cx="1473964" cy="1552705"/>
              </a:xfrm>
              <a:prstGeom prst="rect">
                <a:avLst/>
              </a:prstGeom>
              <a:solidFill>
                <a:schemeClr val="accent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smtClean="0">
                  <a:ln>
                    <a:noFill/>
                  </a:ln>
                  <a:solidFill>
                    <a:srgbClr val="FFFFFF">
                      <a:alpha val="98824"/>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5" name="Rectangle 4"/>
              <p:cNvSpPr>
                <a:spLocks noChangeArrowheads="1"/>
              </p:cNvSpPr>
              <p:nvPr/>
            </p:nvSpPr>
            <p:spPr bwMode="auto">
              <a:xfrm>
                <a:off x="4774033" y="3041243"/>
                <a:ext cx="1549406" cy="681884"/>
              </a:xfrm>
              <a:prstGeom prst="rect">
                <a:avLst/>
              </a:prstGeom>
              <a:noFill/>
              <a:ln w="9525">
                <a:noFill/>
                <a:miter lim="800000"/>
              </a:ln>
            </p:spPr>
            <p:txBody>
              <a:bodyPr wrap="square" lIns="68571" tIns="34286" rIns="68571" bIns="34286" anchor="ctr">
                <a:spAutoFit/>
              </a:bodyPr>
              <a:lstStyle/>
              <a:p>
                <a:pPr marL="0" marR="0" lvl="0" indent="0" defTabSz="914400" eaLnBrk="1" fontAlgn="auto" latinLnBrk="0" hangingPunct="1">
                  <a:lnSpc>
                    <a:spcPts val="26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CSMAR</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数据被</a:t>
                </a:r>
                <a:r>
                  <a:rPr kumimoji="0" lang="zh-CN" altLang="en-US" sz="15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摩根斯坦利</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选用，作为编制</a:t>
                </a:r>
                <a:r>
                  <a:rPr kumimoji="0" lang="en-US" altLang="zh-CN"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MSCI-A</a:t>
                </a: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股指数的</a:t>
                </a:r>
                <a:r>
                  <a:rPr kumimoji="0" lang="zh-CN" altLang="en-US" sz="1400"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基础</a:t>
                </a: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pic>
            <p:nvPicPr>
              <p:cNvPr id="56" name="Picture 5" descr="\\MAGNUM\Projects\Microsoft\Cloud Power FY12\Design\ICONS_PNG\Consistent_Development_and_Deployment_Platform.png"/>
              <p:cNvPicPr>
                <a:picLocks noChangeAspect="1" noChangeArrowheads="1"/>
              </p:cNvPicPr>
              <p:nvPr/>
            </p:nvPicPr>
            <p:blipFill>
              <a:blip r:embed="rId10" cstate="print">
                <a:lum bright="70000" contrast="-70000"/>
                <a:extLst>
                  <a:ext uri="{BEBA8EAE-BF5A-486C-A8C5-ECC9F3942E4B}">
                    <a14:imgProps xmlns:a14="http://schemas.microsoft.com/office/drawing/2010/main">
                      <a14:imgLayer r:embed="rId11">
                        <a14:imgEffect>
                          <a14:saturation sat="33000"/>
                        </a14:imgEffect>
                      </a14:imgLayer>
                    </a14:imgProps>
                  </a:ext>
                </a:extLst>
              </a:blip>
              <a:srcRect/>
              <a:stretch>
                <a:fillRect/>
              </a:stretch>
            </p:blipFill>
            <p:spPr bwMode="auto">
              <a:xfrm>
                <a:off x="5083813" y="1412845"/>
                <a:ext cx="929847" cy="929604"/>
              </a:xfrm>
              <a:prstGeom prst="rect">
                <a:avLst/>
              </a:prstGeom>
              <a:noFill/>
            </p:spPr>
          </p:pic>
          <p:sp>
            <p:nvSpPr>
              <p:cNvPr id="57" name="TextBox 83"/>
              <p:cNvSpPr txBox="1"/>
              <p:nvPr/>
            </p:nvSpPr>
            <p:spPr>
              <a:xfrm>
                <a:off x="5302285" y="2458925"/>
                <a:ext cx="623289" cy="215850"/>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基础</a:t>
                </a:r>
                <a:endPar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58" name="图片 57"/>
              <p:cNvPicPr>
                <a:picLocks noChangeAspect="1"/>
              </p:cNvPicPr>
              <p:nvPr/>
            </p:nvPicPr>
            <p:blipFill rotWithShape="1">
              <a:blip r:embed="rId12" cstate="print"/>
              <a:srcRect/>
              <a:stretch>
                <a:fillRect/>
              </a:stretch>
            </p:blipFill>
            <p:spPr>
              <a:xfrm>
                <a:off x="4850808" y="3895543"/>
                <a:ext cx="1420417" cy="533916"/>
              </a:xfrm>
              <a:prstGeom prst="rect">
                <a:avLst/>
              </a:prstGeom>
              <a:ln>
                <a:noFill/>
              </a:ln>
              <a:effectLst>
                <a:outerShdw blurRad="292100" dist="139700" dir="2700000" algn="tl" rotWithShape="0">
                  <a:srgbClr val="333333">
                    <a:alpha val="65000"/>
                  </a:srgbClr>
                </a:outerShdw>
              </a:effectLst>
            </p:spPr>
          </p:pic>
        </p:grpSp>
      </p:grpSp>
      <p:sp>
        <p:nvSpPr>
          <p:cNvPr id="3" name="灯片编号占位符 2"/>
          <p:cNvSpPr>
            <a:spLocks noGrp="1"/>
          </p:cNvSpPr>
          <p:nvPr>
            <p:ph type="sldNum" sz="quarter" idx="12"/>
          </p:nvPr>
        </p:nvSpPr>
        <p:spPr/>
        <p:txBody>
          <a:bodyPr/>
          <a:lstStyle/>
          <a:p>
            <a:fld id="{D452BF20-362C-4294-AFD9-C5328724C70E}" type="slidenum">
              <a:rPr lang="zh-CN" altLang="en-US" smtClean="0"/>
              <a:t>17</a:t>
            </a:fld>
            <a:endParaRPr lang="zh-CN" altLang="en-US"/>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p:cNvSpPr txBox="1"/>
          <p:nvPr/>
        </p:nvSpPr>
        <p:spPr bwMode="auto">
          <a:xfrm>
            <a:off x="1595122" y="494935"/>
            <a:ext cx="7618412" cy="4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defTabSz="685165" eaLnBrk="1">
              <a:lnSpc>
                <a:spcPct val="90000"/>
              </a:lnSpc>
              <a:spcBef>
                <a:spcPct val="20000"/>
              </a:spcBef>
              <a:buSzPct val="90000"/>
            </a:pPr>
            <a:endParaRPr lang="en-US" altLang="zh-CN" sz="3200" dirty="0">
              <a:solidFill>
                <a:schemeClr val="tx2">
                  <a:lumMod val="95000"/>
                  <a:lumOff val="5000"/>
                  <a:alpha val="99000"/>
                </a:schemeClr>
              </a:solidFill>
              <a:latin typeface="微软雅黑" panose="020B0503020204020204" pitchFamily="34" charset="-122"/>
              <a:ea typeface="微软雅黑" panose="020B0503020204020204" pitchFamily="34" charset="-122"/>
              <a:cs typeface="+mn-cs"/>
            </a:endParaRPr>
          </a:p>
        </p:txBody>
      </p:sp>
      <p:sp>
        <p:nvSpPr>
          <p:cNvPr id="48" name="文本框 47"/>
          <p:cNvSpPr txBox="1"/>
          <p:nvPr>
            <p:custDataLst>
              <p:tags r:id="rId2"/>
            </p:custDataLst>
          </p:nvPr>
        </p:nvSpPr>
        <p:spPr>
          <a:xfrm>
            <a:off x="2045498" y="461226"/>
            <a:ext cx="7870908" cy="998538"/>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4400" cap="all">
                <a:latin typeface="+mj-lt"/>
                <a:ea typeface="+mj-ea"/>
                <a:cs typeface="+mj-cs"/>
              </a:defRPr>
            </a:lvl1pPr>
          </a:lstStyle>
          <a:p>
            <a:endParaRPr lang="zh-CN" altLang="en-US" sz="3200" dirty="0">
              <a:solidFill>
                <a:schemeClr val="accent1">
                  <a:lumMod val="50000"/>
                </a:schemeClr>
              </a:solidFill>
            </a:endParaRPr>
          </a:p>
        </p:txBody>
      </p:sp>
      <p:pic>
        <p:nvPicPr>
          <p:cNvPr id="6" name="Picture 3" descr="\\psf\Home\Desktop\螢幕快照 2016-09-17 下午4.59.4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2256" y="3965340"/>
            <a:ext cx="6879791" cy="10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sf\Home\Desktop\螢幕快照 2016-09-17 下午10.47.4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2256" y="4946363"/>
            <a:ext cx="6879791" cy="123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標題 1"/>
          <p:cNvSpPr txBox="1"/>
          <p:nvPr/>
        </p:nvSpPr>
        <p:spPr bwMode="auto">
          <a:xfrm>
            <a:off x="1508863" y="1639277"/>
            <a:ext cx="8944178" cy="156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marL="1143000" indent="-431800" eaLnBrk="0" hangingPunct="0">
              <a:defRPr kumimoji="1" sz="2400">
                <a:solidFill>
                  <a:srgbClr val="000000"/>
                </a:solidFill>
                <a:latin typeface="Helvetica Light"/>
                <a:ea typeface="Helvetica Light"/>
                <a:cs typeface="Helvetica Light"/>
                <a:sym typeface="Helvetica Light"/>
              </a:defRPr>
            </a:lvl1pPr>
            <a:lvl2pPr marL="1143000" indent="-43180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marL="720090" lvl="1" eaLnBrk="1">
              <a:lnSpc>
                <a:spcPct val="150000"/>
              </a:lnSpc>
              <a:spcBef>
                <a:spcPts val="790"/>
              </a:spcBef>
              <a:buClr>
                <a:schemeClr val="accent2">
                  <a:lumMod val="50000"/>
                </a:schemeClr>
              </a:buClr>
              <a:buSzPct val="80000"/>
              <a:buFont typeface="Wingdings" panose="05000000000000000000" pitchFamily="2" charset="2"/>
              <a:buChar char="Ø"/>
            </a:pPr>
            <a:r>
              <a:rPr kumimoji="0"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大中华地区唯一</a:t>
            </a:r>
            <a:r>
              <a:rPr kumimoji="0" lang="zh-TW"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加入</a:t>
            </a:r>
            <a:r>
              <a:rPr kumimoji="0"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美国沃顿商学院</a:t>
            </a:r>
            <a:r>
              <a:rPr kumimoji="0"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WRDS</a:t>
            </a:r>
            <a:r>
              <a:rPr kumimoji="0"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研究数据</a:t>
            </a:r>
            <a:r>
              <a:rPr kumimoji="0" lang="zh-TW"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平台的数据提供</a:t>
            </a:r>
            <a:r>
              <a:rPr kumimoji="0" lang="zh-TW"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商</a:t>
            </a:r>
            <a:endParaRPr kumimoji="0" lang="en-US" altLang="zh-TW" sz="16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720090" lvl="1" eaLnBrk="1">
              <a:lnSpc>
                <a:spcPct val="150000"/>
              </a:lnSpc>
              <a:spcBef>
                <a:spcPts val="790"/>
              </a:spcBef>
              <a:buClr>
                <a:schemeClr val="accent2">
                  <a:lumMod val="50000"/>
                </a:schemeClr>
              </a:buClr>
              <a:buSzPct val="80000"/>
              <a:buFont typeface="Wingdings" panose="05000000000000000000" pitchFamily="2" charset="2"/>
              <a:buChar char="Ø"/>
            </a:pPr>
            <a:endParaRPr kumimoji="0" lang="en-US" altLang="zh-TW" sz="20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720090" lvl="1" eaLnBrk="1">
              <a:lnSpc>
                <a:spcPct val="150000"/>
              </a:lnSpc>
              <a:spcBef>
                <a:spcPts val="790"/>
              </a:spcBef>
              <a:buClr>
                <a:schemeClr val="accent2">
                  <a:lumMod val="50000"/>
                </a:schemeClr>
              </a:buClr>
              <a:buSzPct val="80000"/>
              <a:buFont typeface="Wingdings" panose="05000000000000000000" pitchFamily="2" charset="2"/>
              <a:buChar char="Ø"/>
            </a:pPr>
            <a:endParaRPr kumimoji="0"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288290" lvl="1" indent="0" eaLnBrk="1">
              <a:lnSpc>
                <a:spcPct val="150000"/>
              </a:lnSpc>
              <a:spcBef>
                <a:spcPts val="790"/>
              </a:spcBef>
              <a:buClr>
                <a:schemeClr val="accent2">
                  <a:lumMod val="50000"/>
                </a:schemeClr>
              </a:buClr>
              <a:buSzPct val="80000"/>
            </a:pPr>
            <a:endPar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marL="631190" indent="-342900" eaLnBrk="1">
              <a:lnSpc>
                <a:spcPct val="150000"/>
              </a:lnSpc>
              <a:spcBef>
                <a:spcPts val="790"/>
              </a:spcBef>
              <a:buClr>
                <a:schemeClr val="accent2">
                  <a:lumMod val="50000"/>
                </a:schemeClr>
              </a:buClr>
              <a:buSzPct val="80000"/>
              <a:buFont typeface="Wingdings" panose="05000000000000000000" pitchFamily="2" charset="2"/>
              <a:buChar char="Ø"/>
            </a:pPr>
            <a:r>
              <a:rPr kumimoji="0"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2016</a:t>
            </a:r>
            <a:r>
              <a:rPr kumimoji="0" lang="zh-TW"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年签订扩大合作协议，目前</a:t>
            </a:r>
            <a:r>
              <a:rPr kumimoji="0" lang="en-US" altLang="zh-TW"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13</a:t>
            </a:r>
            <a:r>
              <a:rPr kumimoji="0" lang="zh-TW"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个数据库纳入</a:t>
            </a:r>
            <a:r>
              <a:rPr kumimoji="0" lang="en-US" altLang="zh-TW"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WRDS</a:t>
            </a:r>
            <a:r>
              <a:rPr kumimoji="0" lang="zh-TW"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研究数据</a:t>
            </a:r>
            <a:r>
              <a:rPr kumimoji="0" lang="zh-TW"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平台</a:t>
            </a:r>
            <a:endParaRPr kumimoji="0"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18</a:t>
            </a:fld>
            <a:endParaRPr lang="zh-CN" altLang="en-US"/>
          </a:p>
        </p:txBody>
      </p:sp>
      <p:pic>
        <p:nvPicPr>
          <p:cNvPr id="10" name="图片 5"/>
          <p:cNvPicPr>
            <a:picLocks noChangeAspect="1"/>
          </p:cNvPicPr>
          <p:nvPr/>
        </p:nvPicPr>
        <p:blipFill>
          <a:blip r:embed="rId7"/>
          <a:stretch>
            <a:fillRect/>
          </a:stretch>
        </p:blipFill>
        <p:spPr>
          <a:xfrm>
            <a:off x="2837069" y="1600538"/>
            <a:ext cx="5692782" cy="1686020"/>
          </a:xfrm>
          <a:prstGeom prst="rect">
            <a:avLst/>
          </a:prstGeom>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p:cNvSpPr txBox="1"/>
          <p:nvPr/>
        </p:nvSpPr>
        <p:spPr bwMode="auto">
          <a:xfrm>
            <a:off x="9737001" y="3983996"/>
            <a:ext cx="447758" cy="4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defTabSz="685165" eaLnBrk="1">
              <a:lnSpc>
                <a:spcPct val="90000"/>
              </a:lnSpc>
              <a:spcBef>
                <a:spcPct val="20000"/>
              </a:spcBef>
              <a:buSzPct val="90000"/>
            </a:pPr>
            <a:endParaRPr lang="en-US" altLang="zh-CN" sz="3200" dirty="0">
              <a:solidFill>
                <a:schemeClr val="tx2">
                  <a:lumMod val="95000"/>
                  <a:lumOff val="5000"/>
                  <a:alpha val="99000"/>
                </a:schemeClr>
              </a:solidFill>
              <a:latin typeface="微软雅黑" panose="020B0503020204020204" pitchFamily="34" charset="-122"/>
              <a:ea typeface="微软雅黑" panose="020B0503020204020204" pitchFamily="34" charset="-122"/>
              <a:cs typeface="+mn-cs"/>
            </a:endParaRPr>
          </a:p>
        </p:txBody>
      </p:sp>
      <p:grpSp>
        <p:nvGrpSpPr>
          <p:cNvPr id="35" name="组合 34"/>
          <p:cNvGrpSpPr/>
          <p:nvPr/>
        </p:nvGrpSpPr>
        <p:grpSpPr>
          <a:xfrm>
            <a:off x="1241946" y="685555"/>
            <a:ext cx="9129182" cy="5920488"/>
            <a:chOff x="1430163" y="591861"/>
            <a:chExt cx="8454060" cy="5186891"/>
          </a:xfrm>
        </p:grpSpPr>
        <p:sp>
          <p:nvSpPr>
            <p:cNvPr id="38" name="TextBox 31"/>
            <p:cNvSpPr txBox="1"/>
            <p:nvPr>
              <p:custDataLst>
                <p:tags r:id="rId12"/>
              </p:custDataLst>
            </p:nvPr>
          </p:nvSpPr>
          <p:spPr>
            <a:xfrm>
              <a:off x="1443803" y="3987922"/>
              <a:ext cx="2416970" cy="445581"/>
            </a:xfrm>
            <a:prstGeom prst="rect">
              <a:avLst/>
            </a:prstGeom>
            <a:solidFill>
              <a:srgbClr val="0070C0"/>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40" name="TextBox 32"/>
            <p:cNvSpPr txBox="1"/>
            <p:nvPr>
              <p:custDataLst>
                <p:tags r:id="rId13"/>
              </p:custDataLst>
            </p:nvPr>
          </p:nvSpPr>
          <p:spPr>
            <a:xfrm>
              <a:off x="7467250" y="5333171"/>
              <a:ext cx="2416970" cy="445581"/>
            </a:xfrm>
            <a:prstGeom prst="rect">
              <a:avLst/>
            </a:prstGeom>
            <a:solidFill>
              <a:schemeClr val="accent5">
                <a:lumMod val="60000"/>
                <a:lumOff val="40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49" name="TextBox 33"/>
            <p:cNvSpPr txBox="1"/>
            <p:nvPr>
              <p:custDataLst>
                <p:tags r:id="rId14"/>
              </p:custDataLst>
            </p:nvPr>
          </p:nvSpPr>
          <p:spPr>
            <a:xfrm>
              <a:off x="1434173" y="4649729"/>
              <a:ext cx="2416970" cy="445581"/>
            </a:xfrm>
            <a:prstGeom prst="rect">
              <a:avLst/>
            </a:prstGeom>
            <a:solidFill>
              <a:schemeClr val="accent5">
                <a:lumMod val="7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50" name="TextBox 34"/>
            <p:cNvSpPr txBox="1"/>
            <p:nvPr>
              <p:custDataLst>
                <p:tags r:id="rId15"/>
              </p:custDataLst>
            </p:nvPr>
          </p:nvSpPr>
          <p:spPr>
            <a:xfrm>
              <a:off x="1434173" y="5311535"/>
              <a:ext cx="2416970" cy="445581"/>
            </a:xfrm>
            <a:prstGeom prst="rect">
              <a:avLst/>
            </a:prstGeom>
            <a:solidFill>
              <a:schemeClr val="accent6">
                <a:lumMod val="60000"/>
                <a:lumOff val="40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51" name="TextBox 35"/>
            <p:cNvSpPr txBox="1"/>
            <p:nvPr>
              <p:custDataLst>
                <p:tags r:id="rId16"/>
              </p:custDataLst>
            </p:nvPr>
          </p:nvSpPr>
          <p:spPr>
            <a:xfrm>
              <a:off x="4458128" y="3326116"/>
              <a:ext cx="2416970" cy="440955"/>
            </a:xfrm>
            <a:prstGeom prst="rect">
              <a:avLst/>
            </a:prstGeom>
            <a:solidFill>
              <a:schemeClr val="accent5">
                <a:lumMod val="60000"/>
                <a:lumOff val="40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52" name="TextBox 36"/>
            <p:cNvSpPr txBox="1"/>
            <p:nvPr>
              <p:custDataLst>
                <p:tags r:id="rId17"/>
              </p:custDataLst>
            </p:nvPr>
          </p:nvSpPr>
          <p:spPr>
            <a:xfrm>
              <a:off x="4458128" y="3987922"/>
              <a:ext cx="2416970" cy="445581"/>
            </a:xfrm>
            <a:prstGeom prst="rect">
              <a:avLst/>
            </a:prstGeom>
            <a:solidFill>
              <a:schemeClr val="accent5">
                <a:lumMod val="7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53" name="TextBox 37"/>
            <p:cNvSpPr txBox="1"/>
            <p:nvPr>
              <p:custDataLst>
                <p:tags r:id="rId18"/>
              </p:custDataLst>
            </p:nvPr>
          </p:nvSpPr>
          <p:spPr>
            <a:xfrm>
              <a:off x="4465374" y="4649729"/>
              <a:ext cx="2416970" cy="443275"/>
            </a:xfrm>
            <a:prstGeom prst="rect">
              <a:avLst/>
            </a:prstGeom>
            <a:solidFill>
              <a:schemeClr val="accent2"/>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54" name="TextBox 38"/>
            <p:cNvSpPr txBox="1"/>
            <p:nvPr>
              <p:custDataLst>
                <p:tags r:id="rId19"/>
              </p:custDataLst>
            </p:nvPr>
          </p:nvSpPr>
          <p:spPr>
            <a:xfrm>
              <a:off x="4465374" y="5311535"/>
              <a:ext cx="2416970" cy="445581"/>
            </a:xfrm>
            <a:prstGeom prst="rect">
              <a:avLst/>
            </a:prstGeom>
            <a:solidFill>
              <a:schemeClr val="tx1">
                <a:lumMod val="50000"/>
                <a:lumOff val="50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55" name="TextBox 39"/>
            <p:cNvSpPr txBox="1"/>
            <p:nvPr>
              <p:custDataLst>
                <p:tags r:id="rId20"/>
              </p:custDataLst>
            </p:nvPr>
          </p:nvSpPr>
          <p:spPr>
            <a:xfrm>
              <a:off x="7457056" y="3335913"/>
              <a:ext cx="2416970" cy="445581"/>
            </a:xfrm>
            <a:prstGeom prst="rect">
              <a:avLst/>
            </a:prstGeom>
            <a:solidFill>
              <a:schemeClr val="accent5">
                <a:lumMod val="7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56" name="TextBox 40"/>
            <p:cNvSpPr txBox="1"/>
            <p:nvPr>
              <p:custDataLst>
                <p:tags r:id="rId21"/>
              </p:custDataLst>
            </p:nvPr>
          </p:nvSpPr>
          <p:spPr>
            <a:xfrm>
              <a:off x="7457056" y="3997719"/>
              <a:ext cx="2416970" cy="445581"/>
            </a:xfrm>
            <a:prstGeom prst="rect">
              <a:avLst/>
            </a:prstGeom>
            <a:solidFill>
              <a:schemeClr val="bg1">
                <a:lumMod val="8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57" name="TextBox 41"/>
            <p:cNvSpPr txBox="1"/>
            <p:nvPr>
              <p:custDataLst>
                <p:tags r:id="rId22"/>
              </p:custDataLst>
            </p:nvPr>
          </p:nvSpPr>
          <p:spPr>
            <a:xfrm>
              <a:off x="7457056" y="4659527"/>
              <a:ext cx="2416970" cy="445581"/>
            </a:xfrm>
            <a:prstGeom prst="rect">
              <a:avLst/>
            </a:prstGeom>
            <a:solidFill>
              <a:schemeClr val="accent6">
                <a:lumMod val="60000"/>
                <a:lumOff val="40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grpSp>
          <p:nvGrpSpPr>
            <p:cNvPr id="58" name="组合 57"/>
            <p:cNvGrpSpPr/>
            <p:nvPr/>
          </p:nvGrpSpPr>
          <p:grpSpPr>
            <a:xfrm>
              <a:off x="1434176" y="4716005"/>
              <a:ext cx="2416970" cy="323580"/>
              <a:chOff x="834560" y="3624185"/>
              <a:chExt cx="2416970" cy="323580"/>
            </a:xfrm>
          </p:grpSpPr>
          <p:sp>
            <p:nvSpPr>
              <p:cNvPr id="125" name="TextBox 43"/>
              <p:cNvSpPr txBox="1"/>
              <p:nvPr>
                <p:custDataLst>
                  <p:tags r:id="rId41"/>
                </p:custDataLst>
              </p:nvPr>
            </p:nvSpPr>
            <p:spPr>
              <a:xfrm>
                <a:off x="834560" y="3674927"/>
                <a:ext cx="2416970" cy="254817"/>
              </a:xfrm>
              <a:prstGeom prst="rect">
                <a:avLst/>
              </a:prstGeom>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bg1"/>
                    </a:solidFill>
                    <a:latin typeface="微软雅黑" panose="020B0503020204020204" pitchFamily="34" charset="-122"/>
                    <a:ea typeface="微软雅黑" panose="020B0503020204020204" pitchFamily="34" charset="-122"/>
                  </a:rPr>
                  <a:t>经济研究系列</a:t>
                </a:r>
                <a:endParaRPr lang="en-US" sz="1600" dirty="0">
                  <a:solidFill>
                    <a:schemeClr val="bg1"/>
                  </a:solidFill>
                  <a:latin typeface="微软雅黑" panose="020B0503020204020204" pitchFamily="34" charset="-122"/>
                  <a:ea typeface="微软雅黑" panose="020B0503020204020204" pitchFamily="34" charset="-122"/>
                </a:endParaRPr>
              </a:p>
            </p:txBody>
          </p:sp>
          <p:grpSp>
            <p:nvGrpSpPr>
              <p:cNvPr id="126" name="Group 44"/>
              <p:cNvGrpSpPr/>
              <p:nvPr>
                <p:custDataLst>
                  <p:tags r:id="rId42"/>
                </p:custDataLst>
              </p:nvPr>
            </p:nvGrpSpPr>
            <p:grpSpPr bwMode="black">
              <a:xfrm>
                <a:off x="2749048" y="3624185"/>
                <a:ext cx="377587" cy="323580"/>
                <a:chOff x="5184775" y="225425"/>
                <a:chExt cx="1500188" cy="1220788"/>
              </a:xfrm>
              <a:solidFill>
                <a:srgbClr val="FFFFFF"/>
              </a:solidFill>
            </p:grpSpPr>
            <p:sp>
              <p:nvSpPr>
                <p:cNvPr id="127"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endParaRPr lang="en-US" sz="1200">
                    <a:solidFill>
                      <a:srgbClr val="FFFFFF"/>
                    </a:solidFill>
                  </a:endParaRPr>
                </a:p>
              </p:txBody>
            </p:sp>
            <p:sp>
              <p:nvSpPr>
                <p:cNvPr id="128"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endParaRPr lang="en-US" sz="1200">
                    <a:solidFill>
                      <a:srgbClr val="FFFFFF"/>
                    </a:solidFill>
                  </a:endParaRPr>
                </a:p>
              </p:txBody>
            </p:sp>
            <p:sp>
              <p:nvSpPr>
                <p:cNvPr id="129"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endParaRPr lang="en-US" sz="1200">
                    <a:solidFill>
                      <a:srgbClr val="FFFFFF"/>
                    </a:solidFill>
                  </a:endParaRPr>
                </a:p>
              </p:txBody>
            </p:sp>
          </p:grpSp>
        </p:grpSp>
        <p:sp>
          <p:nvSpPr>
            <p:cNvPr id="59" name="TextBox 48"/>
            <p:cNvSpPr txBox="1"/>
            <p:nvPr>
              <p:custDataLst>
                <p:tags r:id="rId23"/>
              </p:custDataLst>
            </p:nvPr>
          </p:nvSpPr>
          <p:spPr>
            <a:xfrm>
              <a:off x="7457059" y="2680710"/>
              <a:ext cx="2416970" cy="445581"/>
            </a:xfrm>
            <a:prstGeom prst="rect">
              <a:avLst/>
            </a:prstGeom>
            <a:solidFill>
              <a:schemeClr val="accent1">
                <a:lumMod val="7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grpSp>
          <p:nvGrpSpPr>
            <p:cNvPr id="60" name="组合 59"/>
            <p:cNvGrpSpPr/>
            <p:nvPr/>
          </p:nvGrpSpPr>
          <p:grpSpPr>
            <a:xfrm>
              <a:off x="4465377" y="5379024"/>
              <a:ext cx="2416970" cy="304348"/>
              <a:chOff x="3401729" y="4287204"/>
              <a:chExt cx="2416970" cy="304348"/>
            </a:xfrm>
          </p:grpSpPr>
          <p:sp>
            <p:nvSpPr>
              <p:cNvPr id="121" name="TextBox 50"/>
              <p:cNvSpPr txBox="1"/>
              <p:nvPr>
                <p:custDataLst>
                  <p:tags r:id="rId40"/>
                </p:custDataLst>
              </p:nvPr>
            </p:nvSpPr>
            <p:spPr>
              <a:xfrm>
                <a:off x="3401729" y="4336734"/>
                <a:ext cx="2416970" cy="254818"/>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bg1"/>
                    </a:solidFill>
                    <a:latin typeface="微软雅黑" panose="020B0503020204020204" pitchFamily="34" charset="-122"/>
                    <a:ea typeface="微软雅黑" panose="020B0503020204020204" pitchFamily="34" charset="-122"/>
                  </a:rPr>
                  <a:t>公司研究系列</a:t>
                </a:r>
                <a:endParaRPr lang="en-US" sz="1600" dirty="0">
                  <a:solidFill>
                    <a:schemeClr val="bg1"/>
                  </a:solidFill>
                  <a:latin typeface="微软雅黑" panose="020B0503020204020204" pitchFamily="34" charset="-122"/>
                  <a:ea typeface="微软雅黑" panose="020B0503020204020204" pitchFamily="34" charset="-122"/>
                </a:endParaRPr>
              </a:p>
            </p:txBody>
          </p:sp>
          <p:grpSp>
            <p:nvGrpSpPr>
              <p:cNvPr id="122" name="组合 86"/>
              <p:cNvGrpSpPr/>
              <p:nvPr/>
            </p:nvGrpSpPr>
            <p:grpSpPr>
              <a:xfrm>
                <a:off x="5405648" y="4287204"/>
                <a:ext cx="282782" cy="296723"/>
                <a:chOff x="5023876" y="1229723"/>
                <a:chExt cx="573177" cy="519555"/>
              </a:xfrm>
            </p:grpSpPr>
            <p:sp>
              <p:nvSpPr>
                <p:cNvPr id="123" name="Freeform 105"/>
                <p:cNvSpPr>
                  <a:spLocks noEditPoints="1"/>
                </p:cNvSpPr>
                <p:nvPr/>
              </p:nvSpPr>
              <p:spPr bwMode="auto">
                <a:xfrm>
                  <a:off x="5023876" y="1249739"/>
                  <a:ext cx="410491" cy="455134"/>
                </a:xfrm>
                <a:custGeom>
                  <a:avLst/>
                  <a:gdLst>
                    <a:gd name="T0" fmla="*/ 586 w 846"/>
                    <a:gd name="T1" fmla="*/ 78 h 935"/>
                    <a:gd name="T2" fmla="*/ 586 w 846"/>
                    <a:gd name="T3" fmla="*/ 111 h 935"/>
                    <a:gd name="T4" fmla="*/ 214 w 846"/>
                    <a:gd name="T5" fmla="*/ 359 h 935"/>
                    <a:gd name="T6" fmla="*/ 0 w 846"/>
                    <a:gd name="T7" fmla="*/ 527 h 935"/>
                    <a:gd name="T8" fmla="*/ 30 w 846"/>
                    <a:gd name="T9" fmla="*/ 921 h 935"/>
                    <a:gd name="T10" fmla="*/ 39 w 846"/>
                    <a:gd name="T11" fmla="*/ 737 h 935"/>
                    <a:gd name="T12" fmla="*/ 117 w 846"/>
                    <a:gd name="T13" fmla="*/ 923 h 935"/>
                    <a:gd name="T14" fmla="*/ 126 w 846"/>
                    <a:gd name="T15" fmla="*/ 732 h 935"/>
                    <a:gd name="T16" fmla="*/ 202 w 846"/>
                    <a:gd name="T17" fmla="*/ 924 h 935"/>
                    <a:gd name="T18" fmla="*/ 211 w 846"/>
                    <a:gd name="T19" fmla="*/ 727 h 935"/>
                    <a:gd name="T20" fmla="*/ 287 w 846"/>
                    <a:gd name="T21" fmla="*/ 926 h 935"/>
                    <a:gd name="T22" fmla="*/ 296 w 846"/>
                    <a:gd name="T23" fmla="*/ 725 h 935"/>
                    <a:gd name="T24" fmla="*/ 374 w 846"/>
                    <a:gd name="T25" fmla="*/ 927 h 935"/>
                    <a:gd name="T26" fmla="*/ 383 w 846"/>
                    <a:gd name="T27" fmla="*/ 719 h 935"/>
                    <a:gd name="T28" fmla="*/ 459 w 846"/>
                    <a:gd name="T29" fmla="*/ 928 h 935"/>
                    <a:gd name="T30" fmla="*/ 468 w 846"/>
                    <a:gd name="T31" fmla="*/ 715 h 935"/>
                    <a:gd name="T32" fmla="*/ 547 w 846"/>
                    <a:gd name="T33" fmla="*/ 931 h 935"/>
                    <a:gd name="T34" fmla="*/ 556 w 846"/>
                    <a:gd name="T35" fmla="*/ 712 h 935"/>
                    <a:gd name="T36" fmla="*/ 846 w 846"/>
                    <a:gd name="T37" fmla="*/ 935 h 935"/>
                    <a:gd name="T38" fmla="*/ 798 w 846"/>
                    <a:gd name="T39" fmla="*/ 0 h 935"/>
                    <a:gd name="T40" fmla="*/ 228 w 846"/>
                    <a:gd name="T41" fmla="*/ 381 h 935"/>
                    <a:gd name="T42" fmla="*/ 548 w 846"/>
                    <a:gd name="T43" fmla="*/ 388 h 935"/>
                    <a:gd name="T44" fmla="*/ 227 w 846"/>
                    <a:gd name="T45" fmla="*/ 470 h 935"/>
                    <a:gd name="T46" fmla="*/ 554 w 846"/>
                    <a:gd name="T47" fmla="*/ 696 h 935"/>
                    <a:gd name="T48" fmla="*/ 29 w 846"/>
                    <a:gd name="T49" fmla="*/ 725 h 935"/>
                    <a:gd name="T50" fmla="*/ 554 w 846"/>
                    <a:gd name="T51" fmla="*/ 626 h 935"/>
                    <a:gd name="T52" fmla="*/ 554 w 846"/>
                    <a:gd name="T53" fmla="*/ 518 h 935"/>
                    <a:gd name="T54" fmla="*/ 29 w 846"/>
                    <a:gd name="T55" fmla="*/ 555 h 935"/>
                    <a:gd name="T56" fmla="*/ 554 w 846"/>
                    <a:gd name="T57" fmla="*/ 518 h 935"/>
                    <a:gd name="T58" fmla="*/ 591 w 846"/>
                    <a:gd name="T59" fmla="*/ 812 h 935"/>
                    <a:gd name="T60" fmla="*/ 591 w 846"/>
                    <a:gd name="T61" fmla="*/ 794 h 935"/>
                    <a:gd name="T62" fmla="*/ 596 w 846"/>
                    <a:gd name="T63" fmla="*/ 277 h 935"/>
                    <a:gd name="T64" fmla="*/ 773 w 846"/>
                    <a:gd name="T65" fmla="*/ 794 h 935"/>
                    <a:gd name="T66" fmla="*/ 608 w 846"/>
                    <a:gd name="T67" fmla="*/ 593 h 935"/>
                    <a:gd name="T68" fmla="*/ 773 w 846"/>
                    <a:gd name="T69" fmla="*/ 557 h 935"/>
                    <a:gd name="T70" fmla="*/ 608 w 846"/>
                    <a:gd name="T71" fmla="*/ 418 h 935"/>
                    <a:gd name="T72" fmla="*/ 773 w 846"/>
                    <a:gd name="T73" fmla="*/ 369 h 935"/>
                    <a:gd name="T74" fmla="*/ 608 w 846"/>
                    <a:gd name="T75" fmla="*/ 255 h 935"/>
                    <a:gd name="T76" fmla="*/ 773 w 846"/>
                    <a:gd name="T77" fmla="*/ 199 h 935"/>
                    <a:gd name="T78" fmla="*/ 608 w 846"/>
                    <a:gd name="T79" fmla="*/ 116 h 935"/>
                    <a:gd name="T80" fmla="*/ 791 w 846"/>
                    <a:gd name="T81" fmla="*/ 38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935">
                      <a:moveTo>
                        <a:pt x="798" y="0"/>
                      </a:moveTo>
                      <a:lnTo>
                        <a:pt x="586" y="78"/>
                      </a:lnTo>
                      <a:lnTo>
                        <a:pt x="586" y="111"/>
                      </a:lnTo>
                      <a:lnTo>
                        <a:pt x="586" y="111"/>
                      </a:lnTo>
                      <a:lnTo>
                        <a:pt x="586" y="256"/>
                      </a:lnTo>
                      <a:lnTo>
                        <a:pt x="214" y="359"/>
                      </a:lnTo>
                      <a:lnTo>
                        <a:pt x="214" y="472"/>
                      </a:lnTo>
                      <a:lnTo>
                        <a:pt x="0" y="527"/>
                      </a:lnTo>
                      <a:lnTo>
                        <a:pt x="0" y="921"/>
                      </a:lnTo>
                      <a:lnTo>
                        <a:pt x="30" y="921"/>
                      </a:lnTo>
                      <a:lnTo>
                        <a:pt x="30" y="737"/>
                      </a:lnTo>
                      <a:lnTo>
                        <a:pt x="39" y="737"/>
                      </a:lnTo>
                      <a:lnTo>
                        <a:pt x="39" y="922"/>
                      </a:lnTo>
                      <a:lnTo>
                        <a:pt x="117" y="923"/>
                      </a:lnTo>
                      <a:lnTo>
                        <a:pt x="117" y="732"/>
                      </a:lnTo>
                      <a:lnTo>
                        <a:pt x="126" y="732"/>
                      </a:lnTo>
                      <a:lnTo>
                        <a:pt x="126" y="923"/>
                      </a:lnTo>
                      <a:lnTo>
                        <a:pt x="202" y="924"/>
                      </a:lnTo>
                      <a:lnTo>
                        <a:pt x="202" y="727"/>
                      </a:lnTo>
                      <a:lnTo>
                        <a:pt x="211" y="727"/>
                      </a:lnTo>
                      <a:lnTo>
                        <a:pt x="211" y="924"/>
                      </a:lnTo>
                      <a:lnTo>
                        <a:pt x="287" y="926"/>
                      </a:lnTo>
                      <a:lnTo>
                        <a:pt x="287" y="725"/>
                      </a:lnTo>
                      <a:lnTo>
                        <a:pt x="296" y="725"/>
                      </a:lnTo>
                      <a:lnTo>
                        <a:pt x="296" y="926"/>
                      </a:lnTo>
                      <a:lnTo>
                        <a:pt x="374" y="927"/>
                      </a:lnTo>
                      <a:lnTo>
                        <a:pt x="374" y="719"/>
                      </a:lnTo>
                      <a:lnTo>
                        <a:pt x="383" y="719"/>
                      </a:lnTo>
                      <a:lnTo>
                        <a:pt x="383" y="927"/>
                      </a:lnTo>
                      <a:lnTo>
                        <a:pt x="459" y="928"/>
                      </a:lnTo>
                      <a:lnTo>
                        <a:pt x="459" y="715"/>
                      </a:lnTo>
                      <a:lnTo>
                        <a:pt x="468" y="715"/>
                      </a:lnTo>
                      <a:lnTo>
                        <a:pt x="468" y="928"/>
                      </a:lnTo>
                      <a:lnTo>
                        <a:pt x="547" y="931"/>
                      </a:lnTo>
                      <a:lnTo>
                        <a:pt x="547" y="712"/>
                      </a:lnTo>
                      <a:lnTo>
                        <a:pt x="556" y="712"/>
                      </a:lnTo>
                      <a:lnTo>
                        <a:pt x="556" y="931"/>
                      </a:lnTo>
                      <a:lnTo>
                        <a:pt x="846" y="935"/>
                      </a:lnTo>
                      <a:lnTo>
                        <a:pt x="846" y="38"/>
                      </a:lnTo>
                      <a:lnTo>
                        <a:pt x="798" y="0"/>
                      </a:lnTo>
                      <a:close/>
                      <a:moveTo>
                        <a:pt x="227" y="381"/>
                      </a:moveTo>
                      <a:lnTo>
                        <a:pt x="228" y="381"/>
                      </a:lnTo>
                      <a:lnTo>
                        <a:pt x="232" y="464"/>
                      </a:lnTo>
                      <a:lnTo>
                        <a:pt x="548" y="388"/>
                      </a:lnTo>
                      <a:lnTo>
                        <a:pt x="549" y="393"/>
                      </a:lnTo>
                      <a:lnTo>
                        <a:pt x="227" y="470"/>
                      </a:lnTo>
                      <a:lnTo>
                        <a:pt x="227" y="381"/>
                      </a:lnTo>
                      <a:close/>
                      <a:moveTo>
                        <a:pt x="554" y="696"/>
                      </a:moveTo>
                      <a:lnTo>
                        <a:pt x="549" y="696"/>
                      </a:lnTo>
                      <a:lnTo>
                        <a:pt x="29" y="725"/>
                      </a:lnTo>
                      <a:lnTo>
                        <a:pt x="29" y="689"/>
                      </a:lnTo>
                      <a:lnTo>
                        <a:pt x="554" y="626"/>
                      </a:lnTo>
                      <a:lnTo>
                        <a:pt x="554" y="696"/>
                      </a:lnTo>
                      <a:close/>
                      <a:moveTo>
                        <a:pt x="554" y="518"/>
                      </a:moveTo>
                      <a:lnTo>
                        <a:pt x="29" y="590"/>
                      </a:lnTo>
                      <a:lnTo>
                        <a:pt x="29" y="555"/>
                      </a:lnTo>
                      <a:lnTo>
                        <a:pt x="554" y="441"/>
                      </a:lnTo>
                      <a:lnTo>
                        <a:pt x="554" y="518"/>
                      </a:lnTo>
                      <a:close/>
                      <a:moveTo>
                        <a:pt x="791" y="812"/>
                      </a:moveTo>
                      <a:lnTo>
                        <a:pt x="591" y="812"/>
                      </a:lnTo>
                      <a:lnTo>
                        <a:pt x="591" y="794"/>
                      </a:lnTo>
                      <a:lnTo>
                        <a:pt x="591" y="794"/>
                      </a:lnTo>
                      <a:lnTo>
                        <a:pt x="591" y="277"/>
                      </a:lnTo>
                      <a:lnTo>
                        <a:pt x="596" y="277"/>
                      </a:lnTo>
                      <a:lnTo>
                        <a:pt x="596" y="794"/>
                      </a:lnTo>
                      <a:lnTo>
                        <a:pt x="773" y="794"/>
                      </a:lnTo>
                      <a:lnTo>
                        <a:pt x="773" y="575"/>
                      </a:lnTo>
                      <a:lnTo>
                        <a:pt x="608" y="593"/>
                      </a:lnTo>
                      <a:lnTo>
                        <a:pt x="608" y="575"/>
                      </a:lnTo>
                      <a:lnTo>
                        <a:pt x="773" y="557"/>
                      </a:lnTo>
                      <a:lnTo>
                        <a:pt x="773" y="386"/>
                      </a:lnTo>
                      <a:lnTo>
                        <a:pt x="608" y="418"/>
                      </a:lnTo>
                      <a:lnTo>
                        <a:pt x="608" y="399"/>
                      </a:lnTo>
                      <a:lnTo>
                        <a:pt x="773" y="369"/>
                      </a:lnTo>
                      <a:lnTo>
                        <a:pt x="773" y="218"/>
                      </a:lnTo>
                      <a:lnTo>
                        <a:pt x="608" y="255"/>
                      </a:lnTo>
                      <a:lnTo>
                        <a:pt x="608" y="237"/>
                      </a:lnTo>
                      <a:lnTo>
                        <a:pt x="773" y="199"/>
                      </a:lnTo>
                      <a:lnTo>
                        <a:pt x="773" y="62"/>
                      </a:lnTo>
                      <a:lnTo>
                        <a:pt x="608" y="116"/>
                      </a:lnTo>
                      <a:lnTo>
                        <a:pt x="608" y="96"/>
                      </a:lnTo>
                      <a:lnTo>
                        <a:pt x="791" y="38"/>
                      </a:lnTo>
                      <a:lnTo>
                        <a:pt x="791" y="8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chemeClr val="accent5">
                        <a:lumMod val="75000"/>
                      </a:schemeClr>
                    </a:solidFill>
                    <a:effectLst/>
                    <a:uLnTx/>
                    <a:uFillTx/>
                    <a:latin typeface="Segoe UI" panose="020B0502040204020203"/>
                  </a:endParaRPr>
                </a:p>
              </p:txBody>
            </p:sp>
            <p:sp>
              <p:nvSpPr>
                <p:cNvPr id="124" name="Freeform 108"/>
                <p:cNvSpPr>
                  <a:spLocks noEditPoints="1"/>
                </p:cNvSpPr>
                <p:nvPr/>
              </p:nvSpPr>
              <p:spPr bwMode="auto">
                <a:xfrm>
                  <a:off x="5340708" y="1229723"/>
                  <a:ext cx="256345" cy="519555"/>
                </a:xfrm>
                <a:custGeom>
                  <a:avLst/>
                  <a:gdLst>
                    <a:gd name="T0" fmla="*/ 296 w 341"/>
                    <a:gd name="T1" fmla="*/ 336 h 889"/>
                    <a:gd name="T2" fmla="*/ 296 w 341"/>
                    <a:gd name="T3" fmla="*/ 285 h 889"/>
                    <a:gd name="T4" fmla="*/ 181 w 341"/>
                    <a:gd name="T5" fmla="*/ 178 h 889"/>
                    <a:gd name="T6" fmla="*/ 140 w 341"/>
                    <a:gd name="T7" fmla="*/ 182 h 889"/>
                    <a:gd name="T8" fmla="*/ 24 w 341"/>
                    <a:gd name="T9" fmla="*/ 0 h 889"/>
                    <a:gd name="T10" fmla="*/ 0 w 341"/>
                    <a:gd name="T11" fmla="*/ 38 h 889"/>
                    <a:gd name="T12" fmla="*/ 0 w 341"/>
                    <a:gd name="T13" fmla="*/ 889 h 889"/>
                    <a:gd name="T14" fmla="*/ 51 w 341"/>
                    <a:gd name="T15" fmla="*/ 872 h 889"/>
                    <a:gd name="T16" fmla="*/ 51 w 341"/>
                    <a:gd name="T17" fmla="*/ 206 h 889"/>
                    <a:gd name="T18" fmla="*/ 135 w 341"/>
                    <a:gd name="T19" fmla="*/ 186 h 889"/>
                    <a:gd name="T20" fmla="*/ 135 w 341"/>
                    <a:gd name="T21" fmla="*/ 194 h 889"/>
                    <a:gd name="T22" fmla="*/ 59 w 341"/>
                    <a:gd name="T23" fmla="*/ 212 h 889"/>
                    <a:gd name="T24" fmla="*/ 59 w 341"/>
                    <a:gd name="T25" fmla="*/ 872 h 889"/>
                    <a:gd name="T26" fmla="*/ 80 w 341"/>
                    <a:gd name="T27" fmla="*/ 874 h 889"/>
                    <a:gd name="T28" fmla="*/ 80 w 341"/>
                    <a:gd name="T29" fmla="*/ 232 h 889"/>
                    <a:gd name="T30" fmla="*/ 84 w 341"/>
                    <a:gd name="T31" fmla="*/ 232 h 889"/>
                    <a:gd name="T32" fmla="*/ 84 w 341"/>
                    <a:gd name="T33" fmla="*/ 874 h 889"/>
                    <a:gd name="T34" fmla="*/ 108 w 341"/>
                    <a:gd name="T35" fmla="*/ 876 h 889"/>
                    <a:gd name="T36" fmla="*/ 108 w 341"/>
                    <a:gd name="T37" fmla="*/ 228 h 889"/>
                    <a:gd name="T38" fmla="*/ 112 w 341"/>
                    <a:gd name="T39" fmla="*/ 228 h 889"/>
                    <a:gd name="T40" fmla="*/ 112 w 341"/>
                    <a:gd name="T41" fmla="*/ 877 h 889"/>
                    <a:gd name="T42" fmla="*/ 135 w 341"/>
                    <a:gd name="T43" fmla="*/ 878 h 889"/>
                    <a:gd name="T44" fmla="*/ 135 w 341"/>
                    <a:gd name="T45" fmla="*/ 224 h 889"/>
                    <a:gd name="T46" fmla="*/ 139 w 341"/>
                    <a:gd name="T47" fmla="*/ 224 h 889"/>
                    <a:gd name="T48" fmla="*/ 139 w 341"/>
                    <a:gd name="T49" fmla="*/ 879 h 889"/>
                    <a:gd name="T50" fmla="*/ 161 w 341"/>
                    <a:gd name="T51" fmla="*/ 881 h 889"/>
                    <a:gd name="T52" fmla="*/ 161 w 341"/>
                    <a:gd name="T53" fmla="*/ 220 h 889"/>
                    <a:gd name="T54" fmla="*/ 165 w 341"/>
                    <a:gd name="T55" fmla="*/ 220 h 889"/>
                    <a:gd name="T56" fmla="*/ 165 w 341"/>
                    <a:gd name="T57" fmla="*/ 881 h 889"/>
                    <a:gd name="T58" fmla="*/ 181 w 341"/>
                    <a:gd name="T59" fmla="*/ 882 h 889"/>
                    <a:gd name="T60" fmla="*/ 341 w 341"/>
                    <a:gd name="T61" fmla="*/ 869 h 889"/>
                    <a:gd name="T62" fmla="*/ 341 w 341"/>
                    <a:gd name="T63" fmla="*/ 378 h 889"/>
                    <a:gd name="T64" fmla="*/ 296 w 341"/>
                    <a:gd name="T65" fmla="*/ 336 h 889"/>
                    <a:gd name="T66" fmla="*/ 284 w 341"/>
                    <a:gd name="T67" fmla="*/ 305 h 889"/>
                    <a:gd name="T68" fmla="*/ 200 w 341"/>
                    <a:gd name="T69" fmla="*/ 227 h 889"/>
                    <a:gd name="T70" fmla="*/ 200 w 341"/>
                    <a:gd name="T71" fmla="*/ 864 h 889"/>
                    <a:gd name="T72" fmla="*/ 192 w 341"/>
                    <a:gd name="T73" fmla="*/ 864 h 889"/>
                    <a:gd name="T74" fmla="*/ 192 w 341"/>
                    <a:gd name="T75" fmla="*/ 209 h 889"/>
                    <a:gd name="T76" fmla="*/ 283 w 341"/>
                    <a:gd name="T77" fmla="*/ 294 h 889"/>
                    <a:gd name="T78" fmla="*/ 284 w 341"/>
                    <a:gd name="T79" fmla="*/ 305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1" h="889">
                      <a:moveTo>
                        <a:pt x="296" y="336"/>
                      </a:moveTo>
                      <a:cubicBezTo>
                        <a:pt x="296" y="285"/>
                        <a:pt x="296" y="285"/>
                        <a:pt x="296" y="285"/>
                      </a:cubicBezTo>
                      <a:cubicBezTo>
                        <a:pt x="181" y="178"/>
                        <a:pt x="181" y="178"/>
                        <a:pt x="181" y="178"/>
                      </a:cubicBezTo>
                      <a:cubicBezTo>
                        <a:pt x="140" y="182"/>
                        <a:pt x="140" y="182"/>
                        <a:pt x="140" y="182"/>
                      </a:cubicBezTo>
                      <a:cubicBezTo>
                        <a:pt x="157" y="56"/>
                        <a:pt x="24" y="0"/>
                        <a:pt x="24" y="0"/>
                      </a:cubicBezTo>
                      <a:cubicBezTo>
                        <a:pt x="0" y="38"/>
                        <a:pt x="0" y="38"/>
                        <a:pt x="0" y="38"/>
                      </a:cubicBezTo>
                      <a:cubicBezTo>
                        <a:pt x="0" y="889"/>
                        <a:pt x="0" y="889"/>
                        <a:pt x="0" y="889"/>
                      </a:cubicBezTo>
                      <a:cubicBezTo>
                        <a:pt x="51" y="872"/>
                        <a:pt x="51" y="872"/>
                        <a:pt x="51" y="872"/>
                      </a:cubicBezTo>
                      <a:cubicBezTo>
                        <a:pt x="51" y="206"/>
                        <a:pt x="51" y="206"/>
                        <a:pt x="51" y="206"/>
                      </a:cubicBezTo>
                      <a:cubicBezTo>
                        <a:pt x="135" y="186"/>
                        <a:pt x="135" y="186"/>
                        <a:pt x="135" y="186"/>
                      </a:cubicBezTo>
                      <a:cubicBezTo>
                        <a:pt x="135" y="194"/>
                        <a:pt x="135" y="194"/>
                        <a:pt x="135" y="194"/>
                      </a:cubicBezTo>
                      <a:cubicBezTo>
                        <a:pt x="59" y="212"/>
                        <a:pt x="59" y="212"/>
                        <a:pt x="59" y="212"/>
                      </a:cubicBezTo>
                      <a:cubicBezTo>
                        <a:pt x="59" y="872"/>
                        <a:pt x="59" y="872"/>
                        <a:pt x="59" y="872"/>
                      </a:cubicBezTo>
                      <a:cubicBezTo>
                        <a:pt x="80" y="874"/>
                        <a:pt x="80" y="874"/>
                        <a:pt x="80" y="874"/>
                      </a:cubicBezTo>
                      <a:cubicBezTo>
                        <a:pt x="80" y="232"/>
                        <a:pt x="80" y="232"/>
                        <a:pt x="80" y="232"/>
                      </a:cubicBezTo>
                      <a:cubicBezTo>
                        <a:pt x="84" y="232"/>
                        <a:pt x="84" y="232"/>
                        <a:pt x="84" y="232"/>
                      </a:cubicBezTo>
                      <a:cubicBezTo>
                        <a:pt x="84" y="874"/>
                        <a:pt x="84" y="874"/>
                        <a:pt x="84" y="874"/>
                      </a:cubicBezTo>
                      <a:cubicBezTo>
                        <a:pt x="108" y="876"/>
                        <a:pt x="108" y="876"/>
                        <a:pt x="108" y="876"/>
                      </a:cubicBezTo>
                      <a:cubicBezTo>
                        <a:pt x="108" y="228"/>
                        <a:pt x="108" y="228"/>
                        <a:pt x="108" y="228"/>
                      </a:cubicBezTo>
                      <a:cubicBezTo>
                        <a:pt x="112" y="228"/>
                        <a:pt x="112" y="228"/>
                        <a:pt x="112" y="228"/>
                      </a:cubicBezTo>
                      <a:cubicBezTo>
                        <a:pt x="112" y="877"/>
                        <a:pt x="112" y="877"/>
                        <a:pt x="112" y="877"/>
                      </a:cubicBezTo>
                      <a:cubicBezTo>
                        <a:pt x="135" y="878"/>
                        <a:pt x="135" y="878"/>
                        <a:pt x="135" y="878"/>
                      </a:cubicBezTo>
                      <a:cubicBezTo>
                        <a:pt x="135" y="224"/>
                        <a:pt x="135" y="224"/>
                        <a:pt x="135" y="224"/>
                      </a:cubicBezTo>
                      <a:cubicBezTo>
                        <a:pt x="139" y="224"/>
                        <a:pt x="139" y="224"/>
                        <a:pt x="139" y="224"/>
                      </a:cubicBezTo>
                      <a:cubicBezTo>
                        <a:pt x="139" y="879"/>
                        <a:pt x="139" y="879"/>
                        <a:pt x="139" y="879"/>
                      </a:cubicBezTo>
                      <a:cubicBezTo>
                        <a:pt x="161" y="881"/>
                        <a:pt x="161" y="881"/>
                        <a:pt x="161" y="881"/>
                      </a:cubicBezTo>
                      <a:cubicBezTo>
                        <a:pt x="161" y="220"/>
                        <a:pt x="161" y="220"/>
                        <a:pt x="161" y="220"/>
                      </a:cubicBezTo>
                      <a:cubicBezTo>
                        <a:pt x="165" y="220"/>
                        <a:pt x="165" y="220"/>
                        <a:pt x="165" y="220"/>
                      </a:cubicBezTo>
                      <a:cubicBezTo>
                        <a:pt x="165" y="881"/>
                        <a:pt x="165" y="881"/>
                        <a:pt x="165" y="881"/>
                      </a:cubicBezTo>
                      <a:cubicBezTo>
                        <a:pt x="181" y="882"/>
                        <a:pt x="181" y="882"/>
                        <a:pt x="181" y="882"/>
                      </a:cubicBezTo>
                      <a:cubicBezTo>
                        <a:pt x="341" y="869"/>
                        <a:pt x="341" y="869"/>
                        <a:pt x="341" y="869"/>
                      </a:cubicBezTo>
                      <a:cubicBezTo>
                        <a:pt x="341" y="378"/>
                        <a:pt x="341" y="378"/>
                        <a:pt x="341" y="378"/>
                      </a:cubicBezTo>
                      <a:lnTo>
                        <a:pt x="296" y="336"/>
                      </a:lnTo>
                      <a:close/>
                      <a:moveTo>
                        <a:pt x="284" y="305"/>
                      </a:moveTo>
                      <a:cubicBezTo>
                        <a:pt x="200" y="227"/>
                        <a:pt x="200" y="227"/>
                        <a:pt x="200" y="227"/>
                      </a:cubicBezTo>
                      <a:cubicBezTo>
                        <a:pt x="200" y="864"/>
                        <a:pt x="200" y="864"/>
                        <a:pt x="200" y="864"/>
                      </a:cubicBezTo>
                      <a:cubicBezTo>
                        <a:pt x="192" y="864"/>
                        <a:pt x="192" y="864"/>
                        <a:pt x="192" y="864"/>
                      </a:cubicBezTo>
                      <a:cubicBezTo>
                        <a:pt x="192" y="209"/>
                        <a:pt x="192" y="209"/>
                        <a:pt x="192" y="209"/>
                      </a:cubicBezTo>
                      <a:cubicBezTo>
                        <a:pt x="283" y="294"/>
                        <a:pt x="283" y="294"/>
                        <a:pt x="283" y="294"/>
                      </a:cubicBezTo>
                      <a:lnTo>
                        <a:pt x="284" y="3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chemeClr val="accent5">
                        <a:lumMod val="75000"/>
                      </a:schemeClr>
                    </a:solidFill>
                    <a:effectLst/>
                    <a:uLnTx/>
                    <a:uFillTx/>
                    <a:latin typeface="Segoe UI" panose="020B0502040204020203"/>
                  </a:endParaRPr>
                </a:p>
              </p:txBody>
            </p:sp>
          </p:grpSp>
        </p:grpSp>
        <p:grpSp>
          <p:nvGrpSpPr>
            <p:cNvPr id="61" name="组合 60"/>
            <p:cNvGrpSpPr/>
            <p:nvPr/>
          </p:nvGrpSpPr>
          <p:grpSpPr>
            <a:xfrm>
              <a:off x="1434176" y="5354810"/>
              <a:ext cx="2416970" cy="394248"/>
              <a:chOff x="834560" y="4262990"/>
              <a:chExt cx="2416970" cy="394248"/>
            </a:xfrm>
          </p:grpSpPr>
          <p:sp>
            <p:nvSpPr>
              <p:cNvPr id="119" name="TextBox 17"/>
              <p:cNvSpPr txBox="1"/>
              <p:nvPr>
                <p:custDataLst>
                  <p:tags r:id="rId39"/>
                </p:custDataLst>
              </p:nvPr>
            </p:nvSpPr>
            <p:spPr>
              <a:xfrm>
                <a:off x="834560" y="4336734"/>
                <a:ext cx="2416970" cy="254817"/>
              </a:xfrm>
              <a:prstGeom prst="rect">
                <a:avLst/>
              </a:prstGeom>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货币市场系列</a:t>
                </a:r>
                <a:endParaRPr 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120" name="Picture 7" descr="\\MAGNUM\Projects\Microsoft\Cloud Power FY12\Design\ICONS_PNG\Within_Your_Reach.png"/>
              <p:cNvPicPr>
                <a:picLocks noChangeAspect="1" noChangeArrowheads="1"/>
              </p:cNvPicPr>
              <p:nvPr/>
            </p:nvPicPr>
            <p:blipFill>
              <a:blip r:embed="rId46" cstate="print">
                <a:biLevel thresh="25000"/>
              </a:blip>
              <a:stretch>
                <a:fillRect/>
              </a:stretch>
            </p:blipFill>
            <p:spPr bwMode="auto">
              <a:xfrm>
                <a:off x="2835953" y="4262990"/>
                <a:ext cx="377587" cy="394248"/>
              </a:xfrm>
              <a:prstGeom prst="rect">
                <a:avLst/>
              </a:prstGeom>
              <a:noFill/>
            </p:spPr>
          </p:pic>
        </p:grpSp>
        <p:grpSp>
          <p:nvGrpSpPr>
            <p:cNvPr id="62" name="组合 61"/>
            <p:cNvGrpSpPr/>
            <p:nvPr/>
          </p:nvGrpSpPr>
          <p:grpSpPr>
            <a:xfrm>
              <a:off x="7457062" y="2776090"/>
              <a:ext cx="2416970" cy="2924431"/>
              <a:chOff x="5983974" y="1684270"/>
              <a:chExt cx="2416970" cy="2924431"/>
            </a:xfrm>
          </p:grpSpPr>
          <p:sp>
            <p:nvSpPr>
              <p:cNvPr id="117" name="TextBox 58"/>
              <p:cNvSpPr txBox="1"/>
              <p:nvPr>
                <p:custDataLst>
                  <p:tags r:id="rId37"/>
                </p:custDataLst>
              </p:nvPr>
            </p:nvSpPr>
            <p:spPr>
              <a:xfrm>
                <a:off x="5983974" y="1684270"/>
                <a:ext cx="2416970" cy="254817"/>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bg1"/>
                    </a:solidFill>
                    <a:latin typeface="微软雅黑" panose="020B0503020204020204" pitchFamily="34" charset="-122"/>
                    <a:ea typeface="微软雅黑" panose="020B0503020204020204" pitchFamily="34" charset="-122"/>
                  </a:rPr>
                  <a:t>科技金融研究系列</a:t>
                </a: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118" name="Picture 33" descr="C:\Users\v-jtobey.REDMOND\AppData\Local\MetroStyleAddIn\Icons\Computing.wmf"/>
              <p:cNvPicPr>
                <a:picLocks noChangeAspect="1" noChangeArrowheads="1"/>
              </p:cNvPicPr>
              <p:nvPr>
                <p:custDataLst>
                  <p:tags r:id="rId38"/>
                </p:custDataLst>
              </p:nvPr>
            </p:nvPicPr>
            <p:blipFill>
              <a:blip r:embed="rId47" cstate="print"/>
              <a:srcRect t="7580" b="7580"/>
              <a:stretch>
                <a:fillRect/>
              </a:stretch>
            </p:blipFill>
            <p:spPr bwMode="auto">
              <a:xfrm>
                <a:off x="8028566" y="4355158"/>
                <a:ext cx="253607" cy="2535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组合 62"/>
            <p:cNvGrpSpPr/>
            <p:nvPr/>
          </p:nvGrpSpPr>
          <p:grpSpPr>
            <a:xfrm>
              <a:off x="4458131" y="4039556"/>
              <a:ext cx="2416970" cy="315573"/>
              <a:chOff x="3394483" y="2947736"/>
              <a:chExt cx="2416970" cy="315573"/>
            </a:xfrm>
          </p:grpSpPr>
          <p:sp>
            <p:nvSpPr>
              <p:cNvPr id="115" name="TextBox 61"/>
              <p:cNvSpPr txBox="1"/>
              <p:nvPr>
                <p:custDataLst>
                  <p:tags r:id="rId36"/>
                </p:custDataLst>
              </p:nvPr>
            </p:nvSpPr>
            <p:spPr>
              <a:xfrm>
                <a:off x="3394483" y="3008492"/>
                <a:ext cx="2416970" cy="254817"/>
              </a:xfrm>
              <a:prstGeom prst="rect">
                <a:avLst/>
              </a:prstGeom>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bg1"/>
                    </a:solidFill>
                    <a:latin typeface="微软雅黑" panose="020B0503020204020204" pitchFamily="34" charset="-122"/>
                    <a:ea typeface="微软雅黑" panose="020B0503020204020204" pitchFamily="34" charset="-122"/>
                  </a:rPr>
                  <a:t>市场资讯系列</a:t>
                </a:r>
                <a:endParaRPr lang="en-US" sz="1600" dirty="0">
                  <a:solidFill>
                    <a:schemeClr val="bg1"/>
                  </a:solidFill>
                  <a:latin typeface="微软雅黑" panose="020B0503020204020204" pitchFamily="34" charset="-122"/>
                  <a:ea typeface="微软雅黑" panose="020B0503020204020204" pitchFamily="34" charset="-122"/>
                </a:endParaRPr>
              </a:p>
            </p:txBody>
          </p:sp>
          <p:pic>
            <p:nvPicPr>
              <p:cNvPr id="116" name="Picture 38" descr="C:\Users\v-jtobey.REDMOND\AppData\Local\MetroStyleAddIn\Icons\Device 1.wmf"/>
              <p:cNvPicPr>
                <a:picLocks noChangeAspect="1" noChangeArrowheads="1"/>
              </p:cNvPicPr>
              <p:nvPr/>
            </p:nvPicPr>
            <p:blipFill>
              <a:blip r:embed="rId48" cstate="print"/>
              <a:srcRect/>
              <a:stretch>
                <a:fillRect/>
              </a:stretch>
            </p:blipFill>
            <p:spPr bwMode="auto">
              <a:xfrm>
                <a:off x="5269887" y="2947736"/>
                <a:ext cx="418540" cy="2949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组合 63"/>
            <p:cNvGrpSpPr/>
            <p:nvPr/>
          </p:nvGrpSpPr>
          <p:grpSpPr>
            <a:xfrm>
              <a:off x="7467253" y="2723470"/>
              <a:ext cx="2416970" cy="2981537"/>
              <a:chOff x="6867637" y="1631650"/>
              <a:chExt cx="2416970" cy="2981537"/>
            </a:xfrm>
          </p:grpSpPr>
          <p:sp>
            <p:nvSpPr>
              <p:cNvPr id="113" name="TextBox 64"/>
              <p:cNvSpPr txBox="1"/>
              <p:nvPr>
                <p:custDataLst>
                  <p:tags r:id="rId35"/>
                </p:custDataLst>
              </p:nvPr>
            </p:nvSpPr>
            <p:spPr>
              <a:xfrm>
                <a:off x="6867637" y="4358370"/>
                <a:ext cx="2416970" cy="254817"/>
              </a:xfrm>
              <a:prstGeom prst="rect">
                <a:avLst/>
              </a:prstGeom>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a:solidFill>
                      <a:schemeClr val="bg1"/>
                    </a:solidFill>
                    <a:latin typeface="微软雅黑" panose="020B0503020204020204" pitchFamily="34" charset="-122"/>
                    <a:ea typeface="微软雅黑" panose="020B0503020204020204" pitchFamily="34" charset="-122"/>
                  </a:rPr>
                  <a:t>板块</a:t>
                </a:r>
                <a:r>
                  <a:rPr lang="zh-CN" altLang="en-US" sz="1600" dirty="0" smtClean="0">
                    <a:solidFill>
                      <a:schemeClr val="bg1"/>
                    </a:solidFill>
                    <a:latin typeface="微软雅黑" panose="020B0503020204020204" pitchFamily="34" charset="-122"/>
                    <a:ea typeface="微软雅黑" panose="020B0503020204020204" pitchFamily="34" charset="-122"/>
                  </a:rPr>
                  <a:t>研究系列</a:t>
                </a:r>
                <a:endParaRPr lang="en-US" sz="1600" dirty="0">
                  <a:solidFill>
                    <a:schemeClr val="bg1"/>
                  </a:solidFill>
                  <a:latin typeface="微软雅黑" panose="020B0503020204020204" pitchFamily="34" charset="-122"/>
                  <a:ea typeface="微软雅黑" panose="020B0503020204020204" pitchFamily="34" charset="-122"/>
                </a:endParaRPr>
              </a:p>
            </p:txBody>
          </p:sp>
          <p:pic>
            <p:nvPicPr>
              <p:cNvPr id="114" name="Picture 2"/>
              <p:cNvPicPr>
                <a:picLocks noChangeAspect="1" noChangeArrowheads="1"/>
              </p:cNvPicPr>
              <p:nvPr/>
            </p:nvPicPr>
            <p:blipFill>
              <a:blip r:embed="rId49" cstate="print"/>
              <a:stretch>
                <a:fillRect/>
              </a:stretch>
            </p:blipFill>
            <p:spPr bwMode="auto">
              <a:xfrm>
                <a:off x="8853414" y="1631650"/>
                <a:ext cx="310428" cy="3103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组合 64"/>
            <p:cNvGrpSpPr/>
            <p:nvPr/>
          </p:nvGrpSpPr>
          <p:grpSpPr>
            <a:xfrm>
              <a:off x="4465377" y="4732363"/>
              <a:ext cx="2416970" cy="305083"/>
              <a:chOff x="3401729" y="3640543"/>
              <a:chExt cx="2416970" cy="305083"/>
            </a:xfrm>
          </p:grpSpPr>
          <p:sp>
            <p:nvSpPr>
              <p:cNvPr id="111" name="TextBox 23"/>
              <p:cNvSpPr txBox="1"/>
              <p:nvPr>
                <p:custDataLst>
                  <p:tags r:id="rId34"/>
                </p:custDataLst>
              </p:nvPr>
            </p:nvSpPr>
            <p:spPr>
              <a:xfrm>
                <a:off x="3401729" y="3672621"/>
                <a:ext cx="2416970" cy="254817"/>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衍生市场系列</a:t>
                </a:r>
                <a:endParaRPr 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112" name="Picture 9" descr="C:\Users\Jonahs\Dropbox\Projects SCOTT\MEET Windows Azure\source\Background\tile-icon-messaging.png"/>
              <p:cNvPicPr>
                <a:picLocks noChangeAspect="1" noChangeArrowheads="1"/>
              </p:cNvPicPr>
              <p:nvPr/>
            </p:nvPicPr>
            <p:blipFill>
              <a:blip r:embed="rId50" cstate="print">
                <a:extLst>
                  <a:ext uri="{BEBA8EAE-BF5A-486C-A8C5-ECC9F3942E4B}">
                    <a14:imgProps xmlns:a14="http://schemas.microsoft.com/office/drawing/2010/main">
                      <a14:imgLayer r:embed="rId51">
                        <a14:imgEffect>
                          <a14:artisticGlowEdges/>
                        </a14:imgEffect>
                      </a14:imgLayer>
                    </a14:imgProps>
                  </a:ext>
                </a:extLst>
              </a:blip>
              <a:srcRect/>
              <a:stretch>
                <a:fillRect/>
              </a:stretch>
            </p:blipFill>
            <p:spPr bwMode="auto">
              <a:xfrm>
                <a:off x="5383265" y="3640543"/>
                <a:ext cx="305162" cy="3050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组合 65"/>
            <p:cNvGrpSpPr/>
            <p:nvPr/>
          </p:nvGrpSpPr>
          <p:grpSpPr>
            <a:xfrm>
              <a:off x="7459320" y="4758168"/>
              <a:ext cx="2416970" cy="256687"/>
              <a:chOff x="5986232" y="3666348"/>
              <a:chExt cx="2416970" cy="256687"/>
            </a:xfrm>
          </p:grpSpPr>
          <p:sp>
            <p:nvSpPr>
              <p:cNvPr id="109" name="TextBox 70"/>
              <p:cNvSpPr txBox="1"/>
              <p:nvPr>
                <p:custDataLst>
                  <p:tags r:id="rId33"/>
                </p:custDataLst>
              </p:nvPr>
            </p:nvSpPr>
            <p:spPr>
              <a:xfrm>
                <a:off x="5986232" y="3666348"/>
                <a:ext cx="2416970" cy="254817"/>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专题研究系列</a:t>
                </a:r>
                <a:endParaRPr 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110" name="Picture 4" descr="C:\Users\Jonahs\Dropbox\Projects SCOTT\MEET Windows Azure\source\Background\tile-icon-cache.png"/>
              <p:cNvPicPr>
                <a:picLocks noChangeAspect="1" noChangeArrowheads="1"/>
              </p:cNvPicPr>
              <p:nvPr/>
            </p:nvPicPr>
            <p:blipFill>
              <a:blip r:embed="rId52" cstate="print">
                <a:extLst>
                  <a:ext uri="{BEBA8EAE-BF5A-486C-A8C5-ECC9F3942E4B}">
                    <a14:imgProps xmlns:a14="http://schemas.microsoft.com/office/drawing/2010/main">
                      <a14:imgLayer r:embed="rId53">
                        <a14:imgEffect>
                          <a14:artisticGlowEdges/>
                        </a14:imgEffect>
                      </a14:imgLayer>
                    </a14:imgProps>
                  </a:ext>
                </a:extLst>
              </a:blip>
              <a:srcRect/>
              <a:stretch>
                <a:fillRect/>
              </a:stretch>
            </p:blipFill>
            <p:spPr bwMode="auto">
              <a:xfrm>
                <a:off x="7975847" y="3671262"/>
                <a:ext cx="251839" cy="2517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 name="组合 66"/>
            <p:cNvGrpSpPr/>
            <p:nvPr/>
          </p:nvGrpSpPr>
          <p:grpSpPr>
            <a:xfrm>
              <a:off x="7459320" y="4072662"/>
              <a:ext cx="2416970" cy="295567"/>
              <a:chOff x="5986232" y="2980842"/>
              <a:chExt cx="2416970" cy="295567"/>
            </a:xfrm>
            <a:solidFill>
              <a:schemeClr val="bg1">
                <a:lumMod val="85000"/>
              </a:schemeClr>
            </a:solidFill>
          </p:grpSpPr>
          <p:sp>
            <p:nvSpPr>
              <p:cNvPr id="107" name="TextBox 73"/>
              <p:cNvSpPr txBox="1"/>
              <p:nvPr>
                <p:custDataLst>
                  <p:tags r:id="rId32"/>
                </p:custDataLst>
              </p:nvPr>
            </p:nvSpPr>
            <p:spPr>
              <a:xfrm>
                <a:off x="5986232" y="3004540"/>
                <a:ext cx="2416970" cy="254817"/>
              </a:xfrm>
              <a:prstGeom prst="rect">
                <a:avLst/>
              </a:prstGeom>
              <a:grp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行业研究系列</a:t>
                </a:r>
                <a:endParaRPr 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108" name="Picture 23"/>
              <p:cNvPicPr>
                <a:picLocks noChangeAspect="1"/>
              </p:cNvPicPr>
              <p:nvPr/>
            </p:nvPicPr>
            <p:blipFill>
              <a:blip r:embed="rId54" cstate="print"/>
              <a:stretch>
                <a:fillRect/>
              </a:stretch>
            </p:blipFill>
            <p:spPr>
              <a:xfrm>
                <a:off x="7905967" y="2980842"/>
                <a:ext cx="368692" cy="295567"/>
              </a:xfrm>
              <a:prstGeom prst="rect">
                <a:avLst/>
              </a:prstGeom>
              <a:grpFill/>
            </p:spPr>
          </p:pic>
        </p:grpSp>
        <p:sp>
          <p:nvSpPr>
            <p:cNvPr id="105" name="TextBox 76"/>
            <p:cNvSpPr txBox="1"/>
            <p:nvPr>
              <p:custDataLst>
                <p:tags r:id="rId24"/>
              </p:custDataLst>
            </p:nvPr>
          </p:nvSpPr>
          <p:spPr>
            <a:xfrm>
              <a:off x="7457062" y="3428711"/>
              <a:ext cx="2416970" cy="254817"/>
            </a:xfrm>
            <a:prstGeom prst="rect">
              <a:avLst/>
            </a:prstGeom>
            <a:solidFill>
              <a:schemeClr val="accent5">
                <a:lumMod val="75000"/>
              </a:schemeClr>
            </a:solid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bg1"/>
                  </a:solidFill>
                  <a:latin typeface="微软雅黑" panose="020B0503020204020204" pitchFamily="34" charset="-122"/>
                  <a:ea typeface="微软雅黑" panose="020B0503020204020204" pitchFamily="34" charset="-122"/>
                </a:rPr>
                <a:t>债券市场系列</a:t>
              </a:r>
              <a:endParaRPr lang="en-US" sz="1600" dirty="0">
                <a:solidFill>
                  <a:schemeClr val="bg1"/>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4458131" y="3365734"/>
              <a:ext cx="2416970" cy="351150"/>
              <a:chOff x="3394483" y="2273914"/>
              <a:chExt cx="2416970" cy="351150"/>
            </a:xfrm>
          </p:grpSpPr>
          <p:sp>
            <p:nvSpPr>
              <p:cNvPr id="103" name="TextBox 79"/>
              <p:cNvSpPr txBox="1"/>
              <p:nvPr>
                <p:custDataLst>
                  <p:tags r:id="rId31"/>
                </p:custDataLst>
              </p:nvPr>
            </p:nvSpPr>
            <p:spPr>
              <a:xfrm>
                <a:off x="3394483" y="2346689"/>
                <a:ext cx="2416970" cy="254818"/>
              </a:xfrm>
              <a:prstGeom prst="rect">
                <a:avLst/>
              </a:prstGeom>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bg1"/>
                    </a:solidFill>
                    <a:latin typeface="微软雅黑" panose="020B0503020204020204" pitchFamily="34" charset="-122"/>
                    <a:ea typeface="微软雅黑" panose="020B0503020204020204" pitchFamily="34" charset="-122"/>
                  </a:rPr>
                  <a:t>海外研究系列</a:t>
                </a:r>
                <a:endParaRPr lang="en-US" sz="1600" dirty="0">
                  <a:solidFill>
                    <a:schemeClr val="bg1"/>
                  </a:solidFill>
                  <a:latin typeface="微软雅黑" panose="020B0503020204020204" pitchFamily="34" charset="-122"/>
                  <a:ea typeface="微软雅黑" panose="020B0503020204020204" pitchFamily="34" charset="-122"/>
                </a:endParaRPr>
              </a:p>
            </p:txBody>
          </p:sp>
          <p:pic>
            <p:nvPicPr>
              <p:cNvPr id="104" name="Picture 4" descr="\\MAGNUM\Projects\Microsoft\Cloud Power FY12\Design\ICONS_PNG\Open_Web_Platform.png"/>
              <p:cNvPicPr>
                <a:picLocks noChangeAspect="1" noChangeArrowheads="1"/>
              </p:cNvPicPr>
              <p:nvPr/>
            </p:nvPicPr>
            <p:blipFill>
              <a:blip r:embed="rId55" cstate="print">
                <a:lum bright="100000"/>
              </a:blip>
              <a:srcRect/>
              <a:stretch>
                <a:fillRect/>
              </a:stretch>
            </p:blipFill>
            <p:spPr bwMode="auto">
              <a:xfrm>
                <a:off x="5348463" y="2273914"/>
                <a:ext cx="351242" cy="351150"/>
              </a:xfrm>
              <a:prstGeom prst="rect">
                <a:avLst/>
              </a:prstGeom>
              <a:noFill/>
            </p:spPr>
          </p:pic>
        </p:grpSp>
        <p:grpSp>
          <p:nvGrpSpPr>
            <p:cNvPr id="70" name="组合 69"/>
            <p:cNvGrpSpPr/>
            <p:nvPr/>
          </p:nvGrpSpPr>
          <p:grpSpPr>
            <a:xfrm>
              <a:off x="1439793" y="4022989"/>
              <a:ext cx="2421448" cy="409469"/>
              <a:chOff x="840177" y="2931169"/>
              <a:chExt cx="2421448" cy="409469"/>
            </a:xfrm>
          </p:grpSpPr>
          <p:sp>
            <p:nvSpPr>
              <p:cNvPr id="101" name="TextBox 82"/>
              <p:cNvSpPr txBox="1"/>
              <p:nvPr>
                <p:custDataLst>
                  <p:tags r:id="rId30"/>
                </p:custDataLst>
              </p:nvPr>
            </p:nvSpPr>
            <p:spPr>
              <a:xfrm>
                <a:off x="840177" y="3013120"/>
                <a:ext cx="2421448" cy="254818"/>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bg1"/>
                    </a:solidFill>
                    <a:latin typeface="微软雅黑" panose="020B0503020204020204" pitchFamily="34" charset="-122"/>
                    <a:ea typeface="微软雅黑" panose="020B0503020204020204" pitchFamily="34" charset="-122"/>
                  </a:rPr>
                  <a:t>股票市场系列</a:t>
                </a:r>
                <a:endParaRPr lang="en-US" sz="1600" dirty="0">
                  <a:solidFill>
                    <a:schemeClr val="bg1"/>
                  </a:solidFill>
                  <a:latin typeface="微软雅黑" panose="020B0503020204020204" pitchFamily="34" charset="-122"/>
                  <a:ea typeface="微软雅黑" panose="020B0503020204020204" pitchFamily="34" charset="-122"/>
                </a:endParaRPr>
              </a:p>
            </p:txBody>
          </p:sp>
          <p:pic>
            <p:nvPicPr>
              <p:cNvPr id="102" name="Picture 42" descr="\\MAGNUM\Projects\Microsoft\Cloud Power FY12\Design\Icons\PNGs\Scalable_Elastic_4.png"/>
              <p:cNvPicPr>
                <a:picLocks noChangeAspect="1" noChangeArrowheads="1"/>
              </p:cNvPicPr>
              <p:nvPr/>
            </p:nvPicPr>
            <p:blipFill>
              <a:blip r:embed="rId56" cstate="print">
                <a:lum bright="100000"/>
              </a:blip>
              <a:srcRect/>
              <a:stretch>
                <a:fillRect/>
              </a:stretch>
            </p:blipFill>
            <p:spPr bwMode="auto">
              <a:xfrm>
                <a:off x="2726689" y="2931169"/>
                <a:ext cx="409576" cy="409469"/>
              </a:xfrm>
              <a:prstGeom prst="rect">
                <a:avLst/>
              </a:prstGeom>
              <a:noFill/>
            </p:spPr>
          </p:pic>
        </p:grpSp>
        <p:grpSp>
          <p:nvGrpSpPr>
            <p:cNvPr id="71" name="组合 70"/>
            <p:cNvGrpSpPr/>
            <p:nvPr/>
          </p:nvGrpSpPr>
          <p:grpSpPr>
            <a:xfrm>
              <a:off x="3726251" y="613785"/>
              <a:ext cx="818278" cy="832720"/>
              <a:chOff x="2468207" y="1154976"/>
              <a:chExt cx="818278" cy="832720"/>
            </a:xfrm>
          </p:grpSpPr>
          <p:grpSp>
            <p:nvGrpSpPr>
              <p:cNvPr id="94" name="组合 93"/>
              <p:cNvGrpSpPr/>
              <p:nvPr/>
            </p:nvGrpSpPr>
            <p:grpSpPr>
              <a:xfrm>
                <a:off x="2468207" y="1154976"/>
                <a:ext cx="818278" cy="832720"/>
                <a:chOff x="2007695" y="457015"/>
                <a:chExt cx="818278" cy="832720"/>
              </a:xfrm>
            </p:grpSpPr>
            <p:grpSp>
              <p:nvGrpSpPr>
                <p:cNvPr id="96" name="组合 116"/>
                <p:cNvGrpSpPr/>
                <p:nvPr/>
              </p:nvGrpSpPr>
              <p:grpSpPr>
                <a:xfrm>
                  <a:off x="2007696" y="460464"/>
                  <a:ext cx="818277" cy="829271"/>
                  <a:chOff x="2007696" y="460464"/>
                  <a:chExt cx="818277" cy="829271"/>
                </a:xfrm>
              </p:grpSpPr>
              <p:sp>
                <p:nvSpPr>
                  <p:cNvPr id="98" name="弧形 97"/>
                  <p:cNvSpPr/>
                  <p:nvPr/>
                </p:nvSpPr>
                <p:spPr>
                  <a:xfrm>
                    <a:off x="2021017" y="468497"/>
                    <a:ext cx="795161" cy="817735"/>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9" name="弧形 98"/>
                  <p:cNvSpPr/>
                  <p:nvPr/>
                </p:nvSpPr>
                <p:spPr>
                  <a:xfrm rot="5400000">
                    <a:off x="2004250" y="477520"/>
                    <a:ext cx="829271" cy="795160"/>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0" name="弧形 99"/>
                  <p:cNvSpPr/>
                  <p:nvPr/>
                </p:nvSpPr>
                <p:spPr>
                  <a:xfrm rot="10800000">
                    <a:off x="2007696" y="474802"/>
                    <a:ext cx="818277" cy="811482"/>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97" name="Freeform 89"/>
                <p:cNvSpPr>
                  <a:spLocks noEditPoints="1"/>
                </p:cNvSpPr>
                <p:nvPr/>
              </p:nvSpPr>
              <p:spPr bwMode="auto">
                <a:xfrm>
                  <a:off x="2007695" y="457015"/>
                  <a:ext cx="325739" cy="385091"/>
                </a:xfrm>
                <a:custGeom>
                  <a:avLst/>
                  <a:gdLst>
                    <a:gd name="T0" fmla="*/ 24 w 276"/>
                    <a:gd name="T1" fmla="*/ 202 h 313"/>
                    <a:gd name="T2" fmla="*/ 37 w 276"/>
                    <a:gd name="T3" fmla="*/ 208 h 313"/>
                    <a:gd name="T4" fmla="*/ 25 w 276"/>
                    <a:gd name="T5" fmla="*/ 242 h 313"/>
                    <a:gd name="T6" fmla="*/ 11 w 276"/>
                    <a:gd name="T7" fmla="*/ 238 h 313"/>
                    <a:gd name="T8" fmla="*/ 24 w 276"/>
                    <a:gd name="T9" fmla="*/ 202 h 313"/>
                    <a:gd name="T10" fmla="*/ 0 w 276"/>
                    <a:gd name="T11" fmla="*/ 312 h 313"/>
                    <a:gd name="T12" fmla="*/ 15 w 276"/>
                    <a:gd name="T13" fmla="*/ 313 h 313"/>
                    <a:gd name="T14" fmla="*/ 17 w 276"/>
                    <a:gd name="T15" fmla="*/ 277 h 313"/>
                    <a:gd name="T16" fmla="*/ 3 w 276"/>
                    <a:gd name="T17" fmla="*/ 275 h 313"/>
                    <a:gd name="T18" fmla="*/ 0 w 276"/>
                    <a:gd name="T19" fmla="*/ 312 h 313"/>
                    <a:gd name="T20" fmla="*/ 42 w 276"/>
                    <a:gd name="T21" fmla="*/ 169 h 313"/>
                    <a:gd name="T22" fmla="*/ 55 w 276"/>
                    <a:gd name="T23" fmla="*/ 177 h 313"/>
                    <a:gd name="T24" fmla="*/ 76 w 276"/>
                    <a:gd name="T25" fmla="*/ 148 h 313"/>
                    <a:gd name="T26" fmla="*/ 65 w 276"/>
                    <a:gd name="T27" fmla="*/ 139 h 313"/>
                    <a:gd name="T28" fmla="*/ 42 w 276"/>
                    <a:gd name="T29" fmla="*/ 169 h 313"/>
                    <a:gd name="T30" fmla="*/ 92 w 276"/>
                    <a:gd name="T31" fmla="*/ 112 h 313"/>
                    <a:gd name="T32" fmla="*/ 102 w 276"/>
                    <a:gd name="T33" fmla="*/ 123 h 313"/>
                    <a:gd name="T34" fmla="*/ 130 w 276"/>
                    <a:gd name="T35" fmla="*/ 101 h 313"/>
                    <a:gd name="T36" fmla="*/ 122 w 276"/>
                    <a:gd name="T37" fmla="*/ 89 h 313"/>
                    <a:gd name="T38" fmla="*/ 92 w 276"/>
                    <a:gd name="T39" fmla="*/ 112 h 313"/>
                    <a:gd name="T40" fmla="*/ 156 w 276"/>
                    <a:gd name="T41" fmla="*/ 71 h 313"/>
                    <a:gd name="T42" fmla="*/ 162 w 276"/>
                    <a:gd name="T43" fmla="*/ 84 h 313"/>
                    <a:gd name="T44" fmla="*/ 195 w 276"/>
                    <a:gd name="T45" fmla="*/ 72 h 313"/>
                    <a:gd name="T46" fmla="*/ 191 w 276"/>
                    <a:gd name="T47" fmla="*/ 58 h 313"/>
                    <a:gd name="T48" fmla="*/ 156 w 276"/>
                    <a:gd name="T49" fmla="*/ 71 h 313"/>
                    <a:gd name="T50" fmla="*/ 273 w 276"/>
                    <a:gd name="T51" fmla="*/ 47 h 313"/>
                    <a:gd name="T52" fmla="*/ 226 w 276"/>
                    <a:gd name="T53" fmla="*/ 0 h 313"/>
                    <a:gd name="T54" fmla="*/ 215 w 276"/>
                    <a:gd name="T55" fmla="*/ 11 h 313"/>
                    <a:gd name="T56" fmla="*/ 252 w 276"/>
                    <a:gd name="T57" fmla="*/ 47 h 313"/>
                    <a:gd name="T58" fmla="*/ 228 w 276"/>
                    <a:gd name="T59" fmla="*/ 50 h 313"/>
                    <a:gd name="T60" fmla="*/ 230 w 276"/>
                    <a:gd name="T61" fmla="*/ 64 h 313"/>
                    <a:gd name="T62" fmla="*/ 248 w 276"/>
                    <a:gd name="T63" fmla="*/ 62 h 313"/>
                    <a:gd name="T64" fmla="*/ 215 w 276"/>
                    <a:gd name="T65" fmla="*/ 94 h 313"/>
                    <a:gd name="T66" fmla="*/ 226 w 276"/>
                    <a:gd name="T67" fmla="*/ 105 h 313"/>
                    <a:gd name="T68" fmla="*/ 273 w 276"/>
                    <a:gd name="T69" fmla="*/ 58 h 313"/>
                    <a:gd name="T70" fmla="*/ 273 w 276"/>
                    <a:gd name="T71" fmla="*/ 4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313">
                      <a:moveTo>
                        <a:pt x="24" y="202"/>
                      </a:moveTo>
                      <a:cubicBezTo>
                        <a:pt x="37" y="208"/>
                        <a:pt x="37" y="208"/>
                        <a:pt x="37" y="208"/>
                      </a:cubicBezTo>
                      <a:cubicBezTo>
                        <a:pt x="32" y="219"/>
                        <a:pt x="28" y="230"/>
                        <a:pt x="25" y="242"/>
                      </a:cubicBezTo>
                      <a:cubicBezTo>
                        <a:pt x="11" y="238"/>
                        <a:pt x="11" y="238"/>
                        <a:pt x="11" y="238"/>
                      </a:cubicBezTo>
                      <a:cubicBezTo>
                        <a:pt x="14" y="226"/>
                        <a:pt x="19" y="214"/>
                        <a:pt x="24" y="202"/>
                      </a:cubicBezTo>
                      <a:close/>
                      <a:moveTo>
                        <a:pt x="0" y="312"/>
                      </a:moveTo>
                      <a:cubicBezTo>
                        <a:pt x="15" y="313"/>
                        <a:pt x="15" y="313"/>
                        <a:pt x="15" y="313"/>
                      </a:cubicBezTo>
                      <a:cubicBezTo>
                        <a:pt x="15" y="301"/>
                        <a:pt x="16" y="289"/>
                        <a:pt x="17" y="277"/>
                      </a:cubicBezTo>
                      <a:cubicBezTo>
                        <a:pt x="3" y="275"/>
                        <a:pt x="3" y="275"/>
                        <a:pt x="3" y="275"/>
                      </a:cubicBezTo>
                      <a:cubicBezTo>
                        <a:pt x="1" y="287"/>
                        <a:pt x="0" y="300"/>
                        <a:pt x="0" y="312"/>
                      </a:cubicBezTo>
                      <a:close/>
                      <a:moveTo>
                        <a:pt x="42" y="169"/>
                      </a:moveTo>
                      <a:cubicBezTo>
                        <a:pt x="55" y="177"/>
                        <a:pt x="55" y="177"/>
                        <a:pt x="55" y="177"/>
                      </a:cubicBezTo>
                      <a:cubicBezTo>
                        <a:pt x="61" y="167"/>
                        <a:pt x="68" y="157"/>
                        <a:pt x="76" y="148"/>
                      </a:cubicBezTo>
                      <a:cubicBezTo>
                        <a:pt x="65" y="139"/>
                        <a:pt x="65" y="139"/>
                        <a:pt x="65" y="139"/>
                      </a:cubicBezTo>
                      <a:cubicBezTo>
                        <a:pt x="57" y="148"/>
                        <a:pt x="49" y="158"/>
                        <a:pt x="42" y="169"/>
                      </a:cubicBezTo>
                      <a:close/>
                      <a:moveTo>
                        <a:pt x="92" y="112"/>
                      </a:moveTo>
                      <a:cubicBezTo>
                        <a:pt x="102" y="123"/>
                        <a:pt x="102" y="123"/>
                        <a:pt x="102" y="123"/>
                      </a:cubicBezTo>
                      <a:cubicBezTo>
                        <a:pt x="111" y="115"/>
                        <a:pt x="120" y="108"/>
                        <a:pt x="130" y="101"/>
                      </a:cubicBezTo>
                      <a:cubicBezTo>
                        <a:pt x="122" y="89"/>
                        <a:pt x="122" y="89"/>
                        <a:pt x="122" y="89"/>
                      </a:cubicBezTo>
                      <a:cubicBezTo>
                        <a:pt x="112" y="96"/>
                        <a:pt x="101" y="103"/>
                        <a:pt x="92" y="112"/>
                      </a:cubicBezTo>
                      <a:close/>
                      <a:moveTo>
                        <a:pt x="156" y="71"/>
                      </a:moveTo>
                      <a:cubicBezTo>
                        <a:pt x="162" y="84"/>
                        <a:pt x="162" y="84"/>
                        <a:pt x="162" y="84"/>
                      </a:cubicBezTo>
                      <a:cubicBezTo>
                        <a:pt x="173" y="79"/>
                        <a:pt x="184" y="75"/>
                        <a:pt x="195" y="72"/>
                      </a:cubicBezTo>
                      <a:cubicBezTo>
                        <a:pt x="191" y="58"/>
                        <a:pt x="191" y="58"/>
                        <a:pt x="191" y="58"/>
                      </a:cubicBezTo>
                      <a:cubicBezTo>
                        <a:pt x="179" y="61"/>
                        <a:pt x="167" y="66"/>
                        <a:pt x="156" y="71"/>
                      </a:cubicBezTo>
                      <a:close/>
                      <a:moveTo>
                        <a:pt x="273" y="47"/>
                      </a:moveTo>
                      <a:cubicBezTo>
                        <a:pt x="226" y="0"/>
                        <a:pt x="226" y="0"/>
                        <a:pt x="226" y="0"/>
                      </a:cubicBezTo>
                      <a:cubicBezTo>
                        <a:pt x="215" y="11"/>
                        <a:pt x="215" y="11"/>
                        <a:pt x="215" y="11"/>
                      </a:cubicBezTo>
                      <a:cubicBezTo>
                        <a:pt x="252" y="47"/>
                        <a:pt x="252" y="47"/>
                        <a:pt x="252" y="47"/>
                      </a:cubicBezTo>
                      <a:cubicBezTo>
                        <a:pt x="244" y="48"/>
                        <a:pt x="236" y="48"/>
                        <a:pt x="228" y="50"/>
                      </a:cubicBezTo>
                      <a:cubicBezTo>
                        <a:pt x="230" y="64"/>
                        <a:pt x="230" y="64"/>
                        <a:pt x="230" y="64"/>
                      </a:cubicBezTo>
                      <a:cubicBezTo>
                        <a:pt x="236" y="63"/>
                        <a:pt x="242" y="63"/>
                        <a:pt x="248" y="62"/>
                      </a:cubicBezTo>
                      <a:cubicBezTo>
                        <a:pt x="215" y="94"/>
                        <a:pt x="215" y="94"/>
                        <a:pt x="215" y="94"/>
                      </a:cubicBezTo>
                      <a:cubicBezTo>
                        <a:pt x="226" y="105"/>
                        <a:pt x="226" y="105"/>
                        <a:pt x="226" y="105"/>
                      </a:cubicBezTo>
                      <a:cubicBezTo>
                        <a:pt x="273" y="58"/>
                        <a:pt x="273" y="58"/>
                        <a:pt x="273" y="58"/>
                      </a:cubicBezTo>
                      <a:cubicBezTo>
                        <a:pt x="276" y="55"/>
                        <a:pt x="276" y="50"/>
                        <a:pt x="273" y="47"/>
                      </a:cubicBezTo>
                      <a:close/>
                    </a:path>
                  </a:pathLst>
                </a:custGeom>
                <a:solidFill>
                  <a:srgbClr val="FFFFFF"/>
                </a:solidFill>
                <a:ln w="19050">
                  <a:solidFill>
                    <a:schemeClr val="accent1">
                      <a:lumMod val="50000"/>
                    </a:schemeClr>
                  </a:solidFill>
                </a:ln>
              </p:spPr>
              <p:txBody>
                <a:bodyPr vert="horz" wrap="square" lIns="68571" tIns="34286" rIns="68571" bIns="34286" numCol="1" anchor="ctr" anchorCtr="0" compatLnSpc="1"/>
                <a:lstStyle/>
                <a:p>
                  <a:endParaRPr lang="en-US"/>
                </a:p>
              </p:txBody>
            </p:sp>
          </p:grpSp>
          <p:sp>
            <p:nvSpPr>
              <p:cNvPr id="95" name="TextBox 86"/>
              <p:cNvSpPr txBox="1"/>
              <p:nvPr/>
            </p:nvSpPr>
            <p:spPr>
              <a:xfrm>
                <a:off x="2506761" y="1366057"/>
                <a:ext cx="741172" cy="458390"/>
              </a:xfrm>
              <a:prstGeom prst="rect">
                <a:avLst/>
              </a:prstGeom>
              <a:noFill/>
            </p:spPr>
            <p:txBody>
              <a:bodyPr wrap="square" rtlCol="0" anchor="ctr">
                <a:spAutoFit/>
              </a:bodyPr>
              <a:lstStyle/>
              <a:p>
                <a:pPr algn="ctr"/>
                <a:r>
                  <a:rPr lang="en-US" altLang="zh-CN" sz="1400" b="1" dirty="0" smtClean="0">
                    <a:solidFill>
                      <a:srgbClr val="F87A08"/>
                    </a:solidFill>
                    <a:latin typeface="微软雅黑" panose="020B0503020204020204" pitchFamily="34" charset="-122"/>
                    <a:ea typeface="微软雅黑" panose="020B0503020204020204" pitchFamily="34" charset="-122"/>
                  </a:rPr>
                  <a:t>18</a:t>
                </a:r>
              </a:p>
              <a:p>
                <a:pPr algn="ctr"/>
                <a:r>
                  <a:rPr lang="zh-CN" altLang="en-US" sz="1400" b="1" dirty="0">
                    <a:solidFill>
                      <a:srgbClr val="F87A08"/>
                    </a:solidFill>
                    <a:latin typeface="微软雅黑" panose="020B0503020204020204" pitchFamily="34" charset="-122"/>
                    <a:ea typeface="微软雅黑" panose="020B0503020204020204" pitchFamily="34" charset="-122"/>
                  </a:rPr>
                  <a:t>系列</a:t>
                </a:r>
              </a:p>
            </p:txBody>
          </p:sp>
        </p:grpSp>
        <p:grpSp>
          <p:nvGrpSpPr>
            <p:cNvPr id="72" name="组合 71"/>
            <p:cNvGrpSpPr/>
            <p:nvPr/>
          </p:nvGrpSpPr>
          <p:grpSpPr>
            <a:xfrm>
              <a:off x="5148503" y="613786"/>
              <a:ext cx="946385" cy="831804"/>
              <a:chOff x="3890459" y="1154977"/>
              <a:chExt cx="946385" cy="831804"/>
            </a:xfrm>
          </p:grpSpPr>
          <p:grpSp>
            <p:nvGrpSpPr>
              <p:cNvPr id="87" name="组合 86"/>
              <p:cNvGrpSpPr/>
              <p:nvPr/>
            </p:nvGrpSpPr>
            <p:grpSpPr>
              <a:xfrm>
                <a:off x="3943133" y="1154977"/>
                <a:ext cx="818278" cy="831804"/>
                <a:chOff x="2007695" y="457015"/>
                <a:chExt cx="818278" cy="831804"/>
              </a:xfrm>
            </p:grpSpPr>
            <p:grpSp>
              <p:nvGrpSpPr>
                <p:cNvPr id="89" name="组合 119"/>
                <p:cNvGrpSpPr/>
                <p:nvPr/>
              </p:nvGrpSpPr>
              <p:grpSpPr>
                <a:xfrm>
                  <a:off x="2007696" y="459548"/>
                  <a:ext cx="818277" cy="829271"/>
                  <a:chOff x="2007696" y="459548"/>
                  <a:chExt cx="818277" cy="829271"/>
                </a:xfrm>
              </p:grpSpPr>
              <p:sp>
                <p:nvSpPr>
                  <p:cNvPr id="91" name="弧形 90"/>
                  <p:cNvSpPr/>
                  <p:nvPr/>
                </p:nvSpPr>
                <p:spPr>
                  <a:xfrm>
                    <a:off x="2014043" y="474801"/>
                    <a:ext cx="795161" cy="811482"/>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3">
                          <a:lumMod val="75000"/>
                        </a:schemeClr>
                      </a:solidFill>
                    </a:endParaRPr>
                  </a:p>
                </p:txBody>
              </p:sp>
              <p:sp>
                <p:nvSpPr>
                  <p:cNvPr id="92" name="弧形 91"/>
                  <p:cNvSpPr/>
                  <p:nvPr/>
                </p:nvSpPr>
                <p:spPr>
                  <a:xfrm rot="5400000">
                    <a:off x="2002198" y="476604"/>
                    <a:ext cx="829271" cy="795160"/>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3">
                          <a:lumMod val="75000"/>
                        </a:schemeClr>
                      </a:solidFill>
                    </a:endParaRPr>
                  </a:p>
                </p:txBody>
              </p:sp>
              <p:sp>
                <p:nvSpPr>
                  <p:cNvPr id="93" name="弧形 92"/>
                  <p:cNvSpPr/>
                  <p:nvPr/>
                </p:nvSpPr>
                <p:spPr>
                  <a:xfrm rot="10800000">
                    <a:off x="2007696" y="474802"/>
                    <a:ext cx="818277" cy="811482"/>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3">
                          <a:lumMod val="75000"/>
                        </a:schemeClr>
                      </a:solidFill>
                    </a:endParaRPr>
                  </a:p>
                </p:txBody>
              </p:sp>
            </p:grpSp>
            <p:sp>
              <p:nvSpPr>
                <p:cNvPr id="90" name="Freeform 89"/>
                <p:cNvSpPr>
                  <a:spLocks noEditPoints="1"/>
                </p:cNvSpPr>
                <p:nvPr/>
              </p:nvSpPr>
              <p:spPr bwMode="auto">
                <a:xfrm>
                  <a:off x="2007695" y="457015"/>
                  <a:ext cx="325739" cy="385091"/>
                </a:xfrm>
                <a:custGeom>
                  <a:avLst/>
                  <a:gdLst>
                    <a:gd name="T0" fmla="*/ 24 w 276"/>
                    <a:gd name="T1" fmla="*/ 202 h 313"/>
                    <a:gd name="T2" fmla="*/ 37 w 276"/>
                    <a:gd name="T3" fmla="*/ 208 h 313"/>
                    <a:gd name="T4" fmla="*/ 25 w 276"/>
                    <a:gd name="T5" fmla="*/ 242 h 313"/>
                    <a:gd name="T6" fmla="*/ 11 w 276"/>
                    <a:gd name="T7" fmla="*/ 238 h 313"/>
                    <a:gd name="T8" fmla="*/ 24 w 276"/>
                    <a:gd name="T9" fmla="*/ 202 h 313"/>
                    <a:gd name="T10" fmla="*/ 0 w 276"/>
                    <a:gd name="T11" fmla="*/ 312 h 313"/>
                    <a:gd name="T12" fmla="*/ 15 w 276"/>
                    <a:gd name="T13" fmla="*/ 313 h 313"/>
                    <a:gd name="T14" fmla="*/ 17 w 276"/>
                    <a:gd name="T15" fmla="*/ 277 h 313"/>
                    <a:gd name="T16" fmla="*/ 3 w 276"/>
                    <a:gd name="T17" fmla="*/ 275 h 313"/>
                    <a:gd name="T18" fmla="*/ 0 w 276"/>
                    <a:gd name="T19" fmla="*/ 312 h 313"/>
                    <a:gd name="T20" fmla="*/ 42 w 276"/>
                    <a:gd name="T21" fmla="*/ 169 h 313"/>
                    <a:gd name="T22" fmla="*/ 55 w 276"/>
                    <a:gd name="T23" fmla="*/ 177 h 313"/>
                    <a:gd name="T24" fmla="*/ 76 w 276"/>
                    <a:gd name="T25" fmla="*/ 148 h 313"/>
                    <a:gd name="T26" fmla="*/ 65 w 276"/>
                    <a:gd name="T27" fmla="*/ 139 h 313"/>
                    <a:gd name="T28" fmla="*/ 42 w 276"/>
                    <a:gd name="T29" fmla="*/ 169 h 313"/>
                    <a:gd name="T30" fmla="*/ 92 w 276"/>
                    <a:gd name="T31" fmla="*/ 112 h 313"/>
                    <a:gd name="T32" fmla="*/ 102 w 276"/>
                    <a:gd name="T33" fmla="*/ 123 h 313"/>
                    <a:gd name="T34" fmla="*/ 130 w 276"/>
                    <a:gd name="T35" fmla="*/ 101 h 313"/>
                    <a:gd name="T36" fmla="*/ 122 w 276"/>
                    <a:gd name="T37" fmla="*/ 89 h 313"/>
                    <a:gd name="T38" fmla="*/ 92 w 276"/>
                    <a:gd name="T39" fmla="*/ 112 h 313"/>
                    <a:gd name="T40" fmla="*/ 156 w 276"/>
                    <a:gd name="T41" fmla="*/ 71 h 313"/>
                    <a:gd name="T42" fmla="*/ 162 w 276"/>
                    <a:gd name="T43" fmla="*/ 84 h 313"/>
                    <a:gd name="T44" fmla="*/ 195 w 276"/>
                    <a:gd name="T45" fmla="*/ 72 h 313"/>
                    <a:gd name="T46" fmla="*/ 191 w 276"/>
                    <a:gd name="T47" fmla="*/ 58 h 313"/>
                    <a:gd name="T48" fmla="*/ 156 w 276"/>
                    <a:gd name="T49" fmla="*/ 71 h 313"/>
                    <a:gd name="T50" fmla="*/ 273 w 276"/>
                    <a:gd name="T51" fmla="*/ 47 h 313"/>
                    <a:gd name="T52" fmla="*/ 226 w 276"/>
                    <a:gd name="T53" fmla="*/ 0 h 313"/>
                    <a:gd name="T54" fmla="*/ 215 w 276"/>
                    <a:gd name="T55" fmla="*/ 11 h 313"/>
                    <a:gd name="T56" fmla="*/ 252 w 276"/>
                    <a:gd name="T57" fmla="*/ 47 h 313"/>
                    <a:gd name="T58" fmla="*/ 228 w 276"/>
                    <a:gd name="T59" fmla="*/ 50 h 313"/>
                    <a:gd name="T60" fmla="*/ 230 w 276"/>
                    <a:gd name="T61" fmla="*/ 64 h 313"/>
                    <a:gd name="T62" fmla="*/ 248 w 276"/>
                    <a:gd name="T63" fmla="*/ 62 h 313"/>
                    <a:gd name="T64" fmla="*/ 215 w 276"/>
                    <a:gd name="T65" fmla="*/ 94 h 313"/>
                    <a:gd name="T66" fmla="*/ 226 w 276"/>
                    <a:gd name="T67" fmla="*/ 105 h 313"/>
                    <a:gd name="T68" fmla="*/ 273 w 276"/>
                    <a:gd name="T69" fmla="*/ 58 h 313"/>
                    <a:gd name="T70" fmla="*/ 273 w 276"/>
                    <a:gd name="T71" fmla="*/ 4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313">
                      <a:moveTo>
                        <a:pt x="24" y="202"/>
                      </a:moveTo>
                      <a:cubicBezTo>
                        <a:pt x="37" y="208"/>
                        <a:pt x="37" y="208"/>
                        <a:pt x="37" y="208"/>
                      </a:cubicBezTo>
                      <a:cubicBezTo>
                        <a:pt x="32" y="219"/>
                        <a:pt x="28" y="230"/>
                        <a:pt x="25" y="242"/>
                      </a:cubicBezTo>
                      <a:cubicBezTo>
                        <a:pt x="11" y="238"/>
                        <a:pt x="11" y="238"/>
                        <a:pt x="11" y="238"/>
                      </a:cubicBezTo>
                      <a:cubicBezTo>
                        <a:pt x="14" y="226"/>
                        <a:pt x="19" y="214"/>
                        <a:pt x="24" y="202"/>
                      </a:cubicBezTo>
                      <a:close/>
                      <a:moveTo>
                        <a:pt x="0" y="312"/>
                      </a:moveTo>
                      <a:cubicBezTo>
                        <a:pt x="15" y="313"/>
                        <a:pt x="15" y="313"/>
                        <a:pt x="15" y="313"/>
                      </a:cubicBezTo>
                      <a:cubicBezTo>
                        <a:pt x="15" y="301"/>
                        <a:pt x="16" y="289"/>
                        <a:pt x="17" y="277"/>
                      </a:cubicBezTo>
                      <a:cubicBezTo>
                        <a:pt x="3" y="275"/>
                        <a:pt x="3" y="275"/>
                        <a:pt x="3" y="275"/>
                      </a:cubicBezTo>
                      <a:cubicBezTo>
                        <a:pt x="1" y="287"/>
                        <a:pt x="0" y="300"/>
                        <a:pt x="0" y="312"/>
                      </a:cubicBezTo>
                      <a:close/>
                      <a:moveTo>
                        <a:pt x="42" y="169"/>
                      </a:moveTo>
                      <a:cubicBezTo>
                        <a:pt x="55" y="177"/>
                        <a:pt x="55" y="177"/>
                        <a:pt x="55" y="177"/>
                      </a:cubicBezTo>
                      <a:cubicBezTo>
                        <a:pt x="61" y="167"/>
                        <a:pt x="68" y="157"/>
                        <a:pt x="76" y="148"/>
                      </a:cubicBezTo>
                      <a:cubicBezTo>
                        <a:pt x="65" y="139"/>
                        <a:pt x="65" y="139"/>
                        <a:pt x="65" y="139"/>
                      </a:cubicBezTo>
                      <a:cubicBezTo>
                        <a:pt x="57" y="148"/>
                        <a:pt x="49" y="158"/>
                        <a:pt x="42" y="169"/>
                      </a:cubicBezTo>
                      <a:close/>
                      <a:moveTo>
                        <a:pt x="92" y="112"/>
                      </a:moveTo>
                      <a:cubicBezTo>
                        <a:pt x="102" y="123"/>
                        <a:pt x="102" y="123"/>
                        <a:pt x="102" y="123"/>
                      </a:cubicBezTo>
                      <a:cubicBezTo>
                        <a:pt x="111" y="115"/>
                        <a:pt x="120" y="108"/>
                        <a:pt x="130" y="101"/>
                      </a:cubicBezTo>
                      <a:cubicBezTo>
                        <a:pt x="122" y="89"/>
                        <a:pt x="122" y="89"/>
                        <a:pt x="122" y="89"/>
                      </a:cubicBezTo>
                      <a:cubicBezTo>
                        <a:pt x="112" y="96"/>
                        <a:pt x="101" y="103"/>
                        <a:pt x="92" y="112"/>
                      </a:cubicBezTo>
                      <a:close/>
                      <a:moveTo>
                        <a:pt x="156" y="71"/>
                      </a:moveTo>
                      <a:cubicBezTo>
                        <a:pt x="162" y="84"/>
                        <a:pt x="162" y="84"/>
                        <a:pt x="162" y="84"/>
                      </a:cubicBezTo>
                      <a:cubicBezTo>
                        <a:pt x="173" y="79"/>
                        <a:pt x="184" y="75"/>
                        <a:pt x="195" y="72"/>
                      </a:cubicBezTo>
                      <a:cubicBezTo>
                        <a:pt x="191" y="58"/>
                        <a:pt x="191" y="58"/>
                        <a:pt x="191" y="58"/>
                      </a:cubicBezTo>
                      <a:cubicBezTo>
                        <a:pt x="179" y="61"/>
                        <a:pt x="167" y="66"/>
                        <a:pt x="156" y="71"/>
                      </a:cubicBezTo>
                      <a:close/>
                      <a:moveTo>
                        <a:pt x="273" y="47"/>
                      </a:moveTo>
                      <a:cubicBezTo>
                        <a:pt x="226" y="0"/>
                        <a:pt x="226" y="0"/>
                        <a:pt x="226" y="0"/>
                      </a:cubicBezTo>
                      <a:cubicBezTo>
                        <a:pt x="215" y="11"/>
                        <a:pt x="215" y="11"/>
                        <a:pt x="215" y="11"/>
                      </a:cubicBezTo>
                      <a:cubicBezTo>
                        <a:pt x="252" y="47"/>
                        <a:pt x="252" y="47"/>
                        <a:pt x="252" y="47"/>
                      </a:cubicBezTo>
                      <a:cubicBezTo>
                        <a:pt x="244" y="48"/>
                        <a:pt x="236" y="48"/>
                        <a:pt x="228" y="50"/>
                      </a:cubicBezTo>
                      <a:cubicBezTo>
                        <a:pt x="230" y="64"/>
                        <a:pt x="230" y="64"/>
                        <a:pt x="230" y="64"/>
                      </a:cubicBezTo>
                      <a:cubicBezTo>
                        <a:pt x="236" y="63"/>
                        <a:pt x="242" y="63"/>
                        <a:pt x="248" y="62"/>
                      </a:cubicBezTo>
                      <a:cubicBezTo>
                        <a:pt x="215" y="94"/>
                        <a:pt x="215" y="94"/>
                        <a:pt x="215" y="94"/>
                      </a:cubicBezTo>
                      <a:cubicBezTo>
                        <a:pt x="226" y="105"/>
                        <a:pt x="226" y="105"/>
                        <a:pt x="226" y="105"/>
                      </a:cubicBezTo>
                      <a:cubicBezTo>
                        <a:pt x="273" y="58"/>
                        <a:pt x="273" y="58"/>
                        <a:pt x="273" y="58"/>
                      </a:cubicBezTo>
                      <a:cubicBezTo>
                        <a:pt x="276" y="55"/>
                        <a:pt x="276" y="50"/>
                        <a:pt x="273" y="47"/>
                      </a:cubicBezTo>
                      <a:close/>
                    </a:path>
                  </a:pathLst>
                </a:custGeom>
                <a:solidFill>
                  <a:srgbClr val="FFFFFF"/>
                </a:solidFill>
                <a:ln w="19050">
                  <a:solidFill>
                    <a:schemeClr val="accent1">
                      <a:lumMod val="50000"/>
                    </a:schemeClr>
                  </a:solidFill>
                </a:ln>
              </p:spPr>
              <p:txBody>
                <a:bodyPr vert="horz" wrap="square" lIns="68571" tIns="34286" rIns="68571" bIns="34286" numCol="1" anchor="ctr" anchorCtr="0" compatLnSpc="1"/>
                <a:lstStyle/>
                <a:p>
                  <a:endParaRPr lang="en-US">
                    <a:solidFill>
                      <a:schemeClr val="accent3">
                        <a:lumMod val="75000"/>
                      </a:schemeClr>
                    </a:solidFill>
                  </a:endParaRPr>
                </a:p>
              </p:txBody>
            </p:sp>
          </p:grpSp>
          <p:sp>
            <p:nvSpPr>
              <p:cNvPr id="88" name="TextBox 94"/>
              <p:cNvSpPr txBox="1"/>
              <p:nvPr/>
            </p:nvSpPr>
            <p:spPr>
              <a:xfrm>
                <a:off x="3890459" y="1356822"/>
                <a:ext cx="946385" cy="458389"/>
              </a:xfrm>
              <a:prstGeom prst="rect">
                <a:avLst/>
              </a:prstGeom>
              <a:noFill/>
            </p:spPr>
            <p:txBody>
              <a:bodyPr wrap="square" rtlCol="0" anchor="ctr">
                <a:spAutoFit/>
              </a:bodyPr>
              <a:lstStyle/>
              <a:p>
                <a:pPr algn="ctr"/>
                <a:r>
                  <a:rPr lang="en-US" altLang="zh-CN" sz="1400" b="1" dirty="0" smtClean="0">
                    <a:solidFill>
                      <a:srgbClr val="F87A08"/>
                    </a:solidFill>
                    <a:latin typeface="微软雅黑" panose="020B0503020204020204" pitchFamily="34" charset="-122"/>
                    <a:ea typeface="微软雅黑" panose="020B0503020204020204" pitchFamily="34" charset="-122"/>
                  </a:rPr>
                  <a:t>139</a:t>
                </a:r>
              </a:p>
              <a:p>
                <a:pPr algn="ctr"/>
                <a:r>
                  <a:rPr lang="zh-CN" altLang="en-US" sz="1400" b="1" dirty="0" smtClean="0">
                    <a:solidFill>
                      <a:srgbClr val="F87A08"/>
                    </a:solidFill>
                    <a:latin typeface="微软雅黑" panose="020B0503020204020204" pitchFamily="34" charset="-122"/>
                    <a:ea typeface="微软雅黑" panose="020B0503020204020204" pitchFamily="34" charset="-122"/>
                  </a:rPr>
                  <a:t>数据库</a:t>
                </a:r>
                <a:endParaRPr lang="zh-CN" altLang="en-US" sz="1400" b="1" dirty="0">
                  <a:solidFill>
                    <a:srgbClr val="F87A08"/>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6670087" y="591861"/>
              <a:ext cx="980248" cy="839216"/>
              <a:chOff x="5412043" y="1133052"/>
              <a:chExt cx="980248" cy="839216"/>
            </a:xfrm>
          </p:grpSpPr>
          <p:grpSp>
            <p:nvGrpSpPr>
              <p:cNvPr id="80" name="组合 79"/>
              <p:cNvGrpSpPr/>
              <p:nvPr/>
            </p:nvGrpSpPr>
            <p:grpSpPr>
              <a:xfrm>
                <a:off x="5463582" y="1133052"/>
                <a:ext cx="828679" cy="839216"/>
                <a:chOff x="1984314" y="428841"/>
                <a:chExt cx="828679" cy="839216"/>
              </a:xfrm>
            </p:grpSpPr>
            <p:grpSp>
              <p:nvGrpSpPr>
                <p:cNvPr id="82" name="组合 125"/>
                <p:cNvGrpSpPr/>
                <p:nvPr/>
              </p:nvGrpSpPr>
              <p:grpSpPr>
                <a:xfrm>
                  <a:off x="1994716" y="431375"/>
                  <a:ext cx="818277" cy="836682"/>
                  <a:chOff x="1994716" y="431375"/>
                  <a:chExt cx="818277" cy="836682"/>
                </a:xfrm>
              </p:grpSpPr>
              <p:sp>
                <p:nvSpPr>
                  <p:cNvPr id="84" name="弧形 83"/>
                  <p:cNvSpPr/>
                  <p:nvPr/>
                </p:nvSpPr>
                <p:spPr>
                  <a:xfrm>
                    <a:off x="2003788" y="456575"/>
                    <a:ext cx="795161" cy="811482"/>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5" name="弧形 84"/>
                  <p:cNvSpPr/>
                  <p:nvPr/>
                </p:nvSpPr>
                <p:spPr>
                  <a:xfrm rot="5400000">
                    <a:off x="1993756" y="448430"/>
                    <a:ext cx="829269" cy="795160"/>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6" name="弧形 85"/>
                  <p:cNvSpPr/>
                  <p:nvPr/>
                </p:nvSpPr>
                <p:spPr>
                  <a:xfrm rot="10800000">
                    <a:off x="1994716" y="448659"/>
                    <a:ext cx="818277" cy="811482"/>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83" name="Freeform 89"/>
                <p:cNvSpPr>
                  <a:spLocks noEditPoints="1"/>
                </p:cNvSpPr>
                <p:nvPr/>
              </p:nvSpPr>
              <p:spPr bwMode="auto">
                <a:xfrm>
                  <a:off x="1984314" y="428841"/>
                  <a:ext cx="325739" cy="385091"/>
                </a:xfrm>
                <a:custGeom>
                  <a:avLst/>
                  <a:gdLst>
                    <a:gd name="T0" fmla="*/ 24 w 276"/>
                    <a:gd name="T1" fmla="*/ 202 h 313"/>
                    <a:gd name="T2" fmla="*/ 37 w 276"/>
                    <a:gd name="T3" fmla="*/ 208 h 313"/>
                    <a:gd name="T4" fmla="*/ 25 w 276"/>
                    <a:gd name="T5" fmla="*/ 242 h 313"/>
                    <a:gd name="T6" fmla="*/ 11 w 276"/>
                    <a:gd name="T7" fmla="*/ 238 h 313"/>
                    <a:gd name="T8" fmla="*/ 24 w 276"/>
                    <a:gd name="T9" fmla="*/ 202 h 313"/>
                    <a:gd name="T10" fmla="*/ 0 w 276"/>
                    <a:gd name="T11" fmla="*/ 312 h 313"/>
                    <a:gd name="T12" fmla="*/ 15 w 276"/>
                    <a:gd name="T13" fmla="*/ 313 h 313"/>
                    <a:gd name="T14" fmla="*/ 17 w 276"/>
                    <a:gd name="T15" fmla="*/ 277 h 313"/>
                    <a:gd name="T16" fmla="*/ 3 w 276"/>
                    <a:gd name="T17" fmla="*/ 275 h 313"/>
                    <a:gd name="T18" fmla="*/ 0 w 276"/>
                    <a:gd name="T19" fmla="*/ 312 h 313"/>
                    <a:gd name="T20" fmla="*/ 42 w 276"/>
                    <a:gd name="T21" fmla="*/ 169 h 313"/>
                    <a:gd name="T22" fmla="*/ 55 w 276"/>
                    <a:gd name="T23" fmla="*/ 177 h 313"/>
                    <a:gd name="T24" fmla="*/ 76 w 276"/>
                    <a:gd name="T25" fmla="*/ 148 h 313"/>
                    <a:gd name="T26" fmla="*/ 65 w 276"/>
                    <a:gd name="T27" fmla="*/ 139 h 313"/>
                    <a:gd name="T28" fmla="*/ 42 w 276"/>
                    <a:gd name="T29" fmla="*/ 169 h 313"/>
                    <a:gd name="T30" fmla="*/ 92 w 276"/>
                    <a:gd name="T31" fmla="*/ 112 h 313"/>
                    <a:gd name="T32" fmla="*/ 102 w 276"/>
                    <a:gd name="T33" fmla="*/ 123 h 313"/>
                    <a:gd name="T34" fmla="*/ 130 w 276"/>
                    <a:gd name="T35" fmla="*/ 101 h 313"/>
                    <a:gd name="T36" fmla="*/ 122 w 276"/>
                    <a:gd name="T37" fmla="*/ 89 h 313"/>
                    <a:gd name="T38" fmla="*/ 92 w 276"/>
                    <a:gd name="T39" fmla="*/ 112 h 313"/>
                    <a:gd name="T40" fmla="*/ 156 w 276"/>
                    <a:gd name="T41" fmla="*/ 71 h 313"/>
                    <a:gd name="T42" fmla="*/ 162 w 276"/>
                    <a:gd name="T43" fmla="*/ 84 h 313"/>
                    <a:gd name="T44" fmla="*/ 195 w 276"/>
                    <a:gd name="T45" fmla="*/ 72 h 313"/>
                    <a:gd name="T46" fmla="*/ 191 w 276"/>
                    <a:gd name="T47" fmla="*/ 58 h 313"/>
                    <a:gd name="T48" fmla="*/ 156 w 276"/>
                    <a:gd name="T49" fmla="*/ 71 h 313"/>
                    <a:gd name="T50" fmla="*/ 273 w 276"/>
                    <a:gd name="T51" fmla="*/ 47 h 313"/>
                    <a:gd name="T52" fmla="*/ 226 w 276"/>
                    <a:gd name="T53" fmla="*/ 0 h 313"/>
                    <a:gd name="T54" fmla="*/ 215 w 276"/>
                    <a:gd name="T55" fmla="*/ 11 h 313"/>
                    <a:gd name="T56" fmla="*/ 252 w 276"/>
                    <a:gd name="T57" fmla="*/ 47 h 313"/>
                    <a:gd name="T58" fmla="*/ 228 w 276"/>
                    <a:gd name="T59" fmla="*/ 50 h 313"/>
                    <a:gd name="T60" fmla="*/ 230 w 276"/>
                    <a:gd name="T61" fmla="*/ 64 h 313"/>
                    <a:gd name="T62" fmla="*/ 248 w 276"/>
                    <a:gd name="T63" fmla="*/ 62 h 313"/>
                    <a:gd name="T64" fmla="*/ 215 w 276"/>
                    <a:gd name="T65" fmla="*/ 94 h 313"/>
                    <a:gd name="T66" fmla="*/ 226 w 276"/>
                    <a:gd name="T67" fmla="*/ 105 h 313"/>
                    <a:gd name="T68" fmla="*/ 273 w 276"/>
                    <a:gd name="T69" fmla="*/ 58 h 313"/>
                    <a:gd name="T70" fmla="*/ 273 w 276"/>
                    <a:gd name="T71" fmla="*/ 4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313">
                      <a:moveTo>
                        <a:pt x="24" y="202"/>
                      </a:moveTo>
                      <a:cubicBezTo>
                        <a:pt x="37" y="208"/>
                        <a:pt x="37" y="208"/>
                        <a:pt x="37" y="208"/>
                      </a:cubicBezTo>
                      <a:cubicBezTo>
                        <a:pt x="32" y="219"/>
                        <a:pt x="28" y="230"/>
                        <a:pt x="25" y="242"/>
                      </a:cubicBezTo>
                      <a:cubicBezTo>
                        <a:pt x="11" y="238"/>
                        <a:pt x="11" y="238"/>
                        <a:pt x="11" y="238"/>
                      </a:cubicBezTo>
                      <a:cubicBezTo>
                        <a:pt x="14" y="226"/>
                        <a:pt x="19" y="214"/>
                        <a:pt x="24" y="202"/>
                      </a:cubicBezTo>
                      <a:close/>
                      <a:moveTo>
                        <a:pt x="0" y="312"/>
                      </a:moveTo>
                      <a:cubicBezTo>
                        <a:pt x="15" y="313"/>
                        <a:pt x="15" y="313"/>
                        <a:pt x="15" y="313"/>
                      </a:cubicBezTo>
                      <a:cubicBezTo>
                        <a:pt x="15" y="301"/>
                        <a:pt x="16" y="289"/>
                        <a:pt x="17" y="277"/>
                      </a:cubicBezTo>
                      <a:cubicBezTo>
                        <a:pt x="3" y="275"/>
                        <a:pt x="3" y="275"/>
                        <a:pt x="3" y="275"/>
                      </a:cubicBezTo>
                      <a:cubicBezTo>
                        <a:pt x="1" y="287"/>
                        <a:pt x="0" y="300"/>
                        <a:pt x="0" y="312"/>
                      </a:cubicBezTo>
                      <a:close/>
                      <a:moveTo>
                        <a:pt x="42" y="169"/>
                      </a:moveTo>
                      <a:cubicBezTo>
                        <a:pt x="55" y="177"/>
                        <a:pt x="55" y="177"/>
                        <a:pt x="55" y="177"/>
                      </a:cubicBezTo>
                      <a:cubicBezTo>
                        <a:pt x="61" y="167"/>
                        <a:pt x="68" y="157"/>
                        <a:pt x="76" y="148"/>
                      </a:cubicBezTo>
                      <a:cubicBezTo>
                        <a:pt x="65" y="139"/>
                        <a:pt x="65" y="139"/>
                        <a:pt x="65" y="139"/>
                      </a:cubicBezTo>
                      <a:cubicBezTo>
                        <a:pt x="57" y="148"/>
                        <a:pt x="49" y="158"/>
                        <a:pt x="42" y="169"/>
                      </a:cubicBezTo>
                      <a:close/>
                      <a:moveTo>
                        <a:pt x="92" y="112"/>
                      </a:moveTo>
                      <a:cubicBezTo>
                        <a:pt x="102" y="123"/>
                        <a:pt x="102" y="123"/>
                        <a:pt x="102" y="123"/>
                      </a:cubicBezTo>
                      <a:cubicBezTo>
                        <a:pt x="111" y="115"/>
                        <a:pt x="120" y="108"/>
                        <a:pt x="130" y="101"/>
                      </a:cubicBezTo>
                      <a:cubicBezTo>
                        <a:pt x="122" y="89"/>
                        <a:pt x="122" y="89"/>
                        <a:pt x="122" y="89"/>
                      </a:cubicBezTo>
                      <a:cubicBezTo>
                        <a:pt x="112" y="96"/>
                        <a:pt x="101" y="103"/>
                        <a:pt x="92" y="112"/>
                      </a:cubicBezTo>
                      <a:close/>
                      <a:moveTo>
                        <a:pt x="156" y="71"/>
                      </a:moveTo>
                      <a:cubicBezTo>
                        <a:pt x="162" y="84"/>
                        <a:pt x="162" y="84"/>
                        <a:pt x="162" y="84"/>
                      </a:cubicBezTo>
                      <a:cubicBezTo>
                        <a:pt x="173" y="79"/>
                        <a:pt x="184" y="75"/>
                        <a:pt x="195" y="72"/>
                      </a:cubicBezTo>
                      <a:cubicBezTo>
                        <a:pt x="191" y="58"/>
                        <a:pt x="191" y="58"/>
                        <a:pt x="191" y="58"/>
                      </a:cubicBezTo>
                      <a:cubicBezTo>
                        <a:pt x="179" y="61"/>
                        <a:pt x="167" y="66"/>
                        <a:pt x="156" y="71"/>
                      </a:cubicBezTo>
                      <a:close/>
                      <a:moveTo>
                        <a:pt x="273" y="47"/>
                      </a:moveTo>
                      <a:cubicBezTo>
                        <a:pt x="226" y="0"/>
                        <a:pt x="226" y="0"/>
                        <a:pt x="226" y="0"/>
                      </a:cubicBezTo>
                      <a:cubicBezTo>
                        <a:pt x="215" y="11"/>
                        <a:pt x="215" y="11"/>
                        <a:pt x="215" y="11"/>
                      </a:cubicBezTo>
                      <a:cubicBezTo>
                        <a:pt x="252" y="47"/>
                        <a:pt x="252" y="47"/>
                        <a:pt x="252" y="47"/>
                      </a:cubicBezTo>
                      <a:cubicBezTo>
                        <a:pt x="244" y="48"/>
                        <a:pt x="236" y="48"/>
                        <a:pt x="228" y="50"/>
                      </a:cubicBezTo>
                      <a:cubicBezTo>
                        <a:pt x="230" y="64"/>
                        <a:pt x="230" y="64"/>
                        <a:pt x="230" y="64"/>
                      </a:cubicBezTo>
                      <a:cubicBezTo>
                        <a:pt x="236" y="63"/>
                        <a:pt x="242" y="63"/>
                        <a:pt x="248" y="62"/>
                      </a:cubicBezTo>
                      <a:cubicBezTo>
                        <a:pt x="215" y="94"/>
                        <a:pt x="215" y="94"/>
                        <a:pt x="215" y="94"/>
                      </a:cubicBezTo>
                      <a:cubicBezTo>
                        <a:pt x="226" y="105"/>
                        <a:pt x="226" y="105"/>
                        <a:pt x="226" y="105"/>
                      </a:cubicBezTo>
                      <a:cubicBezTo>
                        <a:pt x="273" y="58"/>
                        <a:pt x="273" y="58"/>
                        <a:pt x="273" y="58"/>
                      </a:cubicBezTo>
                      <a:cubicBezTo>
                        <a:pt x="276" y="55"/>
                        <a:pt x="276" y="50"/>
                        <a:pt x="273" y="47"/>
                      </a:cubicBezTo>
                      <a:close/>
                    </a:path>
                  </a:pathLst>
                </a:custGeom>
                <a:solidFill>
                  <a:srgbClr val="FFFFFF"/>
                </a:solidFill>
                <a:ln w="19050">
                  <a:solidFill>
                    <a:schemeClr val="accent1">
                      <a:lumMod val="50000"/>
                    </a:schemeClr>
                  </a:solidFill>
                </a:ln>
              </p:spPr>
              <p:txBody>
                <a:bodyPr vert="horz" wrap="square" lIns="68571" tIns="34286" rIns="68571" bIns="34286" numCol="1" anchor="ctr" anchorCtr="0" compatLnSpc="1"/>
                <a:lstStyle/>
                <a:p>
                  <a:endParaRPr lang="en-US"/>
                </a:p>
              </p:txBody>
            </p:sp>
          </p:grpSp>
          <p:sp>
            <p:nvSpPr>
              <p:cNvPr id="81" name="TextBox 102"/>
              <p:cNvSpPr txBox="1"/>
              <p:nvPr/>
            </p:nvSpPr>
            <p:spPr>
              <a:xfrm>
                <a:off x="5412043" y="1405576"/>
                <a:ext cx="980248" cy="458389"/>
              </a:xfrm>
              <a:prstGeom prst="rect">
                <a:avLst/>
              </a:prstGeom>
              <a:noFill/>
            </p:spPr>
            <p:txBody>
              <a:bodyPr wrap="square" rtlCol="0" anchor="ctr">
                <a:spAutoFit/>
              </a:bodyPr>
              <a:lstStyle/>
              <a:p>
                <a:pPr algn="ctr"/>
                <a:r>
                  <a:rPr lang="en-US" altLang="zh-CN" sz="1400" b="1" dirty="0">
                    <a:solidFill>
                      <a:srgbClr val="F87A08"/>
                    </a:solidFill>
                    <a:latin typeface="微软雅黑" panose="020B0503020204020204" pitchFamily="34" charset="-122"/>
                    <a:ea typeface="微软雅黑" panose="020B0503020204020204" pitchFamily="34" charset="-122"/>
                  </a:rPr>
                  <a:t>4</a:t>
                </a:r>
                <a:r>
                  <a:rPr lang="en-US" altLang="zh-CN" sz="1400" b="1" dirty="0" smtClean="0">
                    <a:solidFill>
                      <a:srgbClr val="F87A08"/>
                    </a:solidFill>
                    <a:latin typeface="微软雅黑" panose="020B0503020204020204" pitchFamily="34" charset="-122"/>
                    <a:ea typeface="微软雅黑" panose="020B0503020204020204" pitchFamily="34" charset="-122"/>
                  </a:rPr>
                  <a:t>0000+</a:t>
                </a:r>
              </a:p>
              <a:p>
                <a:pPr algn="ctr"/>
                <a:r>
                  <a:rPr lang="zh-CN" altLang="en-US" sz="1400" b="1" dirty="0" smtClean="0">
                    <a:solidFill>
                      <a:srgbClr val="F87A08"/>
                    </a:solidFill>
                    <a:latin typeface="微软雅黑" panose="020B0503020204020204" pitchFamily="34" charset="-122"/>
                    <a:ea typeface="微软雅黑" panose="020B0503020204020204" pitchFamily="34" charset="-122"/>
                  </a:rPr>
                  <a:t>字段</a:t>
                </a:r>
                <a:endParaRPr lang="zh-CN" altLang="en-US" sz="1400" b="1" dirty="0">
                  <a:solidFill>
                    <a:srgbClr val="F87A08"/>
                  </a:solidFill>
                  <a:latin typeface="微软雅黑" panose="020B0503020204020204" pitchFamily="34" charset="-122"/>
                  <a:ea typeface="微软雅黑" panose="020B0503020204020204" pitchFamily="34" charset="-122"/>
                </a:endParaRPr>
              </a:p>
            </p:txBody>
          </p:sp>
        </p:grpSp>
        <p:sp>
          <p:nvSpPr>
            <p:cNvPr id="74" name="TextBox 109"/>
            <p:cNvSpPr txBox="1"/>
            <p:nvPr>
              <p:custDataLst>
                <p:tags r:id="rId25"/>
              </p:custDataLst>
            </p:nvPr>
          </p:nvSpPr>
          <p:spPr>
            <a:xfrm>
              <a:off x="4457660" y="2681756"/>
              <a:ext cx="2416970" cy="445581"/>
            </a:xfrm>
            <a:prstGeom prst="rect">
              <a:avLst/>
            </a:prstGeom>
            <a:solidFill>
              <a:srgbClr val="0070C0"/>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75" name="TextBox 110"/>
            <p:cNvSpPr txBox="1"/>
            <p:nvPr>
              <p:custDataLst>
                <p:tags r:id="rId26"/>
              </p:custDataLst>
            </p:nvPr>
          </p:nvSpPr>
          <p:spPr>
            <a:xfrm>
              <a:off x="4453650" y="2798774"/>
              <a:ext cx="2421448" cy="254817"/>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a:solidFill>
                    <a:schemeClr val="bg1"/>
                  </a:solidFill>
                  <a:latin typeface="微软雅黑" panose="020B0503020204020204" pitchFamily="34" charset="-122"/>
                  <a:ea typeface="微软雅黑" panose="020B0503020204020204" pitchFamily="34" charset="-122"/>
                </a:rPr>
                <a:t>商品市场研究系列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6" name="TextBox 111"/>
            <p:cNvSpPr txBox="1"/>
            <p:nvPr>
              <p:custDataLst>
                <p:tags r:id="rId27"/>
              </p:custDataLst>
            </p:nvPr>
          </p:nvSpPr>
          <p:spPr>
            <a:xfrm>
              <a:off x="1430163" y="3308941"/>
              <a:ext cx="2416970" cy="445581"/>
            </a:xfrm>
            <a:prstGeom prst="rect">
              <a:avLst/>
            </a:prstGeom>
            <a:solidFill>
              <a:schemeClr val="accent1">
                <a:lumMod val="7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77" name="TextBox 112"/>
            <p:cNvSpPr txBox="1"/>
            <p:nvPr>
              <p:custDataLst>
                <p:tags r:id="rId28"/>
              </p:custDataLst>
            </p:nvPr>
          </p:nvSpPr>
          <p:spPr>
            <a:xfrm>
              <a:off x="1430164" y="3397442"/>
              <a:ext cx="2315238" cy="254817"/>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基金市场系列</a:t>
              </a:r>
              <a:endParaRPr lang="en-US" sz="1600"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78" name="Freeform 20"/>
            <p:cNvSpPr>
              <a:spLocks noEditPoints="1"/>
            </p:cNvSpPr>
            <p:nvPr>
              <p:custDataLst>
                <p:tags r:id="rId29"/>
              </p:custDataLst>
            </p:nvPr>
          </p:nvSpPr>
          <p:spPr bwMode="black">
            <a:xfrm>
              <a:off x="3377249" y="3385246"/>
              <a:ext cx="368154" cy="259487"/>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p:spPr>
          <p:txBody>
            <a:bodyPr vert="horz" wrap="square" lIns="51431" tIns="25716" rIns="51431" bIns="25716" numCol="1" anchor="ctr" anchorCtr="0" compatLnSpc="1"/>
            <a:lstStyle/>
            <a:p>
              <a:endParaRPr lang="en-US" sz="500" dirty="0">
                <a:solidFill>
                  <a:srgbClr val="FFFFFF"/>
                </a:solidFill>
                <a:latin typeface="Segoe UI Light" panose="020B0502040204020203" pitchFamily="34" charset="0"/>
                <a:cs typeface="Segoe UI Light" panose="020B0502040204020203" pitchFamily="34" charset="0"/>
              </a:endParaRPr>
            </a:p>
          </p:txBody>
        </p:sp>
        <p:pic>
          <p:nvPicPr>
            <p:cNvPr id="79" name="Picture 3" descr="C:\Users\Jonahs\Dropbox\Projects SCOTT\MEET Windows Azure\source\Background\tile-icon-bigdata.png"/>
            <p:cNvPicPr>
              <a:picLocks noChangeAspect="1" noChangeArrowheads="1"/>
            </p:cNvPicPr>
            <p:nvPr/>
          </p:nvPicPr>
          <p:blipFill>
            <a:blip r:embed="rId57" cstate="print"/>
            <a:srcRect/>
            <a:stretch>
              <a:fillRect/>
            </a:stretch>
          </p:blipFill>
          <p:spPr bwMode="auto">
            <a:xfrm>
              <a:off x="6470731" y="2810828"/>
              <a:ext cx="231530" cy="231470"/>
            </a:xfrm>
            <a:prstGeom prst="rect">
              <a:avLst/>
            </a:prstGeom>
            <a:noFill/>
            <a:extLst>
              <a:ext uri="{909E8E84-426E-40DD-AFC4-6F175D3DCCD1}">
                <a14:hiddenFill xmlns:a14="http://schemas.microsoft.com/office/drawing/2010/main">
                  <a:solidFill>
                    <a:srgbClr val="FFFFFF"/>
                  </a:solidFill>
                </a14:hiddenFill>
              </a:ext>
            </a:extLst>
          </p:spPr>
        </p:pic>
      </p:grpSp>
      <p:sp>
        <p:nvSpPr>
          <p:cNvPr id="131" name="文本框 130"/>
          <p:cNvSpPr txBox="1"/>
          <p:nvPr>
            <p:custDataLst>
              <p:tags r:id="rId2"/>
            </p:custDataLst>
          </p:nvPr>
        </p:nvSpPr>
        <p:spPr>
          <a:xfrm>
            <a:off x="1999518" y="365125"/>
            <a:ext cx="7870908" cy="998538"/>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4400" cap="all">
                <a:latin typeface="+mj-lt"/>
                <a:ea typeface="+mj-ea"/>
                <a:cs typeface="+mj-cs"/>
              </a:defRPr>
            </a:lvl1pPr>
          </a:lstStyle>
          <a:p>
            <a:endParaRPr lang="zh-CN" altLang="en-US" dirty="0"/>
          </a:p>
        </p:txBody>
      </p:sp>
      <p:sp>
        <p:nvSpPr>
          <p:cNvPr id="2" name="灯片编号占位符 1"/>
          <p:cNvSpPr>
            <a:spLocks noGrp="1"/>
          </p:cNvSpPr>
          <p:nvPr>
            <p:ph type="sldNum" sz="quarter" idx="12"/>
          </p:nvPr>
        </p:nvSpPr>
        <p:spPr>
          <a:xfrm>
            <a:off x="8945100" y="6351743"/>
            <a:ext cx="2743200" cy="365125"/>
          </a:xfrm>
        </p:spPr>
        <p:txBody>
          <a:bodyPr/>
          <a:lstStyle/>
          <a:p>
            <a:fld id="{D452BF20-362C-4294-AFD9-C5328724C70E}" type="slidenum">
              <a:rPr lang="zh-CN" altLang="en-US" smtClean="0"/>
              <a:t>19</a:t>
            </a:fld>
            <a:endParaRPr lang="zh-CN" altLang="en-US" dirty="0"/>
          </a:p>
        </p:txBody>
      </p:sp>
      <p:sp>
        <p:nvSpPr>
          <p:cNvPr id="217" name="TextBox 36"/>
          <p:cNvSpPr txBox="1"/>
          <p:nvPr>
            <p:custDataLst>
              <p:tags r:id="rId3"/>
            </p:custDataLst>
          </p:nvPr>
        </p:nvSpPr>
        <p:spPr>
          <a:xfrm>
            <a:off x="1233346" y="2255360"/>
            <a:ext cx="2609984" cy="508601"/>
          </a:xfrm>
          <a:prstGeom prst="rect">
            <a:avLst/>
          </a:prstGeom>
          <a:solidFill>
            <a:srgbClr val="FFCC66"/>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220" name="TextBox 32"/>
          <p:cNvSpPr txBox="1"/>
          <p:nvPr>
            <p:custDataLst>
              <p:tags r:id="rId4"/>
            </p:custDataLst>
          </p:nvPr>
        </p:nvSpPr>
        <p:spPr>
          <a:xfrm>
            <a:off x="1232342" y="3033432"/>
            <a:ext cx="2609984" cy="508601"/>
          </a:xfrm>
          <a:prstGeom prst="rect">
            <a:avLst/>
          </a:prstGeom>
          <a:solidFill>
            <a:srgbClr val="FFCC66"/>
          </a:solidFill>
          <a:scene3d>
            <a:camera prst="orthographicFront">
              <a:rot lat="300000" lon="21299997" rev="0"/>
            </a:camera>
            <a:lightRig rig="threePt" dir="t"/>
          </a:scene3d>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221" name="TextBox 50"/>
          <p:cNvSpPr txBox="1"/>
          <p:nvPr>
            <p:custDataLst>
              <p:tags r:id="rId5"/>
            </p:custDataLst>
          </p:nvPr>
        </p:nvSpPr>
        <p:spPr>
          <a:xfrm>
            <a:off x="1238899" y="3159250"/>
            <a:ext cx="2609984" cy="290858"/>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绿色经济系列</a:t>
            </a:r>
            <a:endParaRPr 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222" name="Picture 4" descr="\\MAGNUM\Projects\Microsoft\Cloud Power FY12\Design\ICONS_PNG\Open_Web_Platform.png"/>
          <p:cNvPicPr>
            <a:picLocks noChangeAspect="1" noChangeArrowheads="1"/>
          </p:cNvPicPr>
          <p:nvPr/>
        </p:nvPicPr>
        <p:blipFill>
          <a:blip r:embed="rId55" cstate="print">
            <a:lum bright="100000"/>
          </a:blip>
          <a:srcRect/>
          <a:stretch>
            <a:fillRect/>
          </a:stretch>
        </p:blipFill>
        <p:spPr bwMode="auto">
          <a:xfrm>
            <a:off x="3332103" y="3087325"/>
            <a:ext cx="379291" cy="400814"/>
          </a:xfrm>
          <a:prstGeom prst="rect">
            <a:avLst/>
          </a:prstGeom>
          <a:noFill/>
        </p:spPr>
      </p:pic>
      <p:sp>
        <p:nvSpPr>
          <p:cNvPr id="223" name="TextBox 70"/>
          <p:cNvSpPr txBox="1"/>
          <p:nvPr>
            <p:custDataLst>
              <p:tags r:id="rId6"/>
            </p:custDataLst>
          </p:nvPr>
        </p:nvSpPr>
        <p:spPr>
          <a:xfrm>
            <a:off x="1244812" y="2359534"/>
            <a:ext cx="2609984" cy="290857"/>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a:solidFill>
                  <a:schemeClr val="accent5">
                    <a:lumMod val="75000"/>
                  </a:schemeClr>
                </a:solidFill>
                <a:latin typeface="微软雅黑" panose="020B0503020204020204" pitchFamily="34" charset="-122"/>
                <a:ea typeface="微软雅黑" panose="020B0503020204020204" pitchFamily="34" charset="-122"/>
              </a:rPr>
              <a:t>人物特征</a:t>
            </a: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系列</a:t>
            </a:r>
            <a:endParaRPr 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224" name="Picture 42" descr="\\MAGNUM\Projects\Microsoft\Cloud Power FY12\Design\Icons\PNGs\Scalable_Elastic_4.png"/>
          <p:cNvPicPr>
            <a:picLocks noChangeAspect="1" noChangeArrowheads="1"/>
          </p:cNvPicPr>
          <p:nvPr/>
        </p:nvPicPr>
        <p:blipFill>
          <a:blip r:embed="rId56" cstate="print">
            <a:lum bright="100000"/>
          </a:blip>
          <a:srcRect/>
          <a:stretch>
            <a:fillRect/>
          </a:stretch>
        </p:blipFill>
        <p:spPr bwMode="auto">
          <a:xfrm>
            <a:off x="9892189" y="3832738"/>
            <a:ext cx="442284" cy="467381"/>
          </a:xfrm>
          <a:prstGeom prst="rect">
            <a:avLst/>
          </a:prstGeom>
          <a:noFill/>
        </p:spPr>
      </p:pic>
      <p:pic>
        <p:nvPicPr>
          <p:cNvPr id="130" name="Picture 7" descr="C:\Users\Jonahs\Dropbox\Projects SCOTT\MEET Windows Azure\source\Background\tile-icon-identity.png"/>
          <p:cNvPicPr>
            <a:picLocks noChangeAspect="1" noChangeArrowheads="1"/>
          </p:cNvPicPr>
          <p:nvPr/>
        </p:nvPicPr>
        <p:blipFill>
          <a:blip r:embed="rId58" cstate="print"/>
          <a:srcRect/>
          <a:stretch>
            <a:fillRect/>
          </a:stretch>
        </p:blipFill>
        <p:spPr bwMode="auto">
          <a:xfrm>
            <a:off x="3363316" y="2334595"/>
            <a:ext cx="363066" cy="345451"/>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3842326" y="2478511"/>
            <a:ext cx="543739" cy="276999"/>
          </a:xfrm>
          <a:prstGeom prst="rect">
            <a:avLst/>
          </a:prstGeom>
          <a:solidFill>
            <a:srgbClr val="FFFF00"/>
          </a:solidFill>
        </p:spPr>
        <p:style>
          <a:lnRef idx="3">
            <a:schemeClr val="lt1"/>
          </a:lnRef>
          <a:fillRef idx="1">
            <a:schemeClr val="accent3"/>
          </a:fillRef>
          <a:effectRef idx="1">
            <a:schemeClr val="accent3"/>
          </a:effectRef>
          <a:fontRef idx="minor">
            <a:schemeClr val="lt1"/>
          </a:fontRef>
        </p:style>
        <p:txBody>
          <a:bodyPr wrap="none" rtlCol="0">
            <a:spAutoFit/>
          </a:bodyPr>
          <a:lstStyle/>
          <a:p>
            <a:r>
              <a:rPr lang="en-US" altLang="zh-CN" sz="1200" b="1" dirty="0" smtClean="0">
                <a:solidFill>
                  <a:srgbClr val="C00000"/>
                </a:solidFill>
              </a:rPr>
              <a:t>NEW</a:t>
            </a:r>
            <a:endParaRPr lang="zh-CN" altLang="en-US" sz="1200" b="1" dirty="0">
              <a:solidFill>
                <a:srgbClr val="C00000"/>
              </a:solidFill>
            </a:endParaRPr>
          </a:p>
        </p:txBody>
      </p:sp>
      <p:sp>
        <p:nvSpPr>
          <p:cNvPr id="135"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系列</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133" name="TextBox 36"/>
          <p:cNvSpPr txBox="1"/>
          <p:nvPr>
            <p:custDataLst>
              <p:tags r:id="rId7"/>
            </p:custDataLst>
          </p:nvPr>
        </p:nvSpPr>
        <p:spPr>
          <a:xfrm>
            <a:off x="4502009" y="2271502"/>
            <a:ext cx="2609984" cy="508601"/>
          </a:xfrm>
          <a:prstGeom prst="rect">
            <a:avLst/>
          </a:prstGeom>
          <a:solidFill>
            <a:srgbClr val="FFCC66"/>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134" name="TextBox 70"/>
          <p:cNvSpPr txBox="1"/>
          <p:nvPr>
            <p:custDataLst>
              <p:tags r:id="rId8"/>
            </p:custDataLst>
          </p:nvPr>
        </p:nvSpPr>
        <p:spPr>
          <a:xfrm>
            <a:off x="4510609" y="2396116"/>
            <a:ext cx="2609984" cy="290857"/>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因子研究系列</a:t>
            </a:r>
            <a:endParaRPr 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37" name="文本框 136"/>
          <p:cNvSpPr txBox="1"/>
          <p:nvPr/>
        </p:nvSpPr>
        <p:spPr>
          <a:xfrm>
            <a:off x="7121513" y="2500992"/>
            <a:ext cx="543739" cy="276999"/>
          </a:xfrm>
          <a:prstGeom prst="rect">
            <a:avLst/>
          </a:prstGeom>
          <a:solidFill>
            <a:srgbClr val="FFFF00"/>
          </a:solidFill>
        </p:spPr>
        <p:style>
          <a:lnRef idx="3">
            <a:schemeClr val="lt1"/>
          </a:lnRef>
          <a:fillRef idx="1">
            <a:schemeClr val="accent3"/>
          </a:fillRef>
          <a:effectRef idx="1">
            <a:schemeClr val="accent3"/>
          </a:effectRef>
          <a:fontRef idx="minor">
            <a:schemeClr val="lt1"/>
          </a:fontRef>
        </p:style>
        <p:txBody>
          <a:bodyPr wrap="none" rtlCol="0">
            <a:spAutoFit/>
          </a:bodyPr>
          <a:lstStyle/>
          <a:p>
            <a:r>
              <a:rPr lang="en-US" altLang="zh-CN" sz="1200" b="1" dirty="0" smtClean="0">
                <a:solidFill>
                  <a:srgbClr val="C00000"/>
                </a:solidFill>
              </a:rPr>
              <a:t>NEW</a:t>
            </a:r>
            <a:endParaRPr lang="zh-CN" altLang="en-US" sz="1200" b="1" dirty="0">
              <a:solidFill>
                <a:srgbClr val="C00000"/>
              </a:solidFill>
            </a:endParaRPr>
          </a:p>
        </p:txBody>
      </p:sp>
      <p:sp>
        <p:nvSpPr>
          <p:cNvPr id="138" name="文本框 137"/>
          <p:cNvSpPr txBox="1"/>
          <p:nvPr/>
        </p:nvSpPr>
        <p:spPr>
          <a:xfrm>
            <a:off x="3848424" y="3270934"/>
            <a:ext cx="543739" cy="276999"/>
          </a:xfrm>
          <a:prstGeom prst="rect">
            <a:avLst/>
          </a:prstGeom>
          <a:solidFill>
            <a:srgbClr val="FFFF00"/>
          </a:solidFill>
        </p:spPr>
        <p:style>
          <a:lnRef idx="3">
            <a:schemeClr val="lt1"/>
          </a:lnRef>
          <a:fillRef idx="1">
            <a:schemeClr val="accent3"/>
          </a:fillRef>
          <a:effectRef idx="1">
            <a:schemeClr val="accent3"/>
          </a:effectRef>
          <a:fontRef idx="minor">
            <a:schemeClr val="lt1"/>
          </a:fontRef>
        </p:style>
        <p:txBody>
          <a:bodyPr wrap="none" rtlCol="0">
            <a:spAutoFit/>
          </a:bodyPr>
          <a:lstStyle/>
          <a:p>
            <a:r>
              <a:rPr lang="en-US" altLang="zh-CN" sz="1200" b="1" dirty="0" smtClean="0">
                <a:solidFill>
                  <a:srgbClr val="C00000"/>
                </a:solidFill>
              </a:rPr>
              <a:t>NEW</a:t>
            </a:r>
            <a:endParaRPr lang="zh-CN" altLang="en-US" sz="1200" b="1" dirty="0">
              <a:solidFill>
                <a:srgbClr val="C00000"/>
              </a:solidFill>
            </a:endParaRPr>
          </a:p>
        </p:txBody>
      </p:sp>
      <p:pic>
        <p:nvPicPr>
          <p:cNvPr id="139" name="Picture 33" descr="C:\Users\v-jtobey.REDMOND\AppData\Local\MetroStyleAddIn\Icons\Computing.wmf"/>
          <p:cNvPicPr>
            <a:picLocks noChangeAspect="1" noChangeArrowheads="1"/>
          </p:cNvPicPr>
          <p:nvPr>
            <p:custDataLst>
              <p:tags r:id="rId9"/>
            </p:custDataLst>
          </p:nvPr>
        </p:nvPicPr>
        <p:blipFill>
          <a:blip r:embed="rId47" cstate="print"/>
          <a:srcRect t="7580" b="7580"/>
          <a:stretch>
            <a:fillRect/>
          </a:stretch>
        </p:blipFill>
        <p:spPr bwMode="auto">
          <a:xfrm>
            <a:off x="6708636" y="2417297"/>
            <a:ext cx="273860" cy="289403"/>
          </a:xfrm>
          <a:prstGeom prst="rect">
            <a:avLst/>
          </a:prstGeom>
          <a:noFill/>
          <a:extLst>
            <a:ext uri="{909E8E84-426E-40DD-AFC4-6F175D3DCCD1}">
              <a14:hiddenFill xmlns:a14="http://schemas.microsoft.com/office/drawing/2010/main">
                <a:solidFill>
                  <a:srgbClr val="FFFFFF"/>
                </a:solidFill>
              </a14:hiddenFill>
            </a:ext>
          </a:extLst>
        </p:spPr>
      </p:pic>
      <p:sp>
        <p:nvSpPr>
          <p:cNvPr id="143" name="TextBox 36"/>
          <p:cNvSpPr txBox="1"/>
          <p:nvPr>
            <p:custDataLst>
              <p:tags r:id="rId10"/>
            </p:custDataLst>
          </p:nvPr>
        </p:nvSpPr>
        <p:spPr>
          <a:xfrm>
            <a:off x="7750133" y="2286703"/>
            <a:ext cx="2609984" cy="508601"/>
          </a:xfrm>
          <a:prstGeom prst="rect">
            <a:avLst/>
          </a:prstGeom>
          <a:solidFill>
            <a:srgbClr val="FFCC66"/>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endParaRPr>
          </a:p>
        </p:txBody>
      </p:sp>
      <p:sp>
        <p:nvSpPr>
          <p:cNvPr id="144" name="TextBox 70"/>
          <p:cNvSpPr txBox="1"/>
          <p:nvPr>
            <p:custDataLst>
              <p:tags r:id="rId11"/>
            </p:custDataLst>
          </p:nvPr>
        </p:nvSpPr>
        <p:spPr>
          <a:xfrm>
            <a:off x="7758733" y="2411317"/>
            <a:ext cx="2609984" cy="290857"/>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45"/>
              </a:buBlip>
            </a:pPr>
            <a:r>
              <a:rPr lang="zh-CN" altLang="en-US" sz="1600" dirty="0">
                <a:solidFill>
                  <a:schemeClr val="accent5">
                    <a:lumMod val="75000"/>
                  </a:schemeClr>
                </a:solidFill>
                <a:latin typeface="微软雅黑" panose="020B0503020204020204" pitchFamily="34" charset="-122"/>
                <a:ea typeface="微软雅黑" panose="020B0503020204020204" pitchFamily="34" charset="-122"/>
              </a:rPr>
              <a:t>银行</a:t>
            </a: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研究系列</a:t>
            </a:r>
            <a:endParaRPr 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45" name="文本框 144"/>
          <p:cNvSpPr txBox="1"/>
          <p:nvPr/>
        </p:nvSpPr>
        <p:spPr>
          <a:xfrm>
            <a:off x="10369637" y="2516193"/>
            <a:ext cx="543739" cy="276999"/>
          </a:xfrm>
          <a:prstGeom prst="rect">
            <a:avLst/>
          </a:prstGeom>
          <a:solidFill>
            <a:srgbClr val="FFFF00"/>
          </a:solidFill>
        </p:spPr>
        <p:style>
          <a:lnRef idx="3">
            <a:schemeClr val="lt1"/>
          </a:lnRef>
          <a:fillRef idx="1">
            <a:schemeClr val="accent3"/>
          </a:fillRef>
          <a:effectRef idx="1">
            <a:schemeClr val="accent3"/>
          </a:effectRef>
          <a:fontRef idx="minor">
            <a:schemeClr val="lt1"/>
          </a:fontRef>
        </p:style>
        <p:txBody>
          <a:bodyPr wrap="none" rtlCol="0">
            <a:spAutoFit/>
          </a:bodyPr>
          <a:lstStyle/>
          <a:p>
            <a:r>
              <a:rPr lang="en-US" altLang="zh-CN" sz="1200" b="1" dirty="0" smtClean="0">
                <a:solidFill>
                  <a:srgbClr val="C00000"/>
                </a:solidFill>
              </a:rPr>
              <a:t>NEW</a:t>
            </a:r>
            <a:endParaRPr lang="zh-CN" altLang="en-US" sz="1200" b="1" dirty="0">
              <a:solidFill>
                <a:srgbClr val="C00000"/>
              </a:solidFill>
            </a:endParaRPr>
          </a:p>
        </p:txBody>
      </p:sp>
      <p:pic>
        <p:nvPicPr>
          <p:cNvPr id="147" name="Picture 7" descr="\\MAGNUM\Projects\Microsoft\Cloud Power FY12\Design\ICONS_PNG\Within_Your_Reach.png"/>
          <p:cNvPicPr>
            <a:picLocks noChangeAspect="1" noChangeArrowheads="1"/>
          </p:cNvPicPr>
          <p:nvPr/>
        </p:nvPicPr>
        <p:blipFill>
          <a:blip r:embed="rId46" cstate="print">
            <a:biLevel thresh="25000"/>
          </a:blip>
          <a:stretch>
            <a:fillRect/>
          </a:stretch>
        </p:blipFill>
        <p:spPr bwMode="auto">
          <a:xfrm>
            <a:off x="9848111" y="2321711"/>
            <a:ext cx="407740" cy="450008"/>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MH_Number_1">
            <a:hlinkClick r:id="" action="ppaction://noaction"/>
          </p:cNvPr>
          <p:cNvSpPr/>
          <p:nvPr>
            <p:custDataLst>
              <p:tags r:id="rId2"/>
            </p:custDataLst>
          </p:nvPr>
        </p:nvSpPr>
        <p:spPr bwMode="auto">
          <a:xfrm>
            <a:off x="3118659" y="1490816"/>
            <a:ext cx="752007" cy="402497"/>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35" name="MH_Entry_1">
            <a:hlinkClick r:id="" action="ppaction://noaction"/>
          </p:cNvPr>
          <p:cNvSpPr/>
          <p:nvPr>
            <p:custDataLst>
              <p:tags r:id="rId3"/>
            </p:custDataLst>
          </p:nvPr>
        </p:nvSpPr>
        <p:spPr>
          <a:xfrm>
            <a:off x="3888539" y="1850321"/>
            <a:ext cx="4685303"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8" name="文本框 7"/>
          <p:cNvSpPr txBox="1"/>
          <p:nvPr>
            <p:custDataLst>
              <p:tags r:id="rId4"/>
            </p:custDataLst>
          </p:nvPr>
        </p:nvSpPr>
        <p:spPr>
          <a:xfrm>
            <a:off x="3118659" y="1490817"/>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01</a:t>
            </a:r>
            <a:endParaRPr lang="zh-CN" altLang="en-US" sz="2000" dirty="0">
              <a:solidFill>
                <a:schemeClr val="bg1"/>
              </a:solidFill>
            </a:endParaRPr>
          </a:p>
        </p:txBody>
      </p:sp>
      <p:sp>
        <p:nvSpPr>
          <p:cNvPr id="4" name="文本框 3"/>
          <p:cNvSpPr txBox="1"/>
          <p:nvPr>
            <p:custDataLst>
              <p:tags r:id="rId5"/>
            </p:custDataLst>
          </p:nvPr>
        </p:nvSpPr>
        <p:spPr>
          <a:xfrm>
            <a:off x="3888539" y="1462633"/>
            <a:ext cx="4685303" cy="500400"/>
          </a:xfrm>
          <a:prstGeom prst="rect">
            <a:avLst/>
          </a:prstGeom>
          <a:noFill/>
        </p:spPr>
        <p:txBody>
          <a:bodyPr wrap="square" rtlCol="0" anchor="ctr" anchorCtr="0">
            <a:normAutofit/>
          </a:bodyPr>
          <a:lstStyle>
            <a:defPPr>
              <a:defRPr lang="zh-CN"/>
            </a:defPPr>
            <a:lvl1pPr>
              <a:defRPr sz="2000"/>
            </a:lvl1pPr>
          </a:lstStyle>
          <a:p>
            <a:r>
              <a:rPr lang="zh-CN" altLang="en-US" b="1" dirty="0">
                <a:latin typeface="微软雅黑" panose="020B0503020204020204" pitchFamily="34" charset="-122"/>
                <a:ea typeface="微软雅黑" panose="020B0503020204020204" pitchFamily="34" charset="-122"/>
              </a:rPr>
              <a:t>实证研究</a:t>
            </a:r>
            <a:r>
              <a:rPr lang="zh-CN" altLang="en-US" b="1" dirty="0" smtClean="0">
                <a:latin typeface="微软雅黑" panose="020B0503020204020204" pitchFamily="34" charset="-122"/>
                <a:ea typeface="微软雅黑" panose="020B0503020204020204" pitchFamily="34" charset="-122"/>
              </a:rPr>
              <a:t>的基本思路</a:t>
            </a:r>
            <a:endParaRPr lang="zh-CN" altLang="en-US" b="1" dirty="0">
              <a:latin typeface="微软雅黑" panose="020B0503020204020204" pitchFamily="34" charset="-122"/>
              <a:ea typeface="微软雅黑" panose="020B0503020204020204" pitchFamily="34" charset="-122"/>
            </a:endParaRPr>
          </a:p>
        </p:txBody>
      </p:sp>
      <p:sp>
        <p:nvSpPr>
          <p:cNvPr id="24" name="文本框 23"/>
          <p:cNvSpPr txBox="1"/>
          <p:nvPr>
            <p:custDataLst>
              <p:tags r:id="rId6"/>
            </p:custDataLst>
          </p:nvPr>
        </p:nvSpPr>
        <p:spPr>
          <a:xfrm>
            <a:off x="3118659" y="2506903"/>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02</a:t>
            </a:r>
            <a:endParaRPr lang="zh-CN" altLang="en-US" sz="2000" dirty="0">
              <a:solidFill>
                <a:schemeClr val="bg1"/>
              </a:solidFill>
            </a:endParaRPr>
          </a:p>
        </p:txBody>
      </p:sp>
      <p:sp>
        <p:nvSpPr>
          <p:cNvPr id="23" name="MH_Entry_1">
            <a:hlinkClick r:id="" action="ppaction://noaction"/>
          </p:cNvPr>
          <p:cNvSpPr/>
          <p:nvPr>
            <p:custDataLst>
              <p:tags r:id="rId7"/>
            </p:custDataLst>
          </p:nvPr>
        </p:nvSpPr>
        <p:spPr>
          <a:xfrm>
            <a:off x="3888539" y="2851480"/>
            <a:ext cx="4889862"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5" name="文本框 4"/>
          <p:cNvSpPr txBox="1"/>
          <p:nvPr>
            <p:custDataLst>
              <p:tags r:id="rId8"/>
            </p:custDataLst>
          </p:nvPr>
        </p:nvSpPr>
        <p:spPr>
          <a:xfrm>
            <a:off x="3888539" y="2442976"/>
            <a:ext cx="4889863" cy="500400"/>
          </a:xfrm>
          <a:prstGeom prst="rect">
            <a:avLst/>
          </a:prstGeom>
          <a:noFill/>
        </p:spPr>
        <p:txBody>
          <a:bodyPr wrap="square" rtlCol="0" anchor="ctr" anchorCtr="0">
            <a:normAutofit/>
          </a:bodyPr>
          <a:lstStyle>
            <a:defPPr>
              <a:defRPr lang="zh-CN"/>
            </a:defPPr>
            <a:lvl1pPr>
              <a:defRPr sz="2000"/>
            </a:lvl1pPr>
          </a:lstStyle>
          <a:p>
            <a:r>
              <a:rPr lang="zh-CN" altLang="en-US" b="1" dirty="0" smtClean="0">
                <a:latin typeface="微软雅黑" panose="020B0503020204020204" pitchFamily="34" charset="-122"/>
                <a:ea typeface="微软雅黑" panose="020B0503020204020204" pitchFamily="34" charset="-122"/>
              </a:rPr>
              <a:t>数据挖掘</a:t>
            </a:r>
            <a:r>
              <a:rPr lang="en-US" altLang="zh-CN" b="1" dirty="0" err="1" smtClean="0">
                <a:latin typeface="微软雅黑" panose="020B0503020204020204" pitchFamily="34" charset="-122"/>
                <a:ea typeface="微软雅黑" panose="020B0503020204020204" pitchFamily="34" charset="-122"/>
              </a:rPr>
              <a:t>vs</a:t>
            </a:r>
            <a:r>
              <a:rPr lang="zh-CN" altLang="en-US" b="1" dirty="0" smtClean="0">
                <a:latin typeface="微软雅黑" panose="020B0503020204020204" pitchFamily="34" charset="-122"/>
                <a:ea typeface="微软雅黑" panose="020B0503020204020204" pitchFamily="34" charset="-122"/>
              </a:rPr>
              <a:t>思想创新</a:t>
            </a:r>
          </a:p>
        </p:txBody>
      </p:sp>
      <p:sp>
        <p:nvSpPr>
          <p:cNvPr id="25" name="文本框 24"/>
          <p:cNvSpPr txBox="1"/>
          <p:nvPr>
            <p:custDataLst>
              <p:tags r:id="rId9"/>
            </p:custDataLst>
          </p:nvPr>
        </p:nvSpPr>
        <p:spPr>
          <a:xfrm>
            <a:off x="3118659" y="2499025"/>
            <a:ext cx="556086" cy="394619"/>
          </a:xfrm>
          <a:prstGeom prst="rect">
            <a:avLst/>
          </a:prstGeom>
          <a:noFill/>
        </p:spPr>
        <p:txBody>
          <a:bodyPr wrap="square" rtlCol="0" anchor="ctr" anchorCtr="0">
            <a:normAutofit lnSpcReduction="10000"/>
          </a:bodyPr>
          <a:lstStyle/>
          <a:p>
            <a:pPr algn="ctr"/>
            <a:endParaRPr lang="zh-CN" altLang="en-US" sz="2000" dirty="0">
              <a:solidFill>
                <a:schemeClr val="bg1"/>
              </a:solidFill>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2</a:t>
            </a:fld>
            <a:endParaRPr lang="zh-CN" altLang="en-US"/>
          </a:p>
        </p:txBody>
      </p:sp>
      <p:sp>
        <p:nvSpPr>
          <p:cNvPr id="15" name="MH_Number_2">
            <a:hlinkClick r:id="" action="ppaction://noaction"/>
          </p:cNvPr>
          <p:cNvSpPr/>
          <p:nvPr>
            <p:custDataLst>
              <p:tags r:id="rId10"/>
            </p:custDataLst>
          </p:nvPr>
        </p:nvSpPr>
        <p:spPr bwMode="auto">
          <a:xfrm>
            <a:off x="3118659" y="3641376"/>
            <a:ext cx="752007" cy="39462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lnSpcReduction="10000"/>
          </a:bodyPr>
          <a:lstStyle/>
          <a:p>
            <a:pPr algn="ctr">
              <a:spcBef>
                <a:spcPct val="0"/>
              </a:spcBef>
            </a:pPr>
            <a:endParaRPr lang="zh-CN" altLang="en-US" sz="2000" dirty="0">
              <a:solidFill>
                <a:schemeClr val="bg1"/>
              </a:solidFill>
            </a:endParaRPr>
          </a:p>
        </p:txBody>
      </p:sp>
      <p:sp>
        <p:nvSpPr>
          <p:cNvPr id="16" name="文本框 23"/>
          <p:cNvSpPr txBox="1"/>
          <p:nvPr>
            <p:custDataLst>
              <p:tags r:id="rId11"/>
            </p:custDataLst>
          </p:nvPr>
        </p:nvSpPr>
        <p:spPr>
          <a:xfrm>
            <a:off x="3118659" y="3652567"/>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03</a:t>
            </a:r>
            <a:endParaRPr lang="zh-CN" altLang="en-US" sz="2000" dirty="0">
              <a:solidFill>
                <a:schemeClr val="bg1"/>
              </a:solidFill>
            </a:endParaRPr>
          </a:p>
        </p:txBody>
      </p:sp>
      <p:sp>
        <p:nvSpPr>
          <p:cNvPr id="17" name="MH_Entry_1">
            <a:hlinkClick r:id="" action="ppaction://noaction"/>
          </p:cNvPr>
          <p:cNvSpPr/>
          <p:nvPr>
            <p:custDataLst>
              <p:tags r:id="rId12"/>
            </p:custDataLst>
          </p:nvPr>
        </p:nvSpPr>
        <p:spPr>
          <a:xfrm>
            <a:off x="3888539" y="3997144"/>
            <a:ext cx="4889862"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18" name="文本框 4"/>
          <p:cNvSpPr txBox="1"/>
          <p:nvPr>
            <p:custDataLst>
              <p:tags r:id="rId13"/>
            </p:custDataLst>
          </p:nvPr>
        </p:nvSpPr>
        <p:spPr>
          <a:xfrm>
            <a:off x="3888539" y="3574752"/>
            <a:ext cx="4889863" cy="500400"/>
          </a:xfrm>
          <a:prstGeom prst="rect">
            <a:avLst/>
          </a:prstGeom>
          <a:noFill/>
        </p:spPr>
        <p:txBody>
          <a:bodyPr wrap="square" rtlCol="0" anchor="ctr" anchorCtr="0">
            <a:normAutofit/>
          </a:bodyPr>
          <a:lstStyle>
            <a:defPPr>
              <a:defRPr lang="zh-CN"/>
            </a:defPPr>
            <a:lvl1pPr>
              <a:defRPr sz="2000"/>
            </a:lvl1pPr>
          </a:lstStyle>
          <a:p>
            <a:r>
              <a:rPr lang="en-US" altLang="zh-CN" b="1" dirty="0" smtClean="0">
                <a:latin typeface="微软雅黑" panose="020B0503020204020204" pitchFamily="34" charset="-122"/>
                <a:ea typeface="微软雅黑" panose="020B0503020204020204" pitchFamily="34" charset="-122"/>
              </a:rPr>
              <a:t>CSMAR</a:t>
            </a:r>
            <a:r>
              <a:rPr lang="zh-CN" altLang="en-US" b="1" dirty="0" smtClean="0">
                <a:latin typeface="微软雅黑" panose="020B0503020204020204" pitchFamily="34" charset="-122"/>
                <a:ea typeface="微软雅黑" panose="020B0503020204020204" pitchFamily="34" charset="-122"/>
              </a:rPr>
              <a:t>数据库简介</a:t>
            </a:r>
          </a:p>
        </p:txBody>
      </p:sp>
      <p:sp>
        <p:nvSpPr>
          <p:cNvPr id="20" name="MH_Number_1">
            <a:hlinkClick r:id="" action="ppaction://noaction"/>
          </p:cNvPr>
          <p:cNvSpPr/>
          <p:nvPr>
            <p:custDataLst>
              <p:tags r:id="rId14"/>
            </p:custDataLst>
          </p:nvPr>
        </p:nvSpPr>
        <p:spPr bwMode="auto">
          <a:xfrm>
            <a:off x="3118659" y="2491928"/>
            <a:ext cx="752007" cy="402497"/>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21" name="文本框 20"/>
          <p:cNvSpPr txBox="1"/>
          <p:nvPr>
            <p:custDataLst>
              <p:tags r:id="rId15"/>
            </p:custDataLst>
          </p:nvPr>
        </p:nvSpPr>
        <p:spPr>
          <a:xfrm>
            <a:off x="3118659" y="2500801"/>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02</a:t>
            </a:r>
            <a:endParaRPr lang="zh-CN" altLang="en-US" sz="2000" dirty="0">
              <a:solidFill>
                <a:schemeClr val="bg1"/>
              </a:solidFill>
            </a:endParaRPr>
          </a:p>
        </p:txBody>
      </p:sp>
      <p:sp>
        <p:nvSpPr>
          <p:cNvPr id="9" name="文本框 8"/>
          <p:cNvSpPr txBox="1"/>
          <p:nvPr/>
        </p:nvSpPr>
        <p:spPr>
          <a:xfrm>
            <a:off x="1766304" y="1856435"/>
            <a:ext cx="615553" cy="3118945"/>
          </a:xfrm>
          <a:prstGeom prst="rect">
            <a:avLst/>
          </a:prstGeom>
          <a:noFill/>
          <a:ln>
            <a:solidFill>
              <a:schemeClr val="accent2">
                <a:lumMod val="60000"/>
                <a:lumOff val="40000"/>
              </a:schemeClr>
            </a:solidFill>
            <a:prstDash val="dash"/>
          </a:ln>
        </p:spPr>
        <p:txBody>
          <a:bodyPr vert="eaVert" wrap="square" rtlCol="0">
            <a:spAutoFit/>
          </a:bodyPr>
          <a:lstStyle/>
          <a:p>
            <a:r>
              <a:rPr lang="zh-CN" altLang="en-US" sz="2800" dirty="0" smtClean="0">
                <a:solidFill>
                  <a:schemeClr val="accent2">
                    <a:lumMod val="50000"/>
                  </a:schemeClr>
                </a:solidFill>
                <a:latin typeface="微软雅黑" panose="020B0503020204020204" pitchFamily="34" charset="-122"/>
                <a:ea typeface="微软雅黑" panose="020B0503020204020204" pitchFamily="34" charset="-122"/>
              </a:rPr>
              <a:t>     目           录</a:t>
            </a:r>
            <a:endParaRPr lang="zh-CN" altLang="en-US" sz="2800"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573842" y="2442976"/>
            <a:ext cx="3491057" cy="3642459"/>
          </a:xfrm>
          <a:prstGeom prst="rect">
            <a:avLst/>
          </a:prstGeom>
        </p:spPr>
      </p:pic>
      <p:sp>
        <p:nvSpPr>
          <p:cNvPr id="28" name="MH_Number_2">
            <a:hlinkClick r:id="" action="ppaction://noaction"/>
          </p:cNvPr>
          <p:cNvSpPr/>
          <p:nvPr>
            <p:custDataLst>
              <p:tags r:id="rId16"/>
            </p:custDataLst>
          </p:nvPr>
        </p:nvSpPr>
        <p:spPr bwMode="auto">
          <a:xfrm>
            <a:off x="3118659" y="4748139"/>
            <a:ext cx="752007" cy="39462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lnSpcReduction="10000"/>
          </a:bodyPr>
          <a:lstStyle/>
          <a:p>
            <a:pPr algn="ctr">
              <a:spcBef>
                <a:spcPct val="0"/>
              </a:spcBef>
            </a:pPr>
            <a:endParaRPr lang="zh-CN" altLang="en-US" sz="2000" dirty="0">
              <a:solidFill>
                <a:schemeClr val="bg1"/>
              </a:solidFill>
            </a:endParaRPr>
          </a:p>
        </p:txBody>
      </p:sp>
      <p:sp>
        <p:nvSpPr>
          <p:cNvPr id="29" name="文本框 23"/>
          <p:cNvSpPr txBox="1"/>
          <p:nvPr>
            <p:custDataLst>
              <p:tags r:id="rId17"/>
            </p:custDataLst>
          </p:nvPr>
        </p:nvSpPr>
        <p:spPr>
          <a:xfrm>
            <a:off x="3118659" y="4759330"/>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04</a:t>
            </a:r>
            <a:endParaRPr lang="zh-CN" altLang="en-US" sz="2000" dirty="0">
              <a:solidFill>
                <a:schemeClr val="bg1"/>
              </a:solidFill>
            </a:endParaRPr>
          </a:p>
        </p:txBody>
      </p:sp>
      <p:sp>
        <p:nvSpPr>
          <p:cNvPr id="31" name="MH_Entry_1">
            <a:hlinkClick r:id="" action="ppaction://noaction"/>
          </p:cNvPr>
          <p:cNvSpPr/>
          <p:nvPr>
            <p:custDataLst>
              <p:tags r:id="rId18"/>
            </p:custDataLst>
          </p:nvPr>
        </p:nvSpPr>
        <p:spPr>
          <a:xfrm>
            <a:off x="3888539" y="5103907"/>
            <a:ext cx="4685303" cy="7800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32" name="文本框 4"/>
          <p:cNvSpPr txBox="1"/>
          <p:nvPr>
            <p:custDataLst>
              <p:tags r:id="rId19"/>
            </p:custDataLst>
          </p:nvPr>
        </p:nvSpPr>
        <p:spPr>
          <a:xfrm>
            <a:off x="3888539" y="4681515"/>
            <a:ext cx="4685303" cy="500400"/>
          </a:xfrm>
          <a:prstGeom prst="rect">
            <a:avLst/>
          </a:prstGeom>
          <a:noFill/>
        </p:spPr>
        <p:txBody>
          <a:bodyPr wrap="square" rtlCol="0" anchor="ctr" anchorCtr="0">
            <a:normAutofit/>
          </a:bodyPr>
          <a:lstStyle>
            <a:defPPr>
              <a:defRPr lang="zh-CN"/>
            </a:defPPr>
            <a:lvl1pPr>
              <a:defRPr sz="2000"/>
            </a:lvl1pPr>
          </a:lstStyle>
          <a:p>
            <a:r>
              <a:rPr lang="en-US" altLang="zh-CN" b="1" dirty="0" smtClean="0">
                <a:latin typeface="微软雅黑" panose="020B0503020204020204" pitchFamily="34" charset="-122"/>
                <a:ea typeface="微软雅黑" panose="020B0503020204020204" pitchFamily="34" charset="-122"/>
              </a:rPr>
              <a:t>CSMAR</a:t>
            </a:r>
            <a:r>
              <a:rPr lang="zh-CN" altLang="en-US" b="1" dirty="0" smtClean="0">
                <a:latin typeface="微软雅黑" panose="020B0503020204020204" pitchFamily="34" charset="-122"/>
                <a:ea typeface="微软雅黑" panose="020B0503020204020204" pitchFamily="34" charset="-122"/>
              </a:rPr>
              <a:t>新库案例</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p:cNvSpPr txBox="1"/>
          <p:nvPr/>
        </p:nvSpPr>
        <p:spPr bwMode="auto">
          <a:xfrm>
            <a:off x="2563671" y="958775"/>
            <a:ext cx="8840876" cy="65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defTabSz="685165" eaLnBrk="1">
              <a:lnSpc>
                <a:spcPct val="90000"/>
              </a:lnSpc>
              <a:spcBef>
                <a:spcPct val="20000"/>
              </a:spcBef>
              <a:buSzPct val="90000"/>
            </a:pPr>
            <a:endParaRPr lang="en-US" altLang="zh-CN" sz="3200" dirty="0">
              <a:solidFill>
                <a:schemeClr val="tx2">
                  <a:lumMod val="95000"/>
                  <a:lumOff val="5000"/>
                  <a:alpha val="99000"/>
                </a:schemeClr>
              </a:solidFill>
              <a:latin typeface="微软雅黑" panose="020B0503020204020204" pitchFamily="34" charset="-122"/>
              <a:ea typeface="微软雅黑" panose="020B0503020204020204" pitchFamily="34" charset="-122"/>
              <a:cs typeface="+mn-cs"/>
            </a:endParaRPr>
          </a:p>
        </p:txBody>
      </p:sp>
      <p:sp>
        <p:nvSpPr>
          <p:cNvPr id="48" name="文本框 47"/>
          <p:cNvSpPr txBox="1"/>
          <p:nvPr>
            <p:custDataLst>
              <p:tags r:id="rId2"/>
            </p:custDataLst>
          </p:nvPr>
        </p:nvSpPr>
        <p:spPr>
          <a:xfrm>
            <a:off x="1219951" y="640389"/>
            <a:ext cx="9133888" cy="1406870"/>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4400" cap="all">
                <a:latin typeface="+mj-lt"/>
                <a:ea typeface="+mj-ea"/>
                <a:cs typeface="+mj-cs"/>
              </a:defRPr>
            </a:lvl1pPr>
          </a:lstStyle>
          <a:p>
            <a:endParaRPr lang="zh-CN" altLang="en-US" sz="3200" dirty="0">
              <a:solidFill>
                <a:schemeClr val="accent1">
                  <a:lumMod val="50000"/>
                </a:schemeClr>
              </a:solidFill>
            </a:endParaRPr>
          </a:p>
        </p:txBody>
      </p:sp>
      <p:graphicFrame>
        <p:nvGraphicFramePr>
          <p:cNvPr id="35" name="内容占位符 3"/>
          <p:cNvGraphicFramePr/>
          <p:nvPr/>
        </p:nvGraphicFramePr>
        <p:xfrm>
          <a:off x="6509998" y="1573710"/>
          <a:ext cx="2172138" cy="3276000"/>
        </p:xfrm>
        <a:graphic>
          <a:graphicData uri="http://schemas.openxmlformats.org/drawingml/2006/table">
            <a:tbl>
              <a:tblPr firstRow="1" firstCol="1" bandRow="1">
                <a:tableStyleId>{2D5ABB26-0587-4C30-8999-92F81FD0307C}</a:tableStyleId>
              </a:tblPr>
              <a:tblGrid>
                <a:gridCol w="2172138"/>
              </a:tblGrid>
              <a:tr h="252000">
                <a:tc>
                  <a:txBody>
                    <a:bodyPr/>
                    <a:lstStyle/>
                    <a:p>
                      <a:pPr algn="l" fontAlgn="ctr"/>
                      <a:r>
                        <a:rPr lang="zh-TW" altLang="en-US" sz="900" u="none" strike="noStrike" dirty="0" smtClean="0">
                          <a:effectLst/>
                          <a:latin typeface="微软雅黑" panose="020B0503020204020204" pitchFamily="34" charset="-122"/>
                          <a:ea typeface="微软雅黑" panose="020B0503020204020204" pitchFamily="34" charset="-122"/>
                        </a:rPr>
                        <a:t>中</a:t>
                      </a:r>
                      <a:r>
                        <a:rPr lang="zh-TW" altLang="en-US" sz="900" u="none" strike="noStrike" dirty="0">
                          <a:effectLst/>
                          <a:latin typeface="微软雅黑" panose="020B0503020204020204" pitchFamily="34" charset="-122"/>
                          <a:ea typeface="微软雅黑" panose="020B0503020204020204" pitchFamily="34" charset="-122"/>
                        </a:rPr>
                        <a:t>国股票市场交易数据库</a:t>
                      </a:r>
                      <a:endParaRPr lang="zh-TW" altLang="en-US" sz="900" b="1" i="0" u="none" strike="noStrike" dirty="0">
                        <a:solidFill>
                          <a:srgbClr val="FFFF00"/>
                        </a:solidFill>
                        <a:effectLst/>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algn="l" fontAlgn="ctr"/>
                      <a:r>
                        <a:rPr lang="zh-TW" altLang="en-US" sz="900" u="none" strike="noStrike" dirty="0">
                          <a:effectLst/>
                          <a:latin typeface="微软雅黑" panose="020B0503020204020204" pitchFamily="34" charset="-122"/>
                          <a:ea typeface="微软雅黑" panose="020B0503020204020204" pitchFamily="34" charset="-122"/>
                        </a:rPr>
                        <a:t>中国融资融券研究数据库</a:t>
                      </a:r>
                      <a:endParaRPr lang="zh-TW" altLang="en-US" sz="9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algn="l" fontAlgn="ctr"/>
                      <a:r>
                        <a:rPr lang="zh-TW" altLang="en-US" sz="900" u="none" strike="noStrike" dirty="0">
                          <a:effectLst/>
                          <a:latin typeface="微软雅黑" panose="020B0503020204020204" pitchFamily="34" charset="-122"/>
                          <a:ea typeface="微软雅黑" panose="020B0503020204020204" pitchFamily="34" charset="-122"/>
                        </a:rPr>
                        <a:t>中国股票市场大笔交易数据库</a:t>
                      </a:r>
                      <a:endParaRPr lang="zh-TW" altLang="en-US" sz="9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algn="l" fontAlgn="ctr"/>
                      <a:r>
                        <a:rPr lang="zh-TW" altLang="en-US" sz="900" u="none" strike="noStrike" dirty="0">
                          <a:effectLst/>
                          <a:latin typeface="微软雅黑" panose="020B0503020204020204" pitchFamily="34" charset="-122"/>
                          <a:ea typeface="微软雅黑" panose="020B0503020204020204" pitchFamily="34" charset="-122"/>
                        </a:rPr>
                        <a:t>中国证券市场大宗交易数据库</a:t>
                      </a:r>
                      <a:endParaRPr lang="zh-TW" altLang="en-US" sz="9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algn="l" fontAlgn="ctr"/>
                      <a:r>
                        <a:rPr lang="zh-TW" altLang="en-US" sz="900" u="none" strike="noStrike" dirty="0">
                          <a:effectLst/>
                          <a:latin typeface="微软雅黑" panose="020B0503020204020204" pitchFamily="34" charset="-122"/>
                          <a:ea typeface="微软雅黑" panose="020B0503020204020204" pitchFamily="34" charset="-122"/>
                        </a:rPr>
                        <a:t>中国证券市场指数研究数据库</a:t>
                      </a:r>
                      <a:endParaRPr lang="zh-TW" altLang="en-US" sz="900" b="1" i="0" u="none" strike="noStrike" dirty="0">
                        <a:solidFill>
                          <a:srgbClr val="FFFF00"/>
                        </a:solidFill>
                        <a:effectLst/>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algn="l" fontAlgn="ctr"/>
                      <a:r>
                        <a:rPr lang="zh-TW" altLang="en-US" sz="900" u="none" strike="noStrike" dirty="0">
                          <a:effectLst/>
                          <a:latin typeface="微软雅黑" panose="020B0503020204020204" pitchFamily="34" charset="-122"/>
                          <a:ea typeface="微软雅黑" panose="020B0503020204020204" pitchFamily="34" charset="-122"/>
                        </a:rPr>
                        <a:t>中国股权分置改革研究数据库</a:t>
                      </a:r>
                      <a:endParaRPr lang="zh-TW" altLang="en-US" sz="9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algn="l" fontAlgn="ctr"/>
                      <a:r>
                        <a:rPr lang="zh-TW" altLang="en-US" sz="900" u="none" strike="noStrike" dirty="0">
                          <a:effectLst/>
                          <a:latin typeface="微软雅黑" panose="020B0503020204020204" pitchFamily="34" charset="-122"/>
                          <a:ea typeface="微软雅黑" panose="020B0503020204020204" pitchFamily="34" charset="-122"/>
                        </a:rPr>
                        <a:t>中国股票交易停复牌研究数据库</a:t>
                      </a:r>
                      <a:endParaRPr lang="zh-TW" altLang="en-US" sz="9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algn="l" fontAlgn="ctr"/>
                      <a:r>
                        <a:rPr lang="zh-TW" altLang="en-US" sz="900" u="none" strike="noStrike" dirty="0" smtClean="0">
                          <a:effectLst/>
                          <a:latin typeface="微软雅黑" panose="020B0503020204020204" pitchFamily="34" charset="-122"/>
                          <a:ea typeface="微软雅黑" panose="020B0503020204020204" pitchFamily="34" charset="-122"/>
                        </a:rPr>
                        <a:t>中国特殊处理与特别转让股票研究数据库</a:t>
                      </a:r>
                      <a:endParaRPr lang="zh-TW" altLang="en-US" sz="9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algn="l" fontAlgn="ctr"/>
                      <a:r>
                        <a:rPr lang="en-US" altLang="zh-TW"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Fama-French</a:t>
                      </a: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因子数据库</a:t>
                      </a:r>
                      <a:endParaRPr lang="en-US" altLang="zh-TW"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endParaRPr>
                    </a:p>
                  </a:txBody>
                  <a:tcPr marL="12700" marR="12700" marT="12700" marB="0" anchor="ctr"/>
                </a:tc>
              </a:tr>
              <a:tr h="25200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动量因子数据库</a:t>
                      </a:r>
                    </a:p>
                  </a:txBody>
                  <a:tcPr marL="12700" marR="12700" marT="12700" marB="0" anchor="ctr"/>
                </a:tc>
              </a:tr>
              <a:tr h="252000">
                <a:tc>
                  <a:txBody>
                    <a:bodyPr/>
                    <a:lstStyle/>
                    <a:p>
                      <a:pPr algn="l" fontAlgn="ctr"/>
                      <a:r>
                        <a:rPr lang="zh-TW" altLang="en-US" sz="900" u="none" strike="noStrike" dirty="0">
                          <a:effectLst/>
                          <a:latin typeface="微软雅黑" panose="020B0503020204020204" pitchFamily="34" charset="-122"/>
                          <a:ea typeface="微软雅黑" panose="020B0503020204020204" pitchFamily="34" charset="-122"/>
                        </a:rPr>
                        <a:t>中国转融通研究数据库</a:t>
                      </a:r>
                      <a:endParaRPr lang="zh-TW" altLang="en-US" sz="9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marL="0" algn="l" defTabSz="914400" rtl="0" eaLnBrk="1" fontAlgn="ctr" latinLnBrk="0" hangingPunct="1">
                        <a:lnSpc>
                          <a:spcPts val="1200"/>
                        </a:lnSpc>
                      </a:pPr>
                      <a:r>
                        <a:rPr lang="en-US" altLang="zh-TW"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DGTW</a:t>
                      </a: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股票特征基准数据库</a:t>
                      </a:r>
                      <a:endParaRPr lang="zh-TW" altLang="en-US" sz="900" b="1" u="none" strike="noStrike" kern="1200" dirty="0">
                        <a:solidFill>
                          <a:srgbClr val="7030A0"/>
                        </a:solidFill>
                        <a:effectLst/>
                        <a:latin typeface="微软雅黑" panose="020B0503020204020204" pitchFamily="34" charset="-122"/>
                        <a:ea typeface="微软雅黑" panose="020B0503020204020204" pitchFamily="34" charset="-122"/>
                        <a:cs typeface="+mn-cs"/>
                      </a:endParaRPr>
                    </a:p>
                  </a:txBody>
                  <a:tcPr marL="12700" marR="12700" marT="12700" marB="0" anchor="ctr"/>
                </a:tc>
              </a:tr>
              <a:tr h="252000">
                <a:tc>
                  <a:txBody>
                    <a:bodyPr/>
                    <a:lstStyle/>
                    <a:p>
                      <a:pPr algn="l" fontAlgn="ctr"/>
                      <a:r>
                        <a:rPr lang="zh-TW" altLang="en-US" sz="900" u="none" strike="noStrike" dirty="0">
                          <a:effectLst/>
                          <a:latin typeface="微软雅黑" panose="020B0503020204020204" pitchFamily="34" charset="-122"/>
                          <a:ea typeface="微软雅黑" panose="020B0503020204020204" pitchFamily="34" charset="-122"/>
                        </a:rPr>
                        <a:t>沪港</a:t>
                      </a:r>
                      <a:r>
                        <a:rPr lang="zh-TW" altLang="en-US" sz="900" u="none" strike="noStrike" dirty="0" smtClean="0">
                          <a:effectLst/>
                          <a:latin typeface="微软雅黑" panose="020B0503020204020204" pitchFamily="34" charset="-122"/>
                          <a:ea typeface="微软雅黑" panose="020B0503020204020204" pitchFamily="34" charset="-122"/>
                        </a:rPr>
                        <a:t>通</a:t>
                      </a:r>
                      <a:r>
                        <a:rPr lang="zh-CN" altLang="en-US" sz="900" u="none" strike="noStrike" dirty="0" smtClean="0">
                          <a:effectLst/>
                          <a:latin typeface="微软雅黑" panose="020B0503020204020204" pitchFamily="34" charset="-122"/>
                          <a:ea typeface="微软雅黑" panose="020B0503020204020204" pitchFamily="34" charset="-122"/>
                        </a:rPr>
                        <a:t>与深港通</a:t>
                      </a:r>
                      <a:r>
                        <a:rPr lang="zh-TW" altLang="en-US" sz="900" u="none" strike="noStrike" dirty="0" smtClean="0">
                          <a:effectLst/>
                          <a:latin typeface="微软雅黑" panose="020B0503020204020204" pitchFamily="34" charset="-122"/>
                          <a:ea typeface="微软雅黑" panose="020B0503020204020204" pitchFamily="34" charset="-122"/>
                        </a:rPr>
                        <a:t>研究数据库</a:t>
                      </a:r>
                      <a:endParaRPr lang="en-US" altLang="zh-TW" sz="900" u="none" strike="noStrike" dirty="0" smtClean="0">
                        <a:effectLst/>
                        <a:latin typeface="微软雅黑" panose="020B0503020204020204" pitchFamily="34" charset="-122"/>
                        <a:ea typeface="微软雅黑" panose="020B0503020204020204" pitchFamily="34" charset="-122"/>
                      </a:endParaRPr>
                    </a:p>
                  </a:txBody>
                  <a:tcPr marL="12700" marR="12700" marT="12700" marB="0" anchor="ctr"/>
                </a:tc>
              </a:tr>
            </a:tbl>
          </a:graphicData>
        </a:graphic>
      </p:graphicFrame>
      <p:graphicFrame>
        <p:nvGraphicFramePr>
          <p:cNvPr id="38" name="表格 37"/>
          <p:cNvGraphicFramePr>
            <a:graphicFrameLocks noGrp="1"/>
          </p:cNvGraphicFramePr>
          <p:nvPr/>
        </p:nvGraphicFramePr>
        <p:xfrm>
          <a:off x="1102241" y="1594642"/>
          <a:ext cx="5013752" cy="4669200"/>
        </p:xfrm>
        <a:graphic>
          <a:graphicData uri="http://schemas.openxmlformats.org/drawingml/2006/table">
            <a:tbl>
              <a:tblPr firstRow="1" firstCol="1" bandRow="1">
                <a:tableStyleId>{2D5ABB26-0587-4C30-8999-92F81FD0307C}</a:tableStyleId>
              </a:tblPr>
              <a:tblGrid>
                <a:gridCol w="2757563"/>
                <a:gridCol w="2256189"/>
              </a:tblGrid>
              <a:tr h="234000">
                <a:tc>
                  <a:txBody>
                    <a:bodyPr/>
                    <a:lstStyle/>
                    <a:p>
                      <a:pPr algn="l" fontAlgn="ctr">
                        <a:lnSpc>
                          <a:spcPts val="1200"/>
                        </a:lnSpc>
                      </a:pPr>
                      <a:r>
                        <a:rPr lang="en-US" altLang="zh-CN" sz="900" b="1" u="none" strike="noStrike" dirty="0">
                          <a:solidFill>
                            <a:srgbClr val="7030A0"/>
                          </a:solidFill>
                          <a:effectLst/>
                          <a:latin typeface="微软雅黑" panose="020B0503020204020204" pitchFamily="34" charset="-122"/>
                          <a:ea typeface="微软雅黑" panose="020B0503020204020204" pitchFamily="34" charset="-122"/>
                        </a:rPr>
                        <a:t>CSMAR®</a:t>
                      </a:r>
                      <a:r>
                        <a:rPr lang="zh-CN" altLang="en-US" sz="900" b="1" u="none" strike="noStrike" dirty="0">
                          <a:solidFill>
                            <a:srgbClr val="7030A0"/>
                          </a:solidFill>
                          <a:effectLst/>
                          <a:latin typeface="微软雅黑" panose="020B0503020204020204" pitchFamily="34" charset="-122"/>
                          <a:ea typeface="微软雅黑" panose="020B0503020204020204" pitchFamily="34" charset="-122"/>
                        </a:rPr>
                        <a:t>中国上市公司财务报表数据库</a:t>
                      </a:r>
                      <a:endParaRPr lang="zh-CN" altLang="en-US" sz="900" b="1" i="0" u="none" strike="noStrike" dirty="0">
                        <a:solidFill>
                          <a:srgbClr val="7030A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marL="0" algn="l" defTabSz="914400" rtl="0" eaLnBrk="1" fontAlgn="ctr" latinLnBrk="0" hangingPunct="1">
                        <a:lnSpc>
                          <a:spcPts val="1200"/>
                        </a:lnSpc>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中国上市公司内部控制研究数据库</a:t>
                      </a:r>
                      <a:endParaRPr lang="zh-CN" altLang="en-US" sz="900" b="1" u="none" strike="noStrike" kern="1200" dirty="0">
                        <a:solidFill>
                          <a:srgbClr val="7030A0"/>
                        </a:solidFill>
                        <a:effectLst/>
                        <a:latin typeface="微软雅黑" panose="020B0503020204020204" pitchFamily="34" charset="-122"/>
                        <a:ea typeface="微软雅黑" panose="020B0503020204020204" pitchFamily="34" charset="-122"/>
                        <a:cs typeface="+mn-cs"/>
                      </a:endParaRPr>
                    </a:p>
                  </a:txBody>
                  <a:tcPr marL="0" marR="0" marT="0" marB="0"/>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中国上市公司年、中、季报公布日期数据库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marL="0" algn="l" defTabSz="914400" rtl="0" eaLnBrk="1" fontAlgn="ctr" latinLnBrk="0" hangingPunct="1">
                        <a:lnSpc>
                          <a:spcPts val="1200"/>
                        </a:lnSpc>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中国上市公司社会责任研究数据库</a:t>
                      </a:r>
                      <a:endParaRPr lang="zh-CN" altLang="en-US" sz="900" b="1" u="none" strike="noStrike" kern="1200" dirty="0">
                        <a:solidFill>
                          <a:srgbClr val="7030A0"/>
                        </a:solidFill>
                        <a:effectLst/>
                        <a:latin typeface="微软雅黑" panose="020B0503020204020204" pitchFamily="34" charset="-122"/>
                        <a:ea typeface="微软雅黑" panose="020B0503020204020204" pitchFamily="34" charset="-122"/>
                        <a:cs typeface="+mn-cs"/>
                      </a:endParaRPr>
                    </a:p>
                  </a:txBody>
                  <a:tcPr marL="0" marR="0" marT="0" marB="0"/>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中国上市公司财务报表附注数据库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t">
                        <a:lnSpc>
                          <a:spcPts val="1200"/>
                        </a:lnSpc>
                      </a:pPr>
                      <a:r>
                        <a:rPr lang="zh-CN" altLang="en-US" sz="900" u="none" strike="noStrike" dirty="0" smtClean="0">
                          <a:effectLst/>
                          <a:latin typeface="微软雅黑" panose="020B0503020204020204" pitchFamily="34" charset="-122"/>
                          <a:ea typeface="微软雅黑" panose="020B0503020204020204" pitchFamily="34" charset="-122"/>
                        </a:rPr>
                        <a:t>中国上市公司内部</a:t>
                      </a:r>
                      <a:r>
                        <a:rPr lang="zh-CN" altLang="en-US" sz="900" u="none" strike="noStrike" dirty="0">
                          <a:effectLst/>
                          <a:latin typeface="微软雅黑" panose="020B0503020204020204" pitchFamily="34" charset="-122"/>
                          <a:ea typeface="微软雅黑" panose="020B0503020204020204" pitchFamily="34" charset="-122"/>
                        </a:rPr>
                        <a:t>人交易数据库</a:t>
                      </a:r>
                      <a:endParaRPr lang="zh-CN" altLang="en-US" sz="900" b="1" i="0" u="none" strike="noStrike" dirty="0">
                        <a:solidFill>
                          <a:srgbClr val="FFFF00"/>
                        </a:solidFill>
                        <a:effectLst/>
                        <a:latin typeface="微软雅黑" panose="020B0503020204020204" pitchFamily="34" charset="-122"/>
                        <a:ea typeface="微软雅黑" panose="020B0503020204020204" pitchFamily="34" charset="-122"/>
                      </a:endParaRPr>
                    </a:p>
                  </a:txBody>
                  <a:tcPr marL="0" marR="0" marT="0" marB="0"/>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中国上市公司财务指标分析数据库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t">
                        <a:lnSpc>
                          <a:spcPts val="1200"/>
                        </a:lnSpc>
                      </a:pPr>
                      <a:r>
                        <a:rPr lang="zh-CN" altLang="en-US" sz="900" u="none" strike="noStrike" dirty="0" smtClean="0">
                          <a:effectLst/>
                          <a:latin typeface="微软雅黑" panose="020B0503020204020204" pitchFamily="34" charset="-122"/>
                          <a:ea typeface="微软雅黑" panose="020B0503020204020204" pitchFamily="34" charset="-122"/>
                        </a:rPr>
                        <a:t>中国上市公司机构</a:t>
                      </a:r>
                      <a:r>
                        <a:rPr lang="zh-CN" altLang="en-US" sz="900" u="none" strike="noStrike" dirty="0">
                          <a:effectLst/>
                          <a:latin typeface="微软雅黑" panose="020B0503020204020204" pitchFamily="34" charset="-122"/>
                          <a:ea typeface="微软雅黑" panose="020B0503020204020204" pitchFamily="34" charset="-122"/>
                        </a:rPr>
                        <a:t>投资者研究数据库</a:t>
                      </a:r>
                      <a:endParaRPr lang="zh-CN" altLang="en-US" sz="900" b="1" i="0" u="none" strike="noStrike" dirty="0">
                        <a:solidFill>
                          <a:srgbClr val="FFFF00"/>
                        </a:solidFill>
                        <a:effectLst/>
                        <a:latin typeface="微软雅黑" panose="020B0503020204020204" pitchFamily="34" charset="-122"/>
                        <a:ea typeface="微软雅黑" panose="020B0503020204020204" pitchFamily="34" charset="-122"/>
                      </a:endParaRPr>
                    </a:p>
                  </a:txBody>
                  <a:tcPr marL="0" marR="0" marT="0" marB="0"/>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中国上市公司财务报告审计意见数据库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lnSpc>
                          <a:spcPts val="1200"/>
                        </a:lnSpc>
                      </a:pPr>
                      <a:r>
                        <a:rPr lang="zh-CN" altLang="en-US"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中国上市公司</a:t>
                      </a:r>
                      <a:r>
                        <a:rPr lang="en-US" altLang="zh-CN"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EVA</a:t>
                      </a:r>
                      <a:r>
                        <a:rPr lang="zh-CN" altLang="en-US"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专题研究数据库</a:t>
                      </a:r>
                      <a:endParaRPr lang="en-US" altLang="zh-CN"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r>
              <a:tr h="234000">
                <a:tc>
                  <a:txBody>
                    <a:bodyPr/>
                    <a:lstStyle/>
                    <a:p>
                      <a:pPr algn="l" fontAlgn="ctr">
                        <a:lnSpc>
                          <a:spcPts val="1200"/>
                        </a:lnSpc>
                      </a:pPr>
                      <a:r>
                        <a:rPr lang="zh-CN" altLang="en-US" sz="900" u="none" strike="noStrike" kern="1200" dirty="0">
                          <a:solidFill>
                            <a:schemeClr val="tx1"/>
                          </a:solidFill>
                          <a:effectLst/>
                          <a:latin typeface="微软雅黑" panose="020B0503020204020204" pitchFamily="34" charset="-122"/>
                          <a:ea typeface="微软雅黑" panose="020B0503020204020204" pitchFamily="34" charset="-122"/>
                          <a:cs typeface="+mn-cs"/>
                        </a:rPr>
                        <a:t>中国上市公司分析师预测研究数据库</a:t>
                      </a:r>
                    </a:p>
                  </a:txBody>
                  <a:tcPr marL="0" marR="0" marT="0" marB="0" anchor="ctr"/>
                </a:tc>
                <a:tc>
                  <a:txBody>
                    <a:bodyPr/>
                    <a:lstStyle/>
                    <a:p>
                      <a:pPr algn="l" fontAlgn="ctr">
                        <a:lnSpc>
                          <a:spcPts val="1200"/>
                        </a:lnSpc>
                      </a:pPr>
                      <a:r>
                        <a:rPr lang="zh-CN" altLang="en-US"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中国新三板研究数据库</a:t>
                      </a:r>
                      <a:endParaRPr lang="zh-CN" altLang="en-US" sz="90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中国上市公司首次公开发行研究数据库（</a:t>
                      </a:r>
                      <a:r>
                        <a:rPr lang="en-US" altLang="zh-CN" sz="900" u="none" strike="noStrike" dirty="0">
                          <a:effectLst/>
                          <a:latin typeface="微软雅黑" panose="020B0503020204020204" pitchFamily="34" charset="-122"/>
                          <a:ea typeface="微软雅黑" panose="020B0503020204020204" pitchFamily="34" charset="-122"/>
                        </a:rPr>
                        <a:t>A </a:t>
                      </a:r>
                      <a:r>
                        <a:rPr lang="zh-CN" altLang="en-US" sz="900" u="none" strike="noStrike" dirty="0">
                          <a:effectLst/>
                          <a:latin typeface="微软雅黑" panose="020B0503020204020204" pitchFamily="34" charset="-122"/>
                          <a:ea typeface="微软雅黑" panose="020B0503020204020204" pitchFamily="34" charset="-122"/>
                        </a:rPr>
                        <a:t>股）</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lnSpc>
                          <a:spcPts val="1200"/>
                        </a:lnSpc>
                      </a:pPr>
                      <a:r>
                        <a:rPr lang="zh-CN" altLang="en-US"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中国上市公司资质认定研究数据库</a:t>
                      </a:r>
                      <a:endParaRPr lang="zh-CN" altLang="en-US" sz="90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中国上市公司首次公开发行研究数据库（</a:t>
                      </a:r>
                      <a:r>
                        <a:rPr lang="en-US" altLang="zh-CN" sz="900" u="none" strike="noStrike" dirty="0">
                          <a:effectLst/>
                          <a:latin typeface="微软雅黑" panose="020B0503020204020204" pitchFamily="34" charset="-122"/>
                          <a:ea typeface="微软雅黑" panose="020B0503020204020204" pitchFamily="34" charset="-122"/>
                        </a:rPr>
                        <a:t>B </a:t>
                      </a:r>
                      <a:r>
                        <a:rPr lang="zh-CN" altLang="en-US" sz="900" u="none" strike="noStrike" dirty="0">
                          <a:effectLst/>
                          <a:latin typeface="微软雅黑" panose="020B0503020204020204" pitchFamily="34" charset="-122"/>
                          <a:ea typeface="微软雅黑" panose="020B0503020204020204" pitchFamily="34" charset="-122"/>
                        </a:rPr>
                        <a:t>股）</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lnSpc>
                          <a:spcPts val="1200"/>
                        </a:lnSpc>
                      </a:pPr>
                      <a:r>
                        <a:rPr lang="zh-CN" altLang="en-US"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中国上市公司股权性质研究数据库</a:t>
                      </a:r>
                      <a:endParaRPr lang="zh-CN" altLang="en-US" sz="90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中国上市公司增发配股研究数据库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lnSpc>
                          <a:spcPts val="1200"/>
                        </a:lnSpc>
                      </a:pPr>
                      <a:r>
                        <a:rPr lang="zh-CN" altLang="en-US"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中国上市公司募集资金投向研究数据库</a:t>
                      </a:r>
                      <a:endParaRPr lang="zh-CN" altLang="en-US" sz="90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中国上市公司红利分配研究数据库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lnSpc>
                          <a:spcPts val="1200"/>
                        </a:lnSpc>
                      </a:pPr>
                      <a:r>
                        <a:rPr lang="zh-CN" altLang="en-US"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上市公司专利与研发创新研究库</a:t>
                      </a:r>
                      <a:endParaRPr lang="zh-CN" altLang="en-US" sz="90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中国上市公司股东研究数据库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lnSpc>
                          <a:spcPts val="1200"/>
                        </a:lnSpc>
                      </a:pPr>
                      <a:r>
                        <a:rPr lang="zh-CN" altLang="en-US" sz="900" u="none" strike="noStrike" dirty="0" smtClean="0">
                          <a:effectLst/>
                          <a:latin typeface="微软雅黑" panose="020B0503020204020204" pitchFamily="34" charset="-122"/>
                          <a:ea typeface="微软雅黑" panose="020B0503020204020204" pitchFamily="34" charset="-122"/>
                        </a:rPr>
                        <a:t>中国上市公司业绩预告数据库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r>
              <a:tr h="234000">
                <a:tc>
                  <a:txBody>
                    <a:bodyPr/>
                    <a:lstStyle/>
                    <a:p>
                      <a:pPr algn="l" fontAlgn="ctr">
                        <a:lnSpc>
                          <a:spcPts val="1200"/>
                        </a:lnSpc>
                      </a:pPr>
                      <a:r>
                        <a:rPr lang="zh-CN" altLang="en-US" sz="900" b="1" u="none" strike="noStrike" dirty="0">
                          <a:solidFill>
                            <a:srgbClr val="7030A0"/>
                          </a:solidFill>
                          <a:effectLst/>
                          <a:latin typeface="微软雅黑" panose="020B0503020204020204" pitchFamily="34" charset="-122"/>
                          <a:ea typeface="微软雅黑" panose="020B0503020204020204" pitchFamily="34" charset="-122"/>
                        </a:rPr>
                        <a:t>中国上市公司治理结构研究</a:t>
                      </a:r>
                      <a:r>
                        <a:rPr lang="zh-CN" altLang="en-US" sz="900" b="1" u="none" strike="noStrike" dirty="0" smtClean="0">
                          <a:solidFill>
                            <a:srgbClr val="7030A0"/>
                          </a:solidFill>
                          <a:effectLst/>
                          <a:latin typeface="微软雅黑" panose="020B0503020204020204" pitchFamily="34" charset="-122"/>
                          <a:ea typeface="微软雅黑" panose="020B0503020204020204" pitchFamily="34" charset="-122"/>
                        </a:rPr>
                        <a:t>数据库</a:t>
                      </a:r>
                      <a:endParaRPr lang="en-US" altLang="zh-CN" sz="900" b="1" u="none" strike="noStrike" dirty="0" smtClean="0">
                        <a:solidFill>
                          <a:srgbClr val="7030A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lnSpc>
                          <a:spcPts val="1200"/>
                        </a:lnSpc>
                      </a:pPr>
                      <a:r>
                        <a:rPr lang="zh-CN" altLang="en-US" sz="900" u="none" strike="noStrike" dirty="0" smtClean="0">
                          <a:effectLst/>
                          <a:latin typeface="微软雅黑" panose="020B0503020204020204" pitchFamily="34" charset="-122"/>
                          <a:ea typeface="微软雅黑" panose="020B0503020204020204" pitchFamily="34" charset="-122"/>
                        </a:rPr>
                        <a:t>中国上市</a:t>
                      </a:r>
                      <a:r>
                        <a:rPr lang="zh-CN" altLang="en-US" sz="900" u="none" strike="noStrike" dirty="0">
                          <a:effectLst/>
                          <a:latin typeface="微软雅黑" panose="020B0503020204020204" pitchFamily="34" charset="-122"/>
                          <a:ea typeface="微软雅黑" panose="020B0503020204020204" pitchFamily="34" charset="-122"/>
                        </a:rPr>
                        <a:t>公司对外担保研究数据库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r>
              <a:tr h="234000">
                <a:tc>
                  <a:txBody>
                    <a:bodyPr/>
                    <a:lstStyle/>
                    <a:p>
                      <a:pPr algn="l" fontAlgn="ctr">
                        <a:lnSpc>
                          <a:spcPts val="1200"/>
                        </a:lnSpc>
                      </a:pPr>
                      <a:r>
                        <a:rPr lang="zh-CN" altLang="en-US" sz="900" u="none" strike="noStrike" dirty="0" smtClean="0">
                          <a:effectLst/>
                          <a:latin typeface="微软雅黑" panose="020B0503020204020204" pitchFamily="34" charset="-122"/>
                          <a:ea typeface="微软雅黑" panose="020B0503020204020204" pitchFamily="34" charset="-122"/>
                        </a:rPr>
                        <a:t>中国上市公司违规处理研究数据库</a:t>
                      </a:r>
                      <a:endParaRPr lang="en-US" altLang="zh-CN" sz="900" u="none" strike="noStrike" dirty="0" smtClean="0">
                        <a:effectLst/>
                        <a:latin typeface="微软雅黑" panose="020B0503020204020204" pitchFamily="34" charset="-122"/>
                        <a:ea typeface="微软雅黑" panose="020B0503020204020204" pitchFamily="34" charset="-122"/>
                      </a:endParaRPr>
                    </a:p>
                  </a:txBody>
                  <a:tcPr marL="0" marR="0" marT="0" marB="0" anchor="ctr"/>
                </a:tc>
                <a:tc>
                  <a:txBody>
                    <a:bodyPr/>
                    <a:lstStyle/>
                    <a:p>
                      <a:pPr marL="0" algn="l" defTabSz="914400" rtl="0" eaLnBrk="1" fontAlgn="ctr" latinLnBrk="0" hangingPunct="1">
                        <a:lnSpc>
                          <a:spcPts val="1200"/>
                        </a:lnSpc>
                      </a:pPr>
                      <a:r>
                        <a:rPr lang="zh-CN" altLang="en-US" sz="900" b="1" u="none" strike="noStrike" kern="1200" dirty="0">
                          <a:solidFill>
                            <a:srgbClr val="7030A0"/>
                          </a:solidFill>
                          <a:effectLst/>
                          <a:latin typeface="微软雅黑" panose="020B0503020204020204" pitchFamily="34" charset="-122"/>
                          <a:ea typeface="微软雅黑" panose="020B0503020204020204" pitchFamily="34" charset="-122"/>
                          <a:cs typeface="+mn-cs"/>
                        </a:rPr>
                        <a:t>中国上市公司机构股票池研究</a:t>
                      </a: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数据库</a:t>
                      </a:r>
                      <a:endParaRPr lang="zh-CN" altLang="en-US" sz="900" b="1" u="none" strike="noStrike" kern="1200" dirty="0">
                        <a:solidFill>
                          <a:srgbClr val="7030A0"/>
                        </a:solidFill>
                        <a:effectLst/>
                        <a:latin typeface="微软雅黑" panose="020B0503020204020204" pitchFamily="34" charset="-122"/>
                        <a:ea typeface="微软雅黑" panose="020B0503020204020204" pitchFamily="34" charset="-122"/>
                        <a:cs typeface="+mn-cs"/>
                      </a:endParaRPr>
                    </a:p>
                  </a:txBody>
                  <a:tcPr marL="0" marR="0" marT="0" marB="0" anchor="ctr"/>
                </a:tc>
              </a:tr>
              <a:tr h="234000">
                <a:tc>
                  <a:txBody>
                    <a:bodyPr/>
                    <a:lstStyle/>
                    <a:p>
                      <a:pPr marL="0" algn="l" defTabSz="914400" rtl="0" eaLnBrk="1" fontAlgn="ctr" latinLnBrk="0" hangingPunct="1">
                        <a:lnSpc>
                          <a:spcPts val="1200"/>
                        </a:lnSpc>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中国上市公司并购重组研究数据库</a:t>
                      </a:r>
                      <a:endParaRPr lang="zh-CN" altLang="en-US" sz="900" b="1" u="none" strike="noStrike" kern="1200" dirty="0">
                        <a:solidFill>
                          <a:srgbClr val="7030A0"/>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中国海外上市公司研究</a:t>
                      </a:r>
                      <a:r>
                        <a:rPr lang="zh-CN" altLang="en-US" sz="900" u="none" strike="noStrike" dirty="0" smtClean="0">
                          <a:effectLst/>
                          <a:latin typeface="微软雅黑" panose="020B0503020204020204" pitchFamily="34" charset="-122"/>
                          <a:ea typeface="微软雅黑" panose="020B0503020204020204" pitchFamily="34" charset="-122"/>
                        </a:rPr>
                        <a:t>数据库</a:t>
                      </a:r>
                    </a:p>
                  </a:txBody>
                  <a:tcPr marL="0" marR="0" marT="0" marB="0" anchor="ctr"/>
                </a:tc>
              </a:tr>
              <a:tr h="234000">
                <a:tc>
                  <a:txBody>
                    <a:bodyPr/>
                    <a:lstStyle/>
                    <a:p>
                      <a:pPr algn="l" fontAlgn="ctr">
                        <a:lnSpc>
                          <a:spcPts val="1200"/>
                        </a:lnSpc>
                      </a:pPr>
                      <a:r>
                        <a:rPr lang="zh-CN" altLang="en-US" sz="900" u="none" strike="noStrike" dirty="0" smtClean="0">
                          <a:effectLst/>
                          <a:latin typeface="微软雅黑" panose="020B0503020204020204" pitchFamily="34" charset="-122"/>
                          <a:ea typeface="微软雅黑" panose="020B0503020204020204" pitchFamily="34" charset="-122"/>
                        </a:rPr>
                        <a:t>中国上市公司关联交易研究数据库</a:t>
                      </a:r>
                      <a:endParaRPr lang="zh-CN" altLang="en-US" sz="900" b="1" i="0" u="none" strike="noStrike" dirty="0">
                        <a:solidFill>
                          <a:srgbClr val="FFFF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b="0" i="0" u="none" strike="noStrike" dirty="0" smtClean="0">
                          <a:solidFill>
                            <a:schemeClr val="tx1"/>
                          </a:solidFill>
                          <a:effectLst/>
                          <a:latin typeface="微软雅黑" panose="020B0503020204020204" pitchFamily="34" charset="-122"/>
                          <a:ea typeface="微软雅黑" panose="020B0503020204020204" pitchFamily="34" charset="-122"/>
                        </a:rPr>
                        <a:t>中国上市公司产业资本研究数据库</a:t>
                      </a:r>
                    </a:p>
                  </a:txBody>
                  <a:tcPr marL="0" marR="0" marT="0" marB="0" anchor="ctr"/>
                </a:tc>
              </a:tr>
              <a:tr h="234000">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中国上市公司诉讼仲裁研究数据库</a:t>
                      </a:r>
                      <a:endParaRPr lang="en-US" altLang="zh-CN"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tc>
                <a:tc>
                  <a:txBody>
                    <a:bodyPr/>
                    <a:lstStyle/>
                    <a:p>
                      <a:pPr marL="0" algn="l" defTabSz="914400" rtl="0" eaLnBrk="1" fontAlgn="ctr" latinLnBrk="0" hangingPunct="1">
                        <a:lnSpc>
                          <a:spcPts val="1200"/>
                        </a:lnSpc>
                      </a:pPr>
                      <a:r>
                        <a:rPr lang="zh-CN" altLang="en-US" sz="900" b="1" u="none" strike="noStrike" kern="1200" dirty="0">
                          <a:solidFill>
                            <a:srgbClr val="7030A0"/>
                          </a:solidFill>
                          <a:effectLst/>
                          <a:latin typeface="微软雅黑" panose="020B0503020204020204" pitchFamily="34" charset="-122"/>
                          <a:ea typeface="微软雅黑" panose="020B0503020204020204" pitchFamily="34" charset="-122"/>
                          <a:cs typeface="+mn-cs"/>
                        </a:rPr>
                        <a:t>中国上市公司资产评估数据库</a:t>
                      </a:r>
                    </a:p>
                  </a:txBody>
                  <a:tcPr marL="0" marR="0" marT="0" marB="0" anchor="ctr"/>
                </a:tc>
              </a:tr>
              <a:tr h="234000">
                <a:tc>
                  <a:txBody>
                    <a:bodyPr/>
                    <a:lstStyle/>
                    <a:p>
                      <a:pPr algn="l" fontAlgn="ctr">
                        <a:lnSpc>
                          <a:spcPts val="1200"/>
                        </a:lnSpc>
                      </a:pPr>
                      <a:r>
                        <a:rPr lang="zh-CN" altLang="en-US" sz="900" u="none" strike="noStrike" dirty="0">
                          <a:effectLst/>
                          <a:latin typeface="微软雅黑" panose="020B0503020204020204" pitchFamily="34" charset="-122"/>
                          <a:ea typeface="微软雅黑" panose="020B0503020204020204" pitchFamily="34" charset="-122"/>
                        </a:rPr>
                        <a:t>中国上市公司国有股拍卖与转让研究数据库</a:t>
                      </a:r>
                      <a:endParaRPr lang="zh-CN" altLang="en-US" sz="9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marL="0" algn="l" defTabSz="914400" rtl="0" eaLnBrk="1" fontAlgn="ctr" latinLnBrk="0" hangingPunct="1">
                        <a:lnSpc>
                          <a:spcPts val="1200"/>
                        </a:lnSpc>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中国对外投资研究数据库</a:t>
                      </a:r>
                      <a:endParaRPr lang="zh-CN" altLang="en-US" sz="900" b="1" u="none" strike="noStrike" kern="1200" dirty="0">
                        <a:solidFill>
                          <a:srgbClr val="7030A0"/>
                        </a:solidFill>
                        <a:effectLst/>
                        <a:latin typeface="微软雅黑" panose="020B0503020204020204" pitchFamily="34" charset="-122"/>
                        <a:ea typeface="微软雅黑" panose="020B0503020204020204" pitchFamily="34" charset="-122"/>
                        <a:cs typeface="+mn-cs"/>
                      </a:endParaRPr>
                    </a:p>
                  </a:txBody>
                  <a:tcPr marL="0" marR="0" marT="0" marB="0" anchor="ctr"/>
                </a:tc>
              </a:tr>
              <a:tr h="234000">
                <a:tc>
                  <a:txBody>
                    <a:bodyPr/>
                    <a:lstStyle/>
                    <a:p>
                      <a:pPr marL="0" algn="l" defTabSz="914400" rtl="0" eaLnBrk="1" fontAlgn="ctr" latinLnBrk="0" hangingPunct="1">
                        <a:lnSpc>
                          <a:spcPts val="1200"/>
                        </a:lnSpc>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中国</a:t>
                      </a:r>
                      <a:r>
                        <a:rPr lang="zh-CN" altLang="en-US" sz="900" b="1" u="none" strike="noStrike" kern="1200" dirty="0">
                          <a:solidFill>
                            <a:srgbClr val="7030A0"/>
                          </a:solidFill>
                          <a:effectLst/>
                          <a:latin typeface="微软雅黑" panose="020B0503020204020204" pitchFamily="34" charset="-122"/>
                          <a:ea typeface="微软雅黑" panose="020B0503020204020204" pitchFamily="34" charset="-122"/>
                          <a:cs typeface="+mn-cs"/>
                        </a:rPr>
                        <a:t>民营上市公司数据库</a:t>
                      </a:r>
                    </a:p>
                  </a:txBody>
                  <a:tcPr marL="0" marR="0" marT="0" marB="0" anchor="ctr"/>
                </a:tc>
                <a:tc>
                  <a:txBody>
                    <a:bodyPr/>
                    <a:lstStyle/>
                    <a:p>
                      <a:pPr algn="l" fontAlgn="ctr">
                        <a:lnSpc>
                          <a:spcPts val="1200"/>
                        </a:lnSpc>
                      </a:pPr>
                      <a:r>
                        <a:rPr lang="zh-CN" altLang="en-US" sz="900" b="1" i="0" u="none" strike="noStrike" dirty="0" smtClean="0">
                          <a:solidFill>
                            <a:srgbClr val="FF0000"/>
                          </a:solidFill>
                          <a:effectLst/>
                          <a:latin typeface="微软雅黑" panose="020B0503020204020204" pitchFamily="34" charset="-122"/>
                          <a:ea typeface="微软雅黑" panose="020B0503020204020204" pitchFamily="34" charset="-122"/>
                        </a:rPr>
                        <a:t>中国上市公司股票回购研究数据库</a:t>
                      </a:r>
                      <a:endParaRPr lang="zh-CN" altLang="en-US" sz="900" b="1" i="0" u="none" strike="noStrike" dirty="0">
                        <a:solidFill>
                          <a:srgbClr val="FF0000"/>
                        </a:solidFill>
                        <a:effectLst/>
                        <a:latin typeface="微软雅黑" panose="020B0503020204020204" pitchFamily="34" charset="-122"/>
                        <a:ea typeface="微软雅黑" panose="020B0503020204020204" pitchFamily="34" charset="-122"/>
                      </a:endParaRPr>
                    </a:p>
                  </a:txBody>
                  <a:tcPr marL="0" marR="0" marT="0" marB="0" anchor="ctr"/>
                </a:tc>
              </a:tr>
              <a:tr h="147977">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b="1" i="0" u="none" strike="noStrike" dirty="0" smtClean="0">
                          <a:solidFill>
                            <a:srgbClr val="FF0000"/>
                          </a:solidFill>
                          <a:effectLst/>
                          <a:latin typeface="微软雅黑" panose="020B0503020204020204" pitchFamily="34" charset="-122"/>
                          <a:ea typeface="微软雅黑" panose="020B0503020204020204" pitchFamily="34" charset="-122"/>
                        </a:rPr>
                        <a:t>中国上市公司财务衍生报表数据库</a:t>
                      </a:r>
                      <a:endParaRPr lang="en-US" altLang="zh-CN" sz="900" b="1" i="0" u="none" strike="noStrike" dirty="0" smtClean="0">
                        <a:solidFill>
                          <a:srgbClr val="FF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b="1" i="0" u="none" strike="noStrike" dirty="0" smtClean="0">
                          <a:solidFill>
                            <a:srgbClr val="FF0000"/>
                          </a:solidFill>
                          <a:effectLst/>
                          <a:latin typeface="微软雅黑" panose="020B0503020204020204" pitchFamily="34" charset="-122"/>
                          <a:ea typeface="微软雅黑" panose="020B0503020204020204" pitchFamily="34" charset="-122"/>
                        </a:rPr>
                        <a:t>股权质押研究数据库</a:t>
                      </a:r>
                      <a:endParaRPr lang="en-US" altLang="zh-CN" sz="900" b="1" i="0" u="none" strike="noStrike" dirty="0" smtClean="0">
                        <a:solidFill>
                          <a:srgbClr val="FF0000"/>
                        </a:solidFill>
                        <a:effectLst/>
                        <a:latin typeface="微软雅黑" panose="020B0503020204020204" pitchFamily="34" charset="-122"/>
                        <a:ea typeface="微软雅黑" panose="020B0503020204020204" pitchFamily="34" charset="-122"/>
                      </a:endParaRPr>
                    </a:p>
                  </a:txBody>
                  <a:tcPr marL="0" marR="0" marT="0" marB="0" anchor="ctr"/>
                </a:tc>
              </a:tr>
              <a:tr h="234000">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b="1" i="0" u="none" strike="noStrike" dirty="0" smtClean="0">
                          <a:solidFill>
                            <a:srgbClr val="FF0000"/>
                          </a:solidFill>
                          <a:effectLst/>
                          <a:latin typeface="微软雅黑" panose="020B0503020204020204" pitchFamily="34" charset="-122"/>
                          <a:ea typeface="微软雅黑" panose="020B0503020204020204" pitchFamily="34" charset="-122"/>
                        </a:rPr>
                        <a:t>新三板并购重组数据库</a:t>
                      </a:r>
                    </a:p>
                  </a:txBody>
                  <a:tcPr marL="0" marR="0" marT="0" marB="0" anchor="ctr"/>
                </a:tc>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b="1" i="0" u="none" strike="noStrike" dirty="0" smtClean="0">
                          <a:solidFill>
                            <a:srgbClr val="FF0000"/>
                          </a:solidFill>
                          <a:effectLst/>
                          <a:latin typeface="微软雅黑" panose="020B0503020204020204" pitchFamily="34" charset="-122"/>
                          <a:ea typeface="微软雅黑" panose="020B0503020204020204" pitchFamily="34" charset="-122"/>
                        </a:rPr>
                        <a:t>新三板财务指标研究数据库</a:t>
                      </a:r>
                    </a:p>
                    <a:p>
                      <a:pPr marL="0" marR="0" indent="0" algn="l" defTabSz="914400" rtl="0" eaLnBrk="1" fontAlgn="ctr" latinLnBrk="0" hangingPunct="1">
                        <a:lnSpc>
                          <a:spcPts val="1200"/>
                        </a:lnSpc>
                        <a:spcBef>
                          <a:spcPts val="0"/>
                        </a:spcBef>
                        <a:spcAft>
                          <a:spcPts val="0"/>
                        </a:spcAft>
                        <a:buClrTx/>
                        <a:buSzTx/>
                        <a:buFontTx/>
                        <a:buNone/>
                        <a:defRPr/>
                      </a:pPr>
                      <a:endParaRPr lang="en-US" altLang="zh-CN" sz="900" b="1" i="0" u="none" strike="noStrike" dirty="0" smtClean="0">
                        <a:solidFill>
                          <a:srgbClr val="FF0000"/>
                        </a:solidFill>
                        <a:effectLst/>
                        <a:latin typeface="微软雅黑" panose="020B0503020204020204" pitchFamily="34" charset="-122"/>
                        <a:ea typeface="微软雅黑" panose="020B0503020204020204" pitchFamily="34" charset="-122"/>
                      </a:endParaRPr>
                    </a:p>
                  </a:txBody>
                  <a:tcPr marL="0" marR="0" marT="0" marB="0" anchor="ctr"/>
                </a:tc>
              </a:tr>
            </a:tbl>
          </a:graphicData>
        </a:graphic>
      </p:graphicFrame>
      <p:grpSp>
        <p:nvGrpSpPr>
          <p:cNvPr id="50" name="组合 49"/>
          <p:cNvGrpSpPr/>
          <p:nvPr/>
        </p:nvGrpSpPr>
        <p:grpSpPr>
          <a:xfrm>
            <a:off x="963673" y="832654"/>
            <a:ext cx="10235821" cy="684500"/>
            <a:chOff x="667446" y="1630044"/>
            <a:chExt cx="10046847" cy="548763"/>
          </a:xfrm>
        </p:grpSpPr>
        <p:sp>
          <p:nvSpPr>
            <p:cNvPr id="51" name="五边形 50"/>
            <p:cNvSpPr/>
            <p:nvPr/>
          </p:nvSpPr>
          <p:spPr>
            <a:xfrm>
              <a:off x="767625" y="1644841"/>
              <a:ext cx="4930598" cy="515223"/>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2" name="标题 1"/>
            <p:cNvSpPr txBox="1"/>
            <p:nvPr/>
          </p:nvSpPr>
          <p:spPr>
            <a:xfrm>
              <a:off x="667446" y="1683312"/>
              <a:ext cx="5091907" cy="46079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cap="all" dirty="0">
                  <a:solidFill>
                    <a:srgbClr val="FFFFFF">
                      <a:alpha val="99000"/>
                    </a:srgbClr>
                  </a:solidFill>
                  <a:latin typeface="微软雅黑" panose="020B0503020204020204" pitchFamily="34" charset="-122"/>
                  <a:ea typeface="微软雅黑" panose="020B0503020204020204" pitchFamily="34" charset="-122"/>
                  <a:cs typeface="+mn-cs"/>
                </a:rPr>
                <a:t>公司研究</a:t>
              </a:r>
              <a:r>
                <a:rPr lang="zh-CN" altLang="zh-CN" sz="1400" cap="all" dirty="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cap="all" dirty="0">
                <a:solidFill>
                  <a:srgbClr val="FFFFFF">
                    <a:alpha val="99000"/>
                  </a:srgbClr>
                </a:solidFill>
                <a:latin typeface="微软雅黑" panose="020B0503020204020204" pitchFamily="34" charset="-122"/>
                <a:ea typeface="微软雅黑" panose="020B0503020204020204" pitchFamily="34" charset="-122"/>
                <a:cs typeface="+mn-cs"/>
              </a:endParaRPr>
            </a:p>
          </p:txBody>
        </p:sp>
        <p:sp>
          <p:nvSpPr>
            <p:cNvPr id="53" name="五边形 52"/>
            <p:cNvSpPr/>
            <p:nvPr/>
          </p:nvSpPr>
          <p:spPr>
            <a:xfrm>
              <a:off x="8538837" y="1658489"/>
              <a:ext cx="2093569" cy="491872"/>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4" name="Rectangle 1"/>
            <p:cNvSpPr>
              <a:spLocks noChangeArrowheads="1"/>
            </p:cNvSpPr>
            <p:nvPr/>
          </p:nvSpPr>
          <p:spPr bwMode="auto">
            <a:xfrm>
              <a:off x="8565338" y="1630044"/>
              <a:ext cx="2148955" cy="54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65048" rIns="91440" bIns="165048" numCol="1" anchor="ctr" anchorCtr="0" compatLnSpc="1">
              <a:spAutoFit/>
            </a:bodyPr>
            <a:lstStyle/>
            <a:p>
              <a:pPr lvl="0" eaLnBrk="0" fontAlgn="base" hangingPunct="0">
                <a:spcBef>
                  <a:spcPct val="0"/>
                </a:spcBef>
                <a:spcAft>
                  <a:spcPct val="0"/>
                </a:spcAft>
              </a:pPr>
              <a:r>
                <a:rPr lang="zh-TW" altLang="en-US" sz="1400" cap="all" dirty="0">
                  <a:solidFill>
                    <a:srgbClr val="FFFFFF">
                      <a:alpha val="99000"/>
                    </a:srgbClr>
                  </a:solidFill>
                  <a:latin typeface="微软雅黑" panose="020B0503020204020204" pitchFamily="34" charset="-122"/>
                  <a:ea typeface="微软雅黑" panose="020B0503020204020204" pitchFamily="34" charset="-122"/>
                </a:rPr>
                <a:t>行业研究</a:t>
              </a:r>
              <a:r>
                <a:rPr lang="zh-CN" altLang="en-US" sz="1400" cap="all" dirty="0" smtClean="0">
                  <a:solidFill>
                    <a:srgbClr val="FFFFFF">
                      <a:alpha val="99000"/>
                    </a:srgbClr>
                  </a:solidFill>
                  <a:latin typeface="微软雅黑" panose="020B0503020204020204" pitchFamily="34" charset="-122"/>
                  <a:ea typeface="微软雅黑" panose="020B0503020204020204" pitchFamily="34" charset="-122"/>
                </a:rPr>
                <a:t>系列</a:t>
              </a:r>
              <a:endParaRPr lang="en-US" altLang="zh-CN" sz="1400" cap="all" dirty="0" smtClean="0">
                <a:solidFill>
                  <a:srgbClr val="FFFFFF">
                    <a:alpha val="99000"/>
                  </a:srgbClr>
                </a:solidFill>
                <a:latin typeface="微软雅黑" panose="020B0503020204020204" pitchFamily="34" charset="-122"/>
                <a:ea typeface="微软雅黑" panose="020B0503020204020204" pitchFamily="34" charset="-122"/>
              </a:endParaRPr>
            </a:p>
          </p:txBody>
        </p:sp>
        <p:sp>
          <p:nvSpPr>
            <p:cNvPr id="55" name="五边形 54"/>
            <p:cNvSpPr/>
            <p:nvPr/>
          </p:nvSpPr>
          <p:spPr>
            <a:xfrm>
              <a:off x="6131911" y="1658306"/>
              <a:ext cx="2138201" cy="51540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6" name="标题 1"/>
            <p:cNvSpPr txBox="1"/>
            <p:nvPr/>
          </p:nvSpPr>
          <p:spPr>
            <a:xfrm>
              <a:off x="6174007" y="1786914"/>
              <a:ext cx="2002203" cy="3570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zh-CN" sz="1400" dirty="0">
                  <a:solidFill>
                    <a:srgbClr val="FFFFFF">
                      <a:alpha val="99000"/>
                    </a:srgbClr>
                  </a:solidFill>
                  <a:latin typeface="微软雅黑" panose="020B0503020204020204" pitchFamily="34" charset="-122"/>
                  <a:ea typeface="微软雅黑" panose="020B0503020204020204" pitchFamily="34" charset="-122"/>
                  <a:cs typeface="+mn-cs"/>
                </a:rPr>
                <a:t>股票</a:t>
              </a:r>
              <a:r>
                <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rPr>
                <a:t>市场</a:t>
              </a:r>
              <a:r>
                <a:rPr lang="zh-CN" altLang="zh-CN" sz="1400" dirty="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grpSp>
      <p:graphicFrame>
        <p:nvGraphicFramePr>
          <p:cNvPr id="71" name="表格 70"/>
          <p:cNvGraphicFramePr>
            <a:graphicFrameLocks noGrp="1"/>
          </p:cNvGraphicFramePr>
          <p:nvPr/>
        </p:nvGraphicFramePr>
        <p:xfrm>
          <a:off x="9010119" y="1590492"/>
          <a:ext cx="2437598" cy="3132000"/>
        </p:xfrm>
        <a:graphic>
          <a:graphicData uri="http://schemas.openxmlformats.org/drawingml/2006/table">
            <a:tbl>
              <a:tblPr firstRow="1" firstCol="1" bandRow="1">
                <a:tableStyleId>{2D5ABB26-0587-4C30-8999-92F81FD0307C}</a:tableStyleId>
              </a:tblPr>
              <a:tblGrid>
                <a:gridCol w="2437598"/>
              </a:tblGrid>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中国能源行业研究数据库</a:t>
                      </a:r>
                      <a:endParaRPr lang="zh-CN" altLang="en-US" sz="900" b="1" i="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中国房地产行业研究数据库</a:t>
                      </a:r>
                      <a:endParaRPr lang="zh-CN" altLang="en-US" sz="900" b="1" i="0" u="none" strike="noStrike" kern="1200" dirty="0" smtClean="0">
                        <a:solidFill>
                          <a:srgbClr val="FFFF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中国通信行业研究数据库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中国汽车行业研究数据库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中国交通运输行业研究数据库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中国保险行业研究数据库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中国钢铁行业研究数据库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中国有色金属行业研究数据库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中国医药行业研究数据库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中国新能源行业研究数据库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中国石油化工行业研究数据库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中国农林牧渔业研究数据库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物流行业经济研究数据库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marL="0" algn="l" defTabSz="914400" rtl="0" eaLnBrk="1" fontAlgn="ctr" latinLnBrk="0" hangingPunct="1"/>
                      <a:r>
                        <a:rPr lang="zh-CN" altLang="en-US" sz="900" u="none" strike="noStrike" kern="1200" dirty="0" smtClean="0">
                          <a:latin typeface="微软雅黑" panose="020B0503020204020204" pitchFamily="34" charset="-122"/>
                          <a:ea typeface="微软雅黑" panose="020B0503020204020204" pitchFamily="34" charset="-122"/>
                        </a:rPr>
                        <a:t>中国旅游业研究数据库</a:t>
                      </a:r>
                      <a:endParaRPr lang="zh-CN" altLang="en-US" sz="900" b="1" i="0" u="none" strike="noStrike" kern="1200" dirty="0" smtClean="0">
                        <a:solidFill>
                          <a:srgbClr val="FFFF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中国土地交易研究数据库</a:t>
                      </a:r>
                      <a:endParaRPr lang="zh-CN" altLang="en-US" sz="900" b="1" i="0" u="none" strike="noStrike" kern="1200" dirty="0" smtClean="0">
                        <a:solidFill>
                          <a:srgbClr val="FFFF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2" name="灯片编号占位符 1"/>
          <p:cNvSpPr>
            <a:spLocks noGrp="1"/>
          </p:cNvSpPr>
          <p:nvPr>
            <p:ph type="sldNum" sz="quarter" idx="12"/>
          </p:nvPr>
        </p:nvSpPr>
        <p:spPr/>
        <p:txBody>
          <a:bodyPr/>
          <a:lstStyle/>
          <a:p>
            <a:fld id="{D452BF20-362C-4294-AFD9-C5328724C70E}" type="slidenum">
              <a:rPr lang="zh-CN" altLang="en-US" smtClean="0"/>
              <a:t>20</a:t>
            </a:fld>
            <a:endParaRPr lang="zh-CN" altLang="en-US"/>
          </a:p>
        </p:txBody>
      </p:sp>
      <p:sp>
        <p:nvSpPr>
          <p:cNvPr id="23"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子库</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25" name="标题 1"/>
          <p:cNvSpPr txBox="1"/>
          <p:nvPr/>
        </p:nvSpPr>
        <p:spPr>
          <a:xfrm>
            <a:off x="9054936" y="5097028"/>
            <a:ext cx="1929166" cy="40930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rPr>
              <a:t>商品</a:t>
            </a:r>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市场研究</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sp>
        <p:nvSpPr>
          <p:cNvPr id="27" name="五边形 26"/>
          <p:cNvSpPr/>
          <p:nvPr/>
        </p:nvSpPr>
        <p:spPr>
          <a:xfrm>
            <a:off x="6488033" y="5005149"/>
            <a:ext cx="2178419" cy="367556"/>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8" name="Rectangle 1"/>
          <p:cNvSpPr>
            <a:spLocks noChangeArrowheads="1"/>
          </p:cNvSpPr>
          <p:nvPr/>
        </p:nvSpPr>
        <p:spPr bwMode="auto">
          <a:xfrm>
            <a:off x="6530921" y="4914544"/>
            <a:ext cx="1954354" cy="54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65048" rIns="91440" bIns="165048" numCol="1" anchor="ctr" anchorCtr="0" compatLnSpc="1">
            <a:spAutoFit/>
          </a:bodyPr>
          <a:lstStyle/>
          <a:p>
            <a:pPr lvl="0" eaLnBrk="0" fontAlgn="base" hangingPunct="0">
              <a:spcBef>
                <a:spcPct val="0"/>
              </a:spcBef>
              <a:spcAft>
                <a:spcPct val="0"/>
              </a:spcAft>
            </a:pPr>
            <a:r>
              <a:rPr lang="zh-TW" altLang="en-US" sz="1400" cap="all" dirty="0" smtClean="0">
                <a:solidFill>
                  <a:srgbClr val="FFFFFF">
                    <a:alpha val="99000"/>
                  </a:srgbClr>
                </a:solidFill>
                <a:latin typeface="微软雅黑" panose="020B0503020204020204" pitchFamily="34" charset="-122"/>
                <a:ea typeface="微软雅黑" panose="020B0503020204020204" pitchFamily="34" charset="-122"/>
              </a:rPr>
              <a:t>货币市场</a:t>
            </a:r>
            <a:r>
              <a:rPr lang="zh-CN" altLang="en-US" sz="1400" cap="all" dirty="0" smtClean="0">
                <a:solidFill>
                  <a:srgbClr val="FFFFFF">
                    <a:alpha val="99000"/>
                  </a:srgbClr>
                </a:solidFill>
                <a:latin typeface="微软雅黑" panose="020B0503020204020204" pitchFamily="34" charset="-122"/>
                <a:ea typeface="微软雅黑" panose="020B0503020204020204" pitchFamily="34" charset="-122"/>
              </a:rPr>
              <a:t>系列</a:t>
            </a:r>
            <a:endParaRPr lang="zh-CN" altLang="en-US" sz="1400" cap="all" dirty="0">
              <a:solidFill>
                <a:srgbClr val="FFFFFF">
                  <a:alpha val="99000"/>
                </a:srgbClr>
              </a:solidFill>
              <a:latin typeface="微软雅黑" panose="020B0503020204020204" pitchFamily="34" charset="-122"/>
              <a:ea typeface="微软雅黑" panose="020B0503020204020204" pitchFamily="34" charset="-122"/>
            </a:endParaRPr>
          </a:p>
        </p:txBody>
      </p:sp>
      <p:graphicFrame>
        <p:nvGraphicFramePr>
          <p:cNvPr id="29" name="表格 28"/>
          <p:cNvGraphicFramePr>
            <a:graphicFrameLocks noGrp="1"/>
          </p:cNvGraphicFramePr>
          <p:nvPr/>
        </p:nvGraphicFramePr>
        <p:xfrm>
          <a:off x="6530921" y="5463410"/>
          <a:ext cx="2391272" cy="830505"/>
        </p:xfrm>
        <a:graphic>
          <a:graphicData uri="http://schemas.openxmlformats.org/drawingml/2006/table">
            <a:tbl>
              <a:tblPr firstRow="1" firstCol="1" bandRow="1">
                <a:tableStyleId>{2D5ABB26-0587-4C30-8999-92F81FD0307C}</a:tableStyleId>
              </a:tblPr>
              <a:tblGrid>
                <a:gridCol w="2391272"/>
              </a:tblGrid>
              <a:tr h="160905">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中国外汇市场研究数据库</a:t>
                      </a:r>
                      <a:endParaRPr lang="zh-CN" altLang="en-US" sz="900" b="1" i="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763" marR="4763" marT="4763" marB="0" anchor="ctr">
                    <a:lnL>
                      <a:noFill/>
                    </a:lnL>
                  </a:tcPr>
                </a:tc>
              </a:tr>
              <a:tr h="2232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中国黄金市场交易研究数据库</a:t>
                      </a:r>
                      <a:endParaRPr lang="zh-CN" altLang="en-US" sz="900" b="1" i="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763" marR="4763" marT="4763" marB="0" anchor="ctr">
                    <a:lnL>
                      <a:noFill/>
                    </a:lnL>
                  </a:tcPr>
                </a:tc>
              </a:tr>
              <a:tr h="223200">
                <a:tc>
                  <a:txBody>
                    <a:bodyPr/>
                    <a:lstStyle/>
                    <a:p>
                      <a:pPr algn="l" fontAlgn="ctr"/>
                      <a:r>
                        <a:rPr lang="zh-CN" altLang="en-US" sz="900" u="none" strike="noStrike" kern="1200" dirty="0" smtClean="0">
                          <a:latin typeface="微软雅黑" panose="020B0503020204020204" pitchFamily="34" charset="-122"/>
                          <a:ea typeface="微软雅黑" panose="020B0503020204020204" pitchFamily="34" charset="-122"/>
                        </a:rPr>
                        <a:t>中国货币市场与政策工具数据库</a:t>
                      </a:r>
                      <a:endParaRPr lang="zh-CN" altLang="en-US" sz="900" b="1" i="0" u="none" strike="noStrike" kern="1200" dirty="0" smtClean="0">
                        <a:solidFill>
                          <a:srgbClr val="FFFF00"/>
                        </a:solidFill>
                        <a:latin typeface="微软雅黑" panose="020B0503020204020204" pitchFamily="34" charset="-122"/>
                        <a:ea typeface="微软雅黑" panose="020B0503020204020204" pitchFamily="34" charset="-122"/>
                        <a:cs typeface="+mn-cs"/>
                      </a:endParaRPr>
                    </a:p>
                  </a:txBody>
                  <a:tcPr marL="4763" marR="4763" marT="4763" marB="0" anchor="ctr">
                    <a:lnL>
                      <a:noFill/>
                    </a:lnL>
                  </a:tcPr>
                </a:tc>
              </a:tr>
              <a:tr h="223200">
                <a:tc>
                  <a:txBody>
                    <a:bodyPr/>
                    <a:lstStyle/>
                    <a:p>
                      <a:pPr algn="l" fontAlgn="ct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tcPr>
                </a:tc>
              </a:tr>
            </a:tbl>
          </a:graphicData>
        </a:graphic>
      </p:graphicFrame>
      <p:graphicFrame>
        <p:nvGraphicFramePr>
          <p:cNvPr id="22" name="表格 21"/>
          <p:cNvGraphicFramePr>
            <a:graphicFrameLocks noGrp="1"/>
          </p:cNvGraphicFramePr>
          <p:nvPr/>
        </p:nvGraphicFramePr>
        <p:xfrm>
          <a:off x="9088358" y="5233028"/>
          <a:ext cx="2236499" cy="666629"/>
        </p:xfrm>
        <a:graphic>
          <a:graphicData uri="http://schemas.openxmlformats.org/drawingml/2006/table">
            <a:tbl>
              <a:tblPr firstRow="1" firstCol="1" bandRow="1">
                <a:tableStyleId>{2D5ABB26-0587-4C30-8999-92F81FD0307C}</a:tableStyleId>
              </a:tblPr>
              <a:tblGrid>
                <a:gridCol w="2236499"/>
              </a:tblGrid>
              <a:tr h="26111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公告数据库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16142">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新闻数据库</a:t>
                      </a:r>
                    </a:p>
                  </a:txBody>
                  <a:tcPr marL="4763" marR="4763" marT="4763" marB="0" anchor="ctr">
                    <a:lnT>
                      <a:noFill/>
                    </a:lnT>
                  </a:tcPr>
                </a:tc>
              </a:tr>
              <a:tr h="189377">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研究报告数据库</a:t>
                      </a:r>
                    </a:p>
                  </a:txBody>
                  <a:tcPr marL="4763" marR="4763" marT="4763" marB="0" anchor="ctr"/>
                </a:tc>
              </a:tr>
            </a:tbl>
          </a:graphicData>
        </a:graphic>
      </p:graphicFrame>
      <p:sp>
        <p:nvSpPr>
          <p:cNvPr id="30" name="五边形 29"/>
          <p:cNvSpPr/>
          <p:nvPr/>
        </p:nvSpPr>
        <p:spPr>
          <a:xfrm>
            <a:off x="9008097" y="4821372"/>
            <a:ext cx="2174487" cy="36755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1" name="标题 1"/>
          <p:cNvSpPr txBox="1"/>
          <p:nvPr/>
        </p:nvSpPr>
        <p:spPr>
          <a:xfrm>
            <a:off x="9010119" y="4836033"/>
            <a:ext cx="1393290" cy="33823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市场资讯</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sp>
        <p:nvSpPr>
          <p:cNvPr id="32" name="五边形 31"/>
          <p:cNvSpPr/>
          <p:nvPr/>
        </p:nvSpPr>
        <p:spPr>
          <a:xfrm>
            <a:off x="9008097" y="5960873"/>
            <a:ext cx="2132190" cy="327238"/>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标题 1"/>
          <p:cNvSpPr txBox="1"/>
          <p:nvPr/>
        </p:nvSpPr>
        <p:spPr>
          <a:xfrm>
            <a:off x="8990012" y="5931966"/>
            <a:ext cx="1929166" cy="35614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rPr>
              <a:t>商品</a:t>
            </a:r>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市场研究</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graphicFrame>
        <p:nvGraphicFramePr>
          <p:cNvPr id="34" name="表格 33"/>
          <p:cNvGraphicFramePr>
            <a:graphicFrameLocks noGrp="1"/>
          </p:cNvGraphicFramePr>
          <p:nvPr/>
        </p:nvGraphicFramePr>
        <p:xfrm>
          <a:off x="9042341" y="6274886"/>
          <a:ext cx="2221989" cy="252770"/>
        </p:xfrm>
        <a:graphic>
          <a:graphicData uri="http://schemas.openxmlformats.org/drawingml/2006/table">
            <a:tbl>
              <a:tblPr firstRow="1" firstCol="1" bandRow="1">
                <a:tableStyleId>{2D5ABB26-0587-4C30-8999-92F81FD0307C}</a:tableStyleId>
              </a:tblPr>
              <a:tblGrid>
                <a:gridCol w="2221989"/>
              </a:tblGrid>
              <a:tr h="25277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大宗商品研究数据库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500" fill="hold"/>
                                        <p:tgtEl>
                                          <p:spTgt spid="71"/>
                                        </p:tgtEl>
                                        <p:attrNameLst>
                                          <p:attrName>ppt_x</p:attrName>
                                        </p:attrNameLst>
                                      </p:cBhvr>
                                      <p:tavLst>
                                        <p:tav tm="0">
                                          <p:val>
                                            <p:strVal val="0-#ppt_w/2"/>
                                          </p:val>
                                        </p:tav>
                                        <p:tav tm="100000">
                                          <p:val>
                                            <p:strVal val="#ppt_x"/>
                                          </p:val>
                                        </p:tav>
                                      </p:tavLst>
                                    </p:anim>
                                    <p:anim calcmode="lin" valueType="num">
                                      <p:cBhvr additive="base">
                                        <p:cTn id="16" dur="500" fill="hold"/>
                                        <p:tgtEl>
                                          <p:spTgt spid="7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47"/>
          <p:cNvSpPr txBox="1"/>
          <p:nvPr>
            <p:custDataLst>
              <p:tags r:id="rId2"/>
            </p:custDataLst>
          </p:nvPr>
        </p:nvSpPr>
        <p:spPr>
          <a:xfrm>
            <a:off x="2045498" y="461226"/>
            <a:ext cx="7870908" cy="998538"/>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4400" cap="all">
                <a:latin typeface="+mj-lt"/>
                <a:ea typeface="+mj-ea"/>
                <a:cs typeface="+mj-cs"/>
              </a:defRPr>
            </a:lvl1pPr>
          </a:lstStyle>
          <a:p>
            <a:endParaRPr lang="zh-CN" altLang="en-US" sz="3200" dirty="0">
              <a:solidFill>
                <a:schemeClr val="accent1">
                  <a:lumMod val="50000"/>
                </a:schemeClr>
              </a:solidFill>
            </a:endParaRPr>
          </a:p>
        </p:txBody>
      </p:sp>
      <p:graphicFrame>
        <p:nvGraphicFramePr>
          <p:cNvPr id="6" name="表格 5"/>
          <p:cNvGraphicFramePr>
            <a:graphicFrameLocks noGrp="1"/>
          </p:cNvGraphicFramePr>
          <p:nvPr/>
        </p:nvGraphicFramePr>
        <p:xfrm>
          <a:off x="6406382" y="5389177"/>
          <a:ext cx="2058824" cy="1131847"/>
        </p:xfrm>
        <a:graphic>
          <a:graphicData uri="http://schemas.openxmlformats.org/drawingml/2006/table">
            <a:tbl>
              <a:tblPr firstRow="1" firstCol="1" bandRow="1">
                <a:tableStyleId>{2D5ABB26-0587-4C30-8999-92F81FD0307C}</a:tableStyleId>
              </a:tblPr>
              <a:tblGrid>
                <a:gridCol w="2058824"/>
              </a:tblGrid>
              <a:tr h="231811">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中国基金研究数据库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1811">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中国私募基金研究数据库</a:t>
                      </a:r>
                    </a:p>
                  </a:txBody>
                  <a:tcPr marL="4763" marR="4763" marT="4763" marB="0" anchor="ctr">
                    <a:lnT>
                      <a:noFill/>
                    </a:lnT>
                  </a:tcPr>
                </a:tc>
              </a:tr>
              <a:tr h="231811">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中国融资分级基金专题研究数据库</a:t>
                      </a:r>
                    </a:p>
                  </a:txBody>
                  <a:tcPr marL="4763" marR="4763" marT="4763" marB="0" anchor="ctr"/>
                </a:tc>
              </a:tr>
              <a:tr h="231811">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中国基金评级研究数据库</a:t>
                      </a:r>
                    </a:p>
                  </a:txBody>
                  <a:tcPr marL="4763" marR="4763" marT="4763" marB="0" anchor="ctr"/>
                </a:tc>
              </a:tr>
              <a:tr h="204603">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中国基金评价研究数据库</a:t>
                      </a:r>
                    </a:p>
                  </a:txBody>
                  <a:tcPr marL="4763" marR="4763" marT="4763" marB="0" anchor="ctr"/>
                </a:tc>
              </a:tr>
            </a:tbl>
          </a:graphicData>
        </a:graphic>
      </p:graphicFrame>
      <p:graphicFrame>
        <p:nvGraphicFramePr>
          <p:cNvPr id="7" name="表格 6"/>
          <p:cNvGraphicFramePr>
            <a:graphicFrameLocks noGrp="1"/>
          </p:cNvGraphicFramePr>
          <p:nvPr/>
        </p:nvGraphicFramePr>
        <p:xfrm>
          <a:off x="6357319" y="3320726"/>
          <a:ext cx="2657259" cy="1512000"/>
        </p:xfrm>
        <a:graphic>
          <a:graphicData uri="http://schemas.openxmlformats.org/drawingml/2006/table">
            <a:tbl>
              <a:tblPr firstRow="1" firstCol="1" bandRow="1">
                <a:tableStyleId>{2D5ABB26-0587-4C30-8999-92F81FD0307C}</a:tableStyleId>
              </a:tblPr>
              <a:tblGrid>
                <a:gridCol w="2657259"/>
              </a:tblGrid>
              <a:tr h="216000">
                <a:tc>
                  <a:txBody>
                    <a:bodyPr/>
                    <a:lstStyle/>
                    <a:p>
                      <a:pPr algn="l" fontAlgn="ctr"/>
                      <a:r>
                        <a:rPr lang="zh-CN" altLang="en-US" sz="900" u="none" strike="noStrike" dirty="0">
                          <a:solidFill>
                            <a:schemeClr val="tx1"/>
                          </a:solidFill>
                          <a:latin typeface="微软雅黑" panose="020B0503020204020204" pitchFamily="34" charset="-122"/>
                          <a:ea typeface="微软雅黑" panose="020B0503020204020204" pitchFamily="34" charset="-122"/>
                        </a:rPr>
                        <a:t>中国商品期货市场研究数据库</a:t>
                      </a:r>
                      <a:endParaRPr lang="zh-CN" altLang="en-US" sz="900" b="1" i="0" u="none" strike="noStrike" dirty="0">
                        <a:solidFill>
                          <a:schemeClr val="tx1"/>
                        </a:solidFill>
                        <a:latin typeface="微软雅黑" panose="020B0503020204020204" pitchFamily="34" charset="-122"/>
                        <a:ea typeface="微软雅黑" panose="020B0503020204020204" pitchFamily="34" charset="-122"/>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16000">
                <a:tc>
                  <a:txBody>
                    <a:bodyPr/>
                    <a:lstStyle/>
                    <a:p>
                      <a:pPr algn="l" fontAlgn="ctr"/>
                      <a:r>
                        <a:rPr lang="zh-CN" altLang="en-US" sz="900" u="none" strike="noStrike" dirty="0">
                          <a:latin typeface="微软雅黑" panose="020B0503020204020204" pitchFamily="34" charset="-122"/>
                          <a:ea typeface="微软雅黑" panose="020B0503020204020204" pitchFamily="34" charset="-122"/>
                        </a:rPr>
                        <a:t>中国权证市场研究数据库</a:t>
                      </a:r>
                      <a:endParaRPr lang="zh-CN" altLang="en-US" sz="900" b="1" i="0" u="none" strike="noStrike" dirty="0">
                        <a:solidFill>
                          <a:srgbClr val="FFFF00"/>
                        </a:solidFill>
                        <a:latin typeface="微软雅黑" panose="020B0503020204020204" pitchFamily="34" charset="-122"/>
                        <a:ea typeface="微软雅黑" panose="020B0503020204020204" pitchFamily="34" charset="-122"/>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16000">
                <a:tc>
                  <a:txBody>
                    <a:bodyPr/>
                    <a:lstStyle/>
                    <a:p>
                      <a:pPr algn="l" fontAlgn="ctr"/>
                      <a:r>
                        <a:rPr lang="zh-CN" altLang="en-US" sz="900" u="none" strike="noStrike" dirty="0">
                          <a:latin typeface="微软雅黑" panose="020B0503020204020204" pitchFamily="34" charset="-122"/>
                          <a:ea typeface="微软雅黑" panose="020B0503020204020204" pitchFamily="34" charset="-122"/>
                        </a:rPr>
                        <a:t>中国股指期货研究数据库</a:t>
                      </a:r>
                      <a:endParaRPr lang="zh-CN" altLang="en-US" sz="900" b="1" i="0" u="none" strike="noStrike" dirty="0">
                        <a:solidFill>
                          <a:srgbClr val="FFFF00"/>
                        </a:solidFill>
                        <a:latin typeface="微软雅黑" panose="020B0503020204020204" pitchFamily="34" charset="-122"/>
                        <a:ea typeface="微软雅黑" panose="020B0503020204020204" pitchFamily="34" charset="-122"/>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16000">
                <a:tc>
                  <a:txBody>
                    <a:bodyPr/>
                    <a:lstStyle/>
                    <a:p>
                      <a:pPr algn="l" fontAlgn="ctr"/>
                      <a:r>
                        <a:rPr lang="zh-CN" altLang="en-US" sz="900" u="none" strike="noStrike" dirty="0">
                          <a:latin typeface="微软雅黑" panose="020B0503020204020204" pitchFamily="34" charset="-122"/>
                          <a:ea typeface="微软雅黑" panose="020B0503020204020204" pitchFamily="34" charset="-122"/>
                        </a:rPr>
                        <a:t>中国国债期货研究数据库</a:t>
                      </a:r>
                      <a:endParaRPr lang="zh-CN" altLang="en-US" sz="900" b="1" i="0" u="none" strike="noStrike" dirty="0">
                        <a:solidFill>
                          <a:srgbClr val="000000"/>
                        </a:solidFill>
                        <a:latin typeface="微软雅黑" panose="020B0503020204020204" pitchFamily="34" charset="-122"/>
                        <a:ea typeface="微软雅黑" panose="020B0503020204020204" pitchFamily="34" charset="-122"/>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16000">
                <a:tc>
                  <a:txBody>
                    <a:bodyPr/>
                    <a:lstStyle/>
                    <a:p>
                      <a:pPr algn="l" fontAlgn="ctr"/>
                      <a:r>
                        <a:rPr lang="zh-CN" altLang="en-US" sz="900" u="none" strike="noStrike" dirty="0">
                          <a:latin typeface="微软雅黑" panose="020B0503020204020204" pitchFamily="34" charset="-122"/>
                          <a:ea typeface="微软雅黑" panose="020B0503020204020204" pitchFamily="34" charset="-122"/>
                        </a:rPr>
                        <a:t>中国个股期权市场研究数据库</a:t>
                      </a:r>
                      <a:endParaRPr lang="zh-CN" altLang="en-US" sz="900" b="1" i="0" u="none" strike="noStrike" dirty="0">
                        <a:solidFill>
                          <a:srgbClr val="000000"/>
                        </a:solidFill>
                        <a:latin typeface="微软雅黑" panose="020B0503020204020204" pitchFamily="34" charset="-122"/>
                        <a:ea typeface="微软雅黑" panose="020B0503020204020204" pitchFamily="34" charset="-122"/>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16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中国股指期权研究数据库</a:t>
                      </a:r>
                      <a:endParaRPr lang="en-US" altLang="zh-CN" sz="90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16000">
                <a:tc>
                  <a:txBody>
                    <a:bodyPr/>
                    <a:lstStyle/>
                    <a:p>
                      <a:pPr algn="l" fontAlgn="ctr"/>
                      <a:r>
                        <a:rPr lang="zh-CN" altLang="en-US" sz="900" b="1" u="none" strike="noStrike" kern="1200" dirty="0" smtClean="0">
                          <a:solidFill>
                            <a:srgbClr val="FF0000"/>
                          </a:solidFill>
                          <a:latin typeface="微软雅黑" panose="020B0503020204020204" pitchFamily="34" charset="-122"/>
                          <a:ea typeface="微软雅黑" panose="020B0503020204020204" pitchFamily="34" charset="-122"/>
                          <a:cs typeface="+mn-cs"/>
                        </a:rPr>
                        <a:t>中国商品期权数据库</a:t>
                      </a:r>
                      <a:endParaRPr lang="en-US" altLang="zh-CN" sz="900" b="1" u="none" strike="noStrike" kern="1200" dirty="0" smtClean="0">
                        <a:solidFill>
                          <a:srgbClr val="FF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8" name="表格 7"/>
          <p:cNvGraphicFramePr>
            <a:graphicFrameLocks noGrp="1"/>
          </p:cNvGraphicFramePr>
          <p:nvPr/>
        </p:nvGraphicFramePr>
        <p:xfrm>
          <a:off x="3865062" y="1414090"/>
          <a:ext cx="1747283" cy="3510000"/>
        </p:xfrm>
        <a:graphic>
          <a:graphicData uri="http://schemas.openxmlformats.org/drawingml/2006/table">
            <a:tbl>
              <a:tblPr firstRow="1" firstCol="1" bandRow="1">
                <a:tableStyleId>{2D5ABB26-0587-4C30-8999-92F81FD0307C}</a:tableStyleId>
              </a:tblPr>
              <a:tblGrid>
                <a:gridCol w="1747283"/>
              </a:tblGrid>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中国宏观经济研究数据库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中国区域经济研究数据库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世界经济景气指数库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中国工业行业统计数据库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中国县域经济研究数据库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中国进出口统计数据库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世界经济统计数据库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b="1" u="none" strike="noStrike" kern="1200" dirty="0" smtClean="0">
                          <a:solidFill>
                            <a:srgbClr val="7030A0"/>
                          </a:solidFill>
                          <a:latin typeface="微软雅黑" panose="020B0503020204020204" pitchFamily="34" charset="-122"/>
                          <a:ea typeface="微软雅黑" panose="020B0503020204020204" pitchFamily="34" charset="-122"/>
                          <a:cs typeface="+mn-cs"/>
                        </a:rPr>
                        <a:t>中国农村金融经济研究数据库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中国教育研究数据库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中国会展信息研究数据库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中国海洋经济研究数据库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中国专利研究数据库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marL="0" algn="l" defTabSz="914400" rtl="0" eaLnBrk="1" fontAlgn="ctr" latinLnBrk="0" hangingPunct="1"/>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中国企业创新研究数据库</a:t>
                      </a:r>
                      <a:endParaRPr lang="en-US" altLang="zh-CN" sz="90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marL="0" algn="l" defTabSz="914400" rtl="0" eaLnBrk="1" fontAlgn="ctr" latinLnBrk="0" hangingPunct="1"/>
                      <a:r>
                        <a:rPr lang="zh-CN" altLang="en-US" sz="900" b="1" u="none" strike="noStrike" kern="1200" dirty="0" smtClean="0">
                          <a:solidFill>
                            <a:srgbClr val="FF0000"/>
                          </a:solidFill>
                          <a:latin typeface="微软雅黑" panose="020B0503020204020204" pitchFamily="34" charset="-122"/>
                          <a:ea typeface="微软雅黑" panose="020B0503020204020204" pitchFamily="34" charset="-122"/>
                          <a:cs typeface="+mn-cs"/>
                        </a:rPr>
                        <a:t>国家财富与贫富差距研究数据库</a:t>
                      </a:r>
                      <a:endParaRPr lang="en-US" altLang="zh-CN" sz="900" b="1" u="none" strike="noStrike" kern="1200" dirty="0" smtClean="0">
                        <a:solidFill>
                          <a:srgbClr val="FF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34000">
                <a:tc>
                  <a:txBody>
                    <a:bodyPr/>
                    <a:lstStyle/>
                    <a:p>
                      <a:pPr marL="0" marR="0" indent="0" algn="l" defTabSz="914400" rtl="0" eaLnBrk="1" fontAlgn="ctr" latinLnBrk="0" hangingPunct="1">
                        <a:lnSpc>
                          <a:spcPct val="100000"/>
                        </a:lnSpc>
                        <a:spcBef>
                          <a:spcPts val="0"/>
                        </a:spcBef>
                        <a:spcAft>
                          <a:spcPts val="0"/>
                        </a:spcAft>
                        <a:buClrTx/>
                        <a:buSzTx/>
                        <a:buFontTx/>
                        <a:buNone/>
                        <a:defRPr/>
                      </a:pPr>
                      <a:endParaRPr lang="zh-CN" altLang="en-US" sz="900" b="1" u="none" strike="noStrike" kern="1200" dirty="0" smtClean="0">
                        <a:solidFill>
                          <a:srgbClr val="FF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9" name="表格 8"/>
          <p:cNvGraphicFramePr>
            <a:graphicFrameLocks noGrp="1"/>
          </p:cNvGraphicFramePr>
          <p:nvPr/>
        </p:nvGraphicFramePr>
        <p:xfrm>
          <a:off x="1190847" y="1449961"/>
          <a:ext cx="2485926" cy="3780000"/>
        </p:xfrm>
        <a:graphic>
          <a:graphicData uri="http://schemas.openxmlformats.org/drawingml/2006/table">
            <a:tbl>
              <a:tblPr firstRow="1" firstCol="1" bandRow="1">
                <a:tableStyleId>{2D5ABB26-0587-4C30-8999-92F81FD0307C}</a:tableStyleId>
              </a:tblPr>
              <a:tblGrid>
                <a:gridCol w="2485926"/>
              </a:tblGrid>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中国股票市场收益波动研究数据库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中国股票市场基本分析研究数据库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中国上市公司资本结构研究数据库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中国股票市场日历效应研究数据库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中国股票市场资本资产定价模型研究数据库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中国股票市场股利政策研究数据库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中国股票市场收益预测研究数据库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中国股票市场盈余反应系数研究数据库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中国股票市场事件研究数据库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股票市场操控性与非操控性应计利润研究数据库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中国股票市场风险评价系数</a:t>
                      </a:r>
                      <a:r>
                        <a:rPr lang="el-GR" altLang="zh-CN" sz="900" u="none" strike="noStrike" kern="1200" dirty="0" smtClean="0">
                          <a:solidFill>
                            <a:schemeClr val="tx1"/>
                          </a:solidFill>
                          <a:latin typeface="微软雅黑" panose="020B0503020204020204" pitchFamily="34" charset="-122"/>
                          <a:ea typeface="微软雅黑" panose="020B0503020204020204" pitchFamily="34" charset="-122"/>
                          <a:cs typeface="+mn-cs"/>
                        </a:rPr>
                        <a:t>β</a:t>
                      </a: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algn="l" fontAlgn="ct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中国上市公司投资者关系数据库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投资者情绪数据库</a:t>
                      </a:r>
                      <a:endParaRPr lang="en-US" altLang="zh-CN"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电影评价研究数据库</a:t>
                      </a:r>
                      <a:endParaRPr lang="en-US" altLang="zh-CN"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b="1" u="none" strike="noStrike" kern="1200" dirty="0" smtClean="0">
                          <a:solidFill>
                            <a:srgbClr val="FF0000"/>
                          </a:solidFill>
                          <a:effectLst/>
                          <a:latin typeface="微软雅黑" panose="020B0503020204020204" pitchFamily="34" charset="-122"/>
                          <a:ea typeface="微软雅黑" panose="020B0503020204020204" pitchFamily="34" charset="-122"/>
                          <a:cs typeface="+mn-cs"/>
                        </a:rPr>
                        <a:t>一带一路研究数据库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10" name="表格 9"/>
          <p:cNvGraphicFramePr>
            <a:graphicFrameLocks noGrp="1"/>
          </p:cNvGraphicFramePr>
          <p:nvPr/>
        </p:nvGraphicFramePr>
        <p:xfrm>
          <a:off x="3853554" y="6150018"/>
          <a:ext cx="2221989" cy="261110"/>
        </p:xfrm>
        <a:graphic>
          <a:graphicData uri="http://schemas.openxmlformats.org/drawingml/2006/table">
            <a:tbl>
              <a:tblPr firstRow="1" firstCol="1" bandRow="1">
                <a:tableStyleId>{2D5ABB26-0587-4C30-8999-92F81FD0307C}</a:tableStyleId>
              </a:tblPr>
              <a:tblGrid>
                <a:gridCol w="2221989"/>
              </a:tblGrid>
              <a:tr h="26111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中国债券市场研究数据库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11" name="表格 10"/>
          <p:cNvGraphicFramePr>
            <a:graphicFrameLocks noGrp="1"/>
          </p:cNvGraphicFramePr>
          <p:nvPr/>
        </p:nvGraphicFramePr>
        <p:xfrm>
          <a:off x="1229833" y="5725808"/>
          <a:ext cx="2221989" cy="261110"/>
        </p:xfrm>
        <a:graphic>
          <a:graphicData uri="http://schemas.openxmlformats.org/drawingml/2006/table">
            <a:tbl>
              <a:tblPr firstRow="1" firstCol="1" bandRow="1">
                <a:tableStyleId>{2D5ABB26-0587-4C30-8999-92F81FD0307C}</a:tableStyleId>
              </a:tblPr>
              <a:tblGrid>
                <a:gridCol w="2221989"/>
              </a:tblGrid>
              <a:tr h="26111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板块数据库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13" name="表格 12"/>
          <p:cNvGraphicFramePr>
            <a:graphicFrameLocks noGrp="1"/>
          </p:cNvGraphicFramePr>
          <p:nvPr/>
        </p:nvGraphicFramePr>
        <p:xfrm>
          <a:off x="3841034" y="5356357"/>
          <a:ext cx="2221989" cy="216142"/>
        </p:xfrm>
        <a:graphic>
          <a:graphicData uri="http://schemas.openxmlformats.org/drawingml/2006/table">
            <a:tbl>
              <a:tblPr firstRow="1" firstCol="1" bandRow="1">
                <a:tableStyleId>{2D5ABB26-0587-4C30-8999-92F81FD0307C}</a:tableStyleId>
              </a:tblPr>
              <a:tblGrid>
                <a:gridCol w="2221989"/>
              </a:tblGrid>
              <a:tr h="216142">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中国天使投资研究数据库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15" name="五边形 14"/>
          <p:cNvSpPr/>
          <p:nvPr/>
        </p:nvSpPr>
        <p:spPr>
          <a:xfrm>
            <a:off x="6358154" y="4904990"/>
            <a:ext cx="2238181" cy="41464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 name="标题 1"/>
          <p:cNvSpPr txBox="1"/>
          <p:nvPr/>
        </p:nvSpPr>
        <p:spPr>
          <a:xfrm>
            <a:off x="6333753" y="4904991"/>
            <a:ext cx="2522507" cy="4300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基金市场</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sp>
        <p:nvSpPr>
          <p:cNvPr id="17" name="五边形 16"/>
          <p:cNvSpPr/>
          <p:nvPr/>
        </p:nvSpPr>
        <p:spPr>
          <a:xfrm>
            <a:off x="6357319" y="2829293"/>
            <a:ext cx="2038509" cy="441374"/>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8" name="标题 1"/>
          <p:cNvSpPr txBox="1"/>
          <p:nvPr/>
        </p:nvSpPr>
        <p:spPr>
          <a:xfrm>
            <a:off x="6357319" y="2807148"/>
            <a:ext cx="2132093" cy="5044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衍生市场</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sp>
        <p:nvSpPr>
          <p:cNvPr id="19" name="五边形 18"/>
          <p:cNvSpPr/>
          <p:nvPr/>
        </p:nvSpPr>
        <p:spPr>
          <a:xfrm>
            <a:off x="3803455" y="945825"/>
            <a:ext cx="2092464" cy="40874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0" name="Rectangle 1"/>
          <p:cNvSpPr>
            <a:spLocks noChangeArrowheads="1"/>
          </p:cNvSpPr>
          <p:nvPr/>
        </p:nvSpPr>
        <p:spPr bwMode="auto">
          <a:xfrm>
            <a:off x="3814164" y="901198"/>
            <a:ext cx="1798181" cy="54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65048" rIns="91440" bIns="165048" numCol="1" anchor="ctr" anchorCtr="0" compatLnSpc="1">
            <a:spAutoFit/>
          </a:bodyPr>
          <a:lstStyle/>
          <a:p>
            <a:pPr lvl="0" eaLnBrk="0" fontAlgn="base" hangingPunct="0">
              <a:spcBef>
                <a:spcPct val="0"/>
              </a:spcBef>
              <a:spcAft>
                <a:spcPct val="0"/>
              </a:spcAft>
            </a:pPr>
            <a:r>
              <a:rPr lang="zh-CN" altLang="en-US" sz="1400" cap="all" dirty="0" smtClean="0">
                <a:solidFill>
                  <a:srgbClr val="FFFFFF">
                    <a:alpha val="99000"/>
                  </a:srgbClr>
                </a:solidFill>
                <a:latin typeface="微软雅黑" panose="020B0503020204020204" pitchFamily="34" charset="-122"/>
                <a:ea typeface="微软雅黑" panose="020B0503020204020204" pitchFamily="34" charset="-122"/>
              </a:rPr>
              <a:t>经济研究系列</a:t>
            </a:r>
            <a:endParaRPr lang="zh-CN" altLang="en-US" sz="1400" cap="all" dirty="0">
              <a:solidFill>
                <a:srgbClr val="FFFFFF">
                  <a:alpha val="99000"/>
                </a:srgbClr>
              </a:solidFill>
              <a:latin typeface="微软雅黑" panose="020B0503020204020204" pitchFamily="34" charset="-122"/>
              <a:ea typeface="微软雅黑" panose="020B0503020204020204" pitchFamily="34" charset="-122"/>
            </a:endParaRPr>
          </a:p>
        </p:txBody>
      </p:sp>
      <p:sp>
        <p:nvSpPr>
          <p:cNvPr id="21" name="五边形 20"/>
          <p:cNvSpPr/>
          <p:nvPr/>
        </p:nvSpPr>
        <p:spPr>
          <a:xfrm>
            <a:off x="9134555" y="4468075"/>
            <a:ext cx="2169031" cy="42401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2" name="标题 1"/>
          <p:cNvSpPr txBox="1"/>
          <p:nvPr/>
        </p:nvSpPr>
        <p:spPr>
          <a:xfrm>
            <a:off x="9134554" y="4423963"/>
            <a:ext cx="2114806" cy="484593"/>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海外研究</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sp>
        <p:nvSpPr>
          <p:cNvPr id="23" name="五边形 22"/>
          <p:cNvSpPr/>
          <p:nvPr/>
        </p:nvSpPr>
        <p:spPr>
          <a:xfrm>
            <a:off x="1137057" y="953736"/>
            <a:ext cx="2189612" cy="401824"/>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4" name="Rectangle 1"/>
          <p:cNvSpPr>
            <a:spLocks noChangeArrowheads="1"/>
          </p:cNvSpPr>
          <p:nvPr/>
        </p:nvSpPr>
        <p:spPr bwMode="auto">
          <a:xfrm>
            <a:off x="1229833" y="901198"/>
            <a:ext cx="1385820" cy="54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65048" rIns="91440" bIns="165048" numCol="1" anchor="ctr" anchorCtr="0" compatLnSpc="1">
            <a:spAutoFit/>
          </a:bodyPr>
          <a:lstStyle/>
          <a:p>
            <a:pPr lvl="0" eaLnBrk="0" fontAlgn="base" hangingPunct="0">
              <a:spcBef>
                <a:spcPct val="0"/>
              </a:spcBef>
              <a:spcAft>
                <a:spcPct val="0"/>
              </a:spcAft>
            </a:pPr>
            <a:r>
              <a:rPr lang="zh-CN" altLang="en-US" sz="1400" cap="all" dirty="0" smtClean="0">
                <a:solidFill>
                  <a:srgbClr val="FFFFFF">
                    <a:alpha val="99000"/>
                  </a:srgbClr>
                </a:solidFill>
                <a:latin typeface="微软雅黑" panose="020B0503020204020204" pitchFamily="34" charset="-122"/>
                <a:ea typeface="微软雅黑" panose="020B0503020204020204" pitchFamily="34" charset="-122"/>
              </a:rPr>
              <a:t>专题研究系列</a:t>
            </a:r>
            <a:endParaRPr lang="zh-CN" altLang="en-US" sz="1400" cap="all" dirty="0">
              <a:solidFill>
                <a:srgbClr val="FFFFFF">
                  <a:alpha val="99000"/>
                </a:srgbClr>
              </a:solidFill>
              <a:latin typeface="微软雅黑" panose="020B0503020204020204" pitchFamily="34" charset="-122"/>
              <a:ea typeface="微软雅黑" panose="020B0503020204020204" pitchFamily="34" charset="-122"/>
            </a:endParaRPr>
          </a:p>
        </p:txBody>
      </p:sp>
      <p:sp>
        <p:nvSpPr>
          <p:cNvPr id="25" name="五边形 24"/>
          <p:cNvSpPr/>
          <p:nvPr/>
        </p:nvSpPr>
        <p:spPr>
          <a:xfrm>
            <a:off x="3763729" y="5714189"/>
            <a:ext cx="2132190" cy="413752"/>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6" name="标题 1"/>
          <p:cNvSpPr txBox="1"/>
          <p:nvPr/>
        </p:nvSpPr>
        <p:spPr>
          <a:xfrm>
            <a:off x="3762631" y="5718636"/>
            <a:ext cx="1929166" cy="40930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债券市场</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sp>
        <p:nvSpPr>
          <p:cNvPr id="31" name="五边形 30"/>
          <p:cNvSpPr/>
          <p:nvPr/>
        </p:nvSpPr>
        <p:spPr>
          <a:xfrm>
            <a:off x="3762631" y="4892089"/>
            <a:ext cx="2133288" cy="426093"/>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2" name="标题 1"/>
          <p:cNvSpPr txBox="1"/>
          <p:nvPr/>
        </p:nvSpPr>
        <p:spPr>
          <a:xfrm>
            <a:off x="3814164" y="4892089"/>
            <a:ext cx="1701497" cy="3720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科技金融研究</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sp>
        <p:nvSpPr>
          <p:cNvPr id="33" name="五边形 32"/>
          <p:cNvSpPr/>
          <p:nvPr/>
        </p:nvSpPr>
        <p:spPr>
          <a:xfrm>
            <a:off x="1187895" y="5295929"/>
            <a:ext cx="2136879" cy="418259"/>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4" name="标题 1"/>
          <p:cNvSpPr txBox="1"/>
          <p:nvPr/>
        </p:nvSpPr>
        <p:spPr>
          <a:xfrm>
            <a:off x="1187895" y="5293296"/>
            <a:ext cx="2955668" cy="42987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板块研究</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graphicFrame>
        <p:nvGraphicFramePr>
          <p:cNvPr id="35" name="表格 34"/>
          <p:cNvGraphicFramePr>
            <a:graphicFrameLocks noGrp="1"/>
          </p:cNvGraphicFramePr>
          <p:nvPr/>
        </p:nvGraphicFramePr>
        <p:xfrm>
          <a:off x="9134554" y="4925681"/>
          <a:ext cx="1952839" cy="1008000"/>
        </p:xfrm>
        <a:graphic>
          <a:graphicData uri="http://schemas.openxmlformats.org/drawingml/2006/table">
            <a:tbl>
              <a:tblPr firstRow="1" firstCol="1" bandRow="1">
                <a:tableStyleId>{2D5ABB26-0587-4C30-8999-92F81FD0307C}</a:tableStyleId>
              </a:tblPr>
              <a:tblGrid>
                <a:gridCol w="1952839"/>
              </a:tblGrid>
              <a:tr h="25200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美国股票市场研究数据库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5200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东盟十国宏观经济研究数据库</a:t>
                      </a:r>
                    </a:p>
                  </a:txBody>
                  <a:tcPr marL="4763" marR="4763" marT="4763" marB="0" anchor="ctr">
                    <a:lnT>
                      <a:noFill/>
                    </a:lnT>
                  </a:tcPr>
                </a:tc>
              </a:tr>
              <a:tr h="25200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香港金融市场研究数据库</a:t>
                      </a:r>
                    </a:p>
                  </a:txBody>
                  <a:tcPr marL="4763" marR="4763" marT="4763" marB="0" anchor="ctr"/>
                </a:tc>
              </a:tr>
              <a:tr h="25200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rPr>
                        <a:t>中国港澳台旅游业研究数据库</a:t>
                      </a:r>
                    </a:p>
                  </a:txBody>
                  <a:tcPr marL="4763" marR="4763" marT="4763" marB="0" anchor="ctr"/>
                </a:tc>
              </a:tr>
            </a:tbl>
          </a:graphicData>
        </a:graphic>
      </p:graphicFrame>
      <p:sp>
        <p:nvSpPr>
          <p:cNvPr id="2" name="灯片编号占位符 1"/>
          <p:cNvSpPr>
            <a:spLocks noGrp="1"/>
          </p:cNvSpPr>
          <p:nvPr>
            <p:ph type="sldNum" sz="quarter" idx="12"/>
          </p:nvPr>
        </p:nvSpPr>
        <p:spPr/>
        <p:txBody>
          <a:bodyPr/>
          <a:lstStyle/>
          <a:p>
            <a:fld id="{D452BF20-362C-4294-AFD9-C5328724C70E}" type="slidenum">
              <a:rPr lang="zh-CN" altLang="en-US" smtClean="0"/>
              <a:t>21</a:t>
            </a:fld>
            <a:endParaRPr lang="zh-CN" altLang="en-US"/>
          </a:p>
        </p:txBody>
      </p:sp>
      <p:sp>
        <p:nvSpPr>
          <p:cNvPr id="44"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子库</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39" name="五边形 38"/>
          <p:cNvSpPr/>
          <p:nvPr/>
        </p:nvSpPr>
        <p:spPr>
          <a:xfrm>
            <a:off x="6357319" y="953736"/>
            <a:ext cx="2178419" cy="443713"/>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0" name="标题 1"/>
          <p:cNvSpPr txBox="1"/>
          <p:nvPr/>
        </p:nvSpPr>
        <p:spPr>
          <a:xfrm>
            <a:off x="6411198" y="1043470"/>
            <a:ext cx="2039863" cy="4453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银行研究系列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graphicFrame>
        <p:nvGraphicFramePr>
          <p:cNvPr id="41" name="内容占位符 3"/>
          <p:cNvGraphicFramePr/>
          <p:nvPr/>
        </p:nvGraphicFramePr>
        <p:xfrm>
          <a:off x="6411198" y="1460044"/>
          <a:ext cx="2521879" cy="1307789"/>
        </p:xfrm>
        <a:graphic>
          <a:graphicData uri="http://schemas.openxmlformats.org/drawingml/2006/table">
            <a:tbl>
              <a:tblPr firstRow="1" firstCol="1" bandRow="1">
                <a:tableStyleId>{2D5ABB26-0587-4C30-8999-92F81FD0307C}</a:tableStyleId>
              </a:tblPr>
              <a:tblGrid>
                <a:gridCol w="2521879"/>
              </a:tblGrid>
              <a:tr h="231865">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b="1" u="none" strike="noStrike" kern="1200" dirty="0" smtClean="0">
                          <a:solidFill>
                            <a:srgbClr val="FF0000"/>
                          </a:solidFill>
                          <a:latin typeface="微软雅黑" panose="020B0503020204020204" pitchFamily="34" charset="-122"/>
                          <a:ea typeface="微软雅黑" panose="020B0503020204020204" pitchFamily="34" charset="-122"/>
                          <a:cs typeface="+mn-cs"/>
                        </a:rPr>
                        <a:t>中国银行体系研究数据库</a:t>
                      </a:r>
                    </a:p>
                  </a:txBody>
                  <a:tcPr marL="12700" marR="12700" marT="12700" marB="0" anchor="ctr"/>
                </a:tc>
              </a:tr>
              <a:tr h="178676">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影子银行研究数据库</a:t>
                      </a:r>
                    </a:p>
                  </a:txBody>
                  <a:tcPr marL="12700" marR="12700" marT="12700" marB="0" anchor="ctr"/>
                </a:tc>
              </a:tr>
              <a:tr h="214323">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中国上市公司银行贷款研究数据库</a:t>
                      </a:r>
                      <a:endParaRPr lang="en-US" altLang="zh-CN"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endParaRPr>
                    </a:p>
                  </a:txBody>
                  <a:tcPr marL="12700" marR="12700" marT="12700" marB="0" anchor="ctr"/>
                </a:tc>
              </a:tr>
              <a:tr h="220718">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中国互联网理财研究数据库</a:t>
                      </a:r>
                      <a:endParaRPr lang="en-US" altLang="zh-CN"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endParaRPr>
                    </a:p>
                  </a:txBody>
                  <a:tcPr marL="12700" marR="12700" marT="12700" marB="0" anchor="ctr"/>
                </a:tc>
              </a:tr>
              <a:tr h="210207">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u="none" strike="noStrike" kern="1200" dirty="0" smtClean="0">
                          <a:latin typeface="微软雅黑" panose="020B0503020204020204" pitchFamily="34" charset="-122"/>
                          <a:ea typeface="微软雅黑" panose="020B0503020204020204" pitchFamily="34" charset="-122"/>
                        </a:rPr>
                        <a:t>中国银行间交易研究数据库</a:t>
                      </a:r>
                      <a:endParaRPr lang="en-US" altLang="zh-CN" sz="900" u="none" strike="noStrike" kern="1200" dirty="0" smtClean="0">
                        <a:latin typeface="微软雅黑" panose="020B0503020204020204" pitchFamily="34" charset="-122"/>
                        <a:ea typeface="微软雅黑" panose="020B0503020204020204" pitchFamily="34" charset="-122"/>
                      </a:endParaRPr>
                    </a:p>
                  </a:txBody>
                  <a:tcPr marL="12700" marR="12700" marT="12700" marB="0" anchor="ctr"/>
                </a:tc>
              </a:tr>
              <a:tr h="252000">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中国银行财务研究数据库</a:t>
                      </a:r>
                      <a:endParaRPr lang="zh-CN" altLang="en-US" sz="900" b="1" i="0" u="none" strike="noStrike" kern="1200" dirty="0" smtClean="0">
                        <a:solidFill>
                          <a:srgbClr val="000000"/>
                        </a:solidFill>
                        <a:latin typeface="微软雅黑" panose="020B0503020204020204" pitchFamily="34" charset="-122"/>
                        <a:ea typeface="微软雅黑" panose="020B0503020204020204" pitchFamily="34" charset="-122"/>
                        <a:cs typeface="+mn-cs"/>
                      </a:endParaRPr>
                    </a:p>
                  </a:txBody>
                  <a:tcPr marL="12700" marR="12700" marT="12700" marB="0" anchor="ctr"/>
                </a:tc>
              </a:tr>
            </a:tbl>
          </a:graphicData>
        </a:graphic>
      </p:graphicFrame>
      <p:sp>
        <p:nvSpPr>
          <p:cNvPr id="42" name="五边形 41"/>
          <p:cNvSpPr/>
          <p:nvPr/>
        </p:nvSpPr>
        <p:spPr>
          <a:xfrm>
            <a:off x="9014578" y="921349"/>
            <a:ext cx="2132948" cy="465379"/>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3" name="Rectangle 1"/>
          <p:cNvSpPr>
            <a:spLocks noChangeArrowheads="1"/>
          </p:cNvSpPr>
          <p:nvPr/>
        </p:nvSpPr>
        <p:spPr bwMode="auto">
          <a:xfrm>
            <a:off x="9046292" y="890489"/>
            <a:ext cx="2189375" cy="54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65048" rIns="91440" bIns="165048" numCol="1" anchor="ctr" anchorCtr="0" compatLnSpc="1">
            <a:spAutoFit/>
          </a:bodyPr>
          <a:lstStyle/>
          <a:p>
            <a:pPr lvl="0" eaLnBrk="0" fontAlgn="base" hangingPunct="0">
              <a:spcBef>
                <a:spcPct val="0"/>
              </a:spcBef>
              <a:spcAft>
                <a:spcPct val="0"/>
              </a:spcAft>
            </a:pPr>
            <a:r>
              <a:rPr lang="zh-CN" altLang="en-US" sz="1400" cap="all" dirty="0">
                <a:solidFill>
                  <a:srgbClr val="FFFFFF">
                    <a:alpha val="99000"/>
                  </a:srgbClr>
                </a:solidFill>
                <a:latin typeface="微软雅黑" panose="020B0503020204020204" pitchFamily="34" charset="-122"/>
                <a:ea typeface="微软雅黑" panose="020B0503020204020204" pitchFamily="34" charset="-122"/>
              </a:rPr>
              <a:t>因子</a:t>
            </a:r>
            <a:r>
              <a:rPr lang="zh-TW" altLang="en-US" sz="1400" cap="all" dirty="0" smtClean="0">
                <a:solidFill>
                  <a:srgbClr val="FFFFFF">
                    <a:alpha val="99000"/>
                  </a:srgbClr>
                </a:solidFill>
                <a:latin typeface="微软雅黑" panose="020B0503020204020204" pitchFamily="34" charset="-122"/>
                <a:ea typeface="微软雅黑" panose="020B0503020204020204" pitchFamily="34" charset="-122"/>
              </a:rPr>
              <a:t>研究</a:t>
            </a:r>
            <a:r>
              <a:rPr lang="zh-CN" altLang="en-US" sz="1400" cap="all" dirty="0" smtClean="0">
                <a:solidFill>
                  <a:srgbClr val="FFFFFF">
                    <a:alpha val="99000"/>
                  </a:srgbClr>
                </a:solidFill>
                <a:latin typeface="微软雅黑" panose="020B0503020204020204" pitchFamily="34" charset="-122"/>
                <a:ea typeface="微软雅黑" panose="020B0503020204020204" pitchFamily="34" charset="-122"/>
              </a:rPr>
              <a:t>系列</a:t>
            </a:r>
            <a:endParaRPr lang="en-US" altLang="zh-CN" sz="1400" cap="all" dirty="0" smtClean="0">
              <a:solidFill>
                <a:srgbClr val="FFFFFF">
                  <a:alpha val="99000"/>
                </a:srgbClr>
              </a:solidFill>
              <a:latin typeface="微软雅黑" panose="020B0503020204020204" pitchFamily="34" charset="-122"/>
              <a:ea typeface="微软雅黑" panose="020B0503020204020204" pitchFamily="34" charset="-122"/>
            </a:endParaRPr>
          </a:p>
        </p:txBody>
      </p:sp>
      <p:graphicFrame>
        <p:nvGraphicFramePr>
          <p:cNvPr id="45" name="表格 44"/>
          <p:cNvGraphicFramePr>
            <a:graphicFrameLocks noGrp="1"/>
          </p:cNvGraphicFramePr>
          <p:nvPr/>
        </p:nvGraphicFramePr>
        <p:xfrm>
          <a:off x="9105756" y="1445953"/>
          <a:ext cx="2437598" cy="569470"/>
        </p:xfrm>
        <a:graphic>
          <a:graphicData uri="http://schemas.openxmlformats.org/drawingml/2006/table">
            <a:tbl>
              <a:tblPr firstRow="1" firstCol="1" bandRow="1">
                <a:tableStyleId>{2D5ABB26-0587-4C30-8999-92F81FD0307C}</a:tableStyleId>
              </a:tblPr>
              <a:tblGrid>
                <a:gridCol w="2437598"/>
              </a:tblGrid>
              <a:tr h="203507">
                <a:tc>
                  <a:txBody>
                    <a:bodyPr/>
                    <a:lstStyle/>
                    <a:p>
                      <a:pPr algn="l" fontAlgn="ctr"/>
                      <a:r>
                        <a:rPr lang="en-US" altLang="zh-TW"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Fama-French</a:t>
                      </a: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因子数据库</a:t>
                      </a:r>
                      <a:endParaRPr lang="en-US" altLang="zh-TW"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r h="147145">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动量因子数据库</a:t>
                      </a:r>
                    </a:p>
                  </a:txBody>
                  <a:tcPr marL="4763" marR="4763" marT="4763" marB="0" anchor="ctr">
                    <a:lnL>
                      <a:noFill/>
                    </a:lnL>
                    <a:lnR>
                      <a:noFill/>
                    </a:lnR>
                    <a:lnT>
                      <a:noFill/>
                    </a:lnT>
                    <a:lnB>
                      <a:noFill/>
                    </a:lnB>
                    <a:lnTlToBr w="12700" cmpd="sng">
                      <a:noFill/>
                      <a:prstDash val="solid"/>
                    </a:lnTlToBr>
                    <a:lnBlToTr w="12700" cmpd="sng">
                      <a:noFill/>
                      <a:prstDash val="solid"/>
                    </a:lnBlToTr>
                  </a:tcPr>
                </a:tc>
              </a:tr>
              <a:tr h="208800">
                <a:tc>
                  <a:txBody>
                    <a:bodyPr/>
                    <a:lstStyle/>
                    <a:p>
                      <a:pPr marL="0" marR="0" indent="0" algn="l" defTabSz="914400" rtl="0" eaLnBrk="1" fontAlgn="ctr" latinLnBrk="0" hangingPunct="1">
                        <a:lnSpc>
                          <a:spcPts val="1200"/>
                        </a:lnSpc>
                        <a:spcBef>
                          <a:spcPts val="0"/>
                        </a:spcBef>
                        <a:spcAft>
                          <a:spcPts val="0"/>
                        </a:spcAft>
                        <a:buClrTx/>
                        <a:buSzTx/>
                        <a:buFontTx/>
                        <a:buNone/>
                        <a:defRPr/>
                      </a:pPr>
                      <a:r>
                        <a:rPr lang="en-US" altLang="zh-TW"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DGTW</a:t>
                      </a:r>
                      <a:r>
                        <a:rPr lang="zh-CN"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rPr>
                        <a:t>股票特征基准数据库</a:t>
                      </a:r>
                      <a:endParaRPr lang="zh-TW" altLang="en-US" sz="900" b="1" u="none" strike="noStrike" kern="1200" dirty="0" smtClean="0">
                        <a:solidFill>
                          <a:srgbClr val="7030A0"/>
                        </a:solidFill>
                        <a:effectLst/>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46" name="五边形 45"/>
          <p:cNvSpPr/>
          <p:nvPr/>
        </p:nvSpPr>
        <p:spPr>
          <a:xfrm>
            <a:off x="9125167" y="2219046"/>
            <a:ext cx="2178419" cy="439347"/>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7" name="标题 1"/>
          <p:cNvSpPr txBox="1"/>
          <p:nvPr/>
        </p:nvSpPr>
        <p:spPr>
          <a:xfrm>
            <a:off x="9107663" y="2285215"/>
            <a:ext cx="2039863" cy="2905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rgbClr val="FFFFFF">
                    <a:alpha val="99000"/>
                  </a:srgbClr>
                </a:solidFill>
                <a:latin typeface="微软雅黑" panose="020B0503020204020204" pitchFamily="34" charset="-122"/>
                <a:ea typeface="微软雅黑" panose="020B0503020204020204" pitchFamily="34" charset="-122"/>
                <a:cs typeface="+mn-cs"/>
              </a:rPr>
              <a:t>人物特征</a:t>
            </a:r>
            <a:r>
              <a:rPr lang="zh-CN" altLang="zh-CN" sz="1400" dirty="0" smtClean="0">
                <a:solidFill>
                  <a:srgbClr val="FFFFFF">
                    <a:alpha val="99000"/>
                  </a:srgbClr>
                </a:solidFill>
                <a:latin typeface="微软雅黑" panose="020B0503020204020204" pitchFamily="34" charset="-122"/>
                <a:ea typeface="微软雅黑" panose="020B0503020204020204" pitchFamily="34" charset="-122"/>
                <a:cs typeface="+mn-cs"/>
              </a:rPr>
              <a:t>系列</a:t>
            </a:r>
            <a:endParaRPr lang="zh-CN" altLang="en-US" sz="1400" dirty="0">
              <a:solidFill>
                <a:srgbClr val="FFFFFF">
                  <a:alpha val="99000"/>
                </a:srgbClr>
              </a:solidFill>
              <a:latin typeface="微软雅黑" panose="020B0503020204020204" pitchFamily="34" charset="-122"/>
              <a:ea typeface="微软雅黑" panose="020B0503020204020204" pitchFamily="34" charset="-122"/>
              <a:cs typeface="+mn-cs"/>
            </a:endParaRPr>
          </a:p>
        </p:txBody>
      </p:sp>
      <p:graphicFrame>
        <p:nvGraphicFramePr>
          <p:cNvPr id="49" name="表格 48"/>
          <p:cNvGraphicFramePr>
            <a:graphicFrameLocks noGrp="1"/>
          </p:cNvGraphicFramePr>
          <p:nvPr/>
        </p:nvGraphicFramePr>
        <p:xfrm>
          <a:off x="9142647" y="2732372"/>
          <a:ext cx="2391272" cy="435466"/>
        </p:xfrm>
        <a:graphic>
          <a:graphicData uri="http://schemas.openxmlformats.org/drawingml/2006/table">
            <a:tbl>
              <a:tblPr firstRow="1" firstCol="1" bandRow="1">
                <a:tableStyleId>{2D5ABB26-0587-4C30-8999-92F81FD0307C}</a:tableStyleId>
              </a:tblPr>
              <a:tblGrid>
                <a:gridCol w="2391272"/>
              </a:tblGrid>
              <a:tr h="183463">
                <a:tc>
                  <a:txBody>
                    <a:bodyPr/>
                    <a:lstStyle/>
                    <a:p>
                      <a:pPr algn="l" fontAlgn="ctr"/>
                      <a:r>
                        <a:rPr lang="zh-CN" altLang="en-US" sz="900" b="1" u="none" strike="noStrike" kern="1200" dirty="0" smtClean="0">
                          <a:solidFill>
                            <a:srgbClr val="7030A0"/>
                          </a:solidFill>
                          <a:latin typeface="微软雅黑" panose="020B0503020204020204" pitchFamily="34" charset="-122"/>
                          <a:ea typeface="微软雅黑" panose="020B0503020204020204" pitchFamily="34" charset="-122"/>
                        </a:rPr>
                        <a:t>上市公司人物特征研究数据库</a:t>
                      </a:r>
                      <a:endParaRPr lang="zh-CN" altLang="en-US" sz="900" b="1" i="0" u="none" strike="noStrike" kern="1200" dirty="0" smtClean="0">
                        <a:solidFill>
                          <a:srgbClr val="7030A0"/>
                        </a:solidFill>
                        <a:latin typeface="微软雅黑" panose="020B0503020204020204" pitchFamily="34" charset="-122"/>
                        <a:ea typeface="微软雅黑" panose="020B0503020204020204" pitchFamily="34" charset="-122"/>
                        <a:cs typeface="+mn-cs"/>
                      </a:endParaRPr>
                    </a:p>
                  </a:txBody>
                  <a:tcPr marL="4763" marR="4763" marT="4763" marB="0" anchor="ctr">
                    <a:lnL>
                      <a:noFill/>
                    </a:lnL>
                  </a:tcPr>
                </a:tc>
              </a:tr>
              <a:tr h="252003">
                <a:tc>
                  <a:txBody>
                    <a:bodyPr/>
                    <a:lstStyle/>
                    <a:p>
                      <a:pPr algn="l" fontAlgn="ctr"/>
                      <a:r>
                        <a:rPr lang="zh-CN" altLang="en-US" sz="900" b="1" u="none" strike="noStrike" kern="1200" dirty="0" smtClean="0">
                          <a:solidFill>
                            <a:srgbClr val="7030A0"/>
                          </a:solidFill>
                          <a:latin typeface="微软雅黑" panose="020B0503020204020204" pitchFamily="34" charset="-122"/>
                          <a:ea typeface="微软雅黑" panose="020B0503020204020204" pitchFamily="34" charset="-122"/>
                        </a:rPr>
                        <a:t>中国省市领导人研究数据库</a:t>
                      </a:r>
                      <a:endParaRPr lang="zh-CN" altLang="en-US" sz="900" b="1" i="0" u="none" strike="noStrike" kern="1200" dirty="0" smtClean="0">
                        <a:solidFill>
                          <a:srgbClr val="7030A0"/>
                        </a:solidFill>
                        <a:latin typeface="微软雅黑" panose="020B0503020204020204" pitchFamily="34" charset="-122"/>
                        <a:ea typeface="微软雅黑" panose="020B0503020204020204" pitchFamily="34" charset="-122"/>
                        <a:cs typeface="+mn-cs"/>
                      </a:endParaRPr>
                    </a:p>
                  </a:txBody>
                  <a:tcPr marL="4763" marR="4763" marT="4763" marB="0" anchor="ctr">
                    <a:lnL>
                      <a:noFill/>
                    </a:lnL>
                  </a:tcPr>
                </a:tc>
              </a:tr>
            </a:tbl>
          </a:graphicData>
        </a:graphic>
      </p:graphicFrame>
      <p:sp>
        <p:nvSpPr>
          <p:cNvPr id="50" name="五边形 49"/>
          <p:cNvSpPr/>
          <p:nvPr/>
        </p:nvSpPr>
        <p:spPr>
          <a:xfrm>
            <a:off x="9125167" y="3301211"/>
            <a:ext cx="2087385" cy="405059"/>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1" name="Rectangle 1"/>
          <p:cNvSpPr>
            <a:spLocks noChangeArrowheads="1"/>
          </p:cNvSpPr>
          <p:nvPr/>
        </p:nvSpPr>
        <p:spPr bwMode="auto">
          <a:xfrm>
            <a:off x="9125167" y="3236470"/>
            <a:ext cx="2355698" cy="54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65048" rIns="91440" bIns="165048" numCol="1" anchor="ctr" anchorCtr="0" compatLnSpc="1">
            <a:spAutoFit/>
          </a:bodyPr>
          <a:lstStyle/>
          <a:p>
            <a:pPr lvl="0" eaLnBrk="0" fontAlgn="base" hangingPunct="0">
              <a:spcBef>
                <a:spcPct val="0"/>
              </a:spcBef>
              <a:spcAft>
                <a:spcPct val="0"/>
              </a:spcAft>
            </a:pPr>
            <a:r>
              <a:rPr lang="zh-CN" altLang="en-US" sz="1400" cap="all" dirty="0" smtClean="0">
                <a:solidFill>
                  <a:srgbClr val="FFFFFF">
                    <a:alpha val="99000"/>
                  </a:srgbClr>
                </a:solidFill>
                <a:latin typeface="微软雅黑" panose="020B0503020204020204" pitchFamily="34" charset="-122"/>
                <a:ea typeface="微软雅黑" panose="020B0503020204020204" pitchFamily="34" charset="-122"/>
              </a:rPr>
              <a:t>绿色经济系列</a:t>
            </a:r>
            <a:endParaRPr lang="zh-CN" altLang="en-US" sz="1400" cap="all" dirty="0">
              <a:solidFill>
                <a:srgbClr val="FFFFFF">
                  <a:alpha val="99000"/>
                </a:srgbClr>
              </a:solidFill>
              <a:latin typeface="微软雅黑" panose="020B0503020204020204" pitchFamily="34" charset="-122"/>
              <a:ea typeface="微软雅黑" panose="020B0503020204020204" pitchFamily="34" charset="-122"/>
            </a:endParaRPr>
          </a:p>
        </p:txBody>
      </p:sp>
      <p:graphicFrame>
        <p:nvGraphicFramePr>
          <p:cNvPr id="52" name="表格 51"/>
          <p:cNvGraphicFramePr>
            <a:graphicFrameLocks noGrp="1"/>
          </p:cNvGraphicFramePr>
          <p:nvPr/>
        </p:nvGraphicFramePr>
        <p:xfrm>
          <a:off x="9201724" y="3740666"/>
          <a:ext cx="2695804" cy="597683"/>
        </p:xfrm>
        <a:graphic>
          <a:graphicData uri="http://schemas.openxmlformats.org/drawingml/2006/table">
            <a:tbl>
              <a:tblPr firstRow="1" firstCol="1" bandRow="1">
                <a:tableStyleId>{2D5ABB26-0587-4C30-8999-92F81FD0307C}</a:tableStyleId>
              </a:tblPr>
              <a:tblGrid>
                <a:gridCol w="2695804"/>
              </a:tblGrid>
              <a:tr h="245620">
                <a:tc>
                  <a:txBody>
                    <a:bodyPr/>
                    <a:lstStyle/>
                    <a:p>
                      <a:pPr algn="l" fontAlgn="ctr"/>
                      <a:r>
                        <a:rPr lang="zh-CN" altLang="en-US" sz="900" b="0" u="none" strike="noStrike" kern="1200" dirty="0" smtClean="0">
                          <a:solidFill>
                            <a:schemeClr val="tx1"/>
                          </a:solidFill>
                          <a:latin typeface="微软雅黑" panose="020B0503020204020204" pitchFamily="34" charset="-122"/>
                          <a:ea typeface="微软雅黑" panose="020B0503020204020204" pitchFamily="34" charset="-122"/>
                        </a:rPr>
                        <a:t>中国资源研究数据库</a:t>
                      </a:r>
                      <a:endParaRPr lang="zh-CN" altLang="en-US" sz="900" b="0" i="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763" marR="4763" marT="4763" marB="0" anchor="ctr">
                    <a:lnL>
                      <a:noFill/>
                    </a:lnL>
                  </a:tcPr>
                </a:tc>
              </a:tr>
              <a:tr h="178676">
                <a:tc>
                  <a:txBody>
                    <a:bodyPr/>
                    <a:lstStyle/>
                    <a:p>
                      <a:pPr algn="l" fontAlgn="ctr"/>
                      <a:r>
                        <a:rPr lang="zh-CN" altLang="en-US" sz="900" b="1" u="none" strike="noStrike" kern="1200" dirty="0" smtClean="0">
                          <a:solidFill>
                            <a:srgbClr val="FF0000"/>
                          </a:solidFill>
                          <a:latin typeface="微软雅黑" panose="020B0503020204020204" pitchFamily="34" charset="-122"/>
                          <a:ea typeface="微软雅黑" panose="020B0503020204020204" pitchFamily="34" charset="-122"/>
                        </a:rPr>
                        <a:t>全球暖化研究数据库</a:t>
                      </a:r>
                      <a:endParaRPr lang="en-US" altLang="zh-CN" sz="900" b="1" u="none" strike="noStrike" kern="1200" dirty="0" smtClean="0">
                        <a:solidFill>
                          <a:srgbClr val="FF0000"/>
                        </a:solidFill>
                        <a:latin typeface="微软雅黑" panose="020B0503020204020204" pitchFamily="34" charset="-122"/>
                        <a:ea typeface="微软雅黑" panose="020B0503020204020204" pitchFamily="34" charset="-122"/>
                      </a:endParaRPr>
                    </a:p>
                  </a:txBody>
                  <a:tcPr marL="4763" marR="4763" marT="4763" marB="0" anchor="ctr">
                    <a:lnL>
                      <a:noFill/>
                    </a:lnL>
                  </a:tcPr>
                </a:tc>
              </a:tr>
              <a:tr h="173387">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zh-CN" sz="900" b="1" u="none" strike="noStrike" kern="1200" dirty="0" smtClean="0">
                          <a:solidFill>
                            <a:srgbClr val="FF0000"/>
                          </a:solidFill>
                          <a:latin typeface="微软雅黑" panose="020B0503020204020204" pitchFamily="34" charset="-122"/>
                          <a:ea typeface="微软雅黑" panose="020B0503020204020204" pitchFamily="34" charset="-122"/>
                          <a:cs typeface="+mn-cs"/>
                        </a:rPr>
                        <a:t>绿色金融研究数据库</a:t>
                      </a:r>
                      <a:endParaRPr lang="en-US" altLang="zh-CN" sz="900" b="1" u="none" strike="noStrike" kern="1200" dirty="0" smtClean="0">
                        <a:solidFill>
                          <a:srgbClr val="FF0000"/>
                        </a:solidFill>
                        <a:latin typeface="微软雅黑" panose="020B0503020204020204" pitchFamily="34" charset="-122"/>
                        <a:ea typeface="微软雅黑" panose="020B0503020204020204" pitchFamily="34" charset="-122"/>
                        <a:cs typeface="+mn-cs"/>
                      </a:endParaRPr>
                    </a:p>
                  </a:txBody>
                  <a:tcPr marL="4763" marR="4763" marT="4763" marB="0" anchor="ctr">
                    <a:lnL>
                      <a:noFill/>
                    </a:lnL>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0-#ppt_w/2"/>
                                          </p:val>
                                        </p:tav>
                                        <p:tav tm="100000">
                                          <p:val>
                                            <p:strVal val="#ppt_x"/>
                                          </p:val>
                                        </p:tav>
                                      </p:tavLst>
                                    </p:anim>
                                    <p:anim calcmode="lin" valueType="num">
                                      <p:cBhvr additive="base">
                                        <p:cTn id="36" dur="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0-#ppt_w/2"/>
                                          </p:val>
                                        </p:tav>
                                        <p:tav tm="100000">
                                          <p:val>
                                            <p:strVal val="#ppt_x"/>
                                          </p:val>
                                        </p:tav>
                                      </p:tavLst>
                                    </p:anim>
                                    <p:anim calcmode="lin" valueType="num">
                                      <p:cBhvr additive="base">
                                        <p:cTn id="40" dur="500" fill="hold"/>
                                        <p:tgtEl>
                                          <p:spTgt spid="41"/>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0-#ppt_w/2"/>
                                          </p:val>
                                        </p:tav>
                                        <p:tav tm="100000">
                                          <p:val>
                                            <p:strVal val="#ppt_x"/>
                                          </p:val>
                                        </p:tav>
                                      </p:tavLst>
                                    </p:anim>
                                    <p:anim calcmode="lin" valueType="num">
                                      <p:cBhvr additive="base">
                                        <p:cTn id="44" dur="500" fill="hold"/>
                                        <p:tgtEl>
                                          <p:spTgt spid="4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0-#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additive="base">
                                        <p:cTn id="51" dur="500" fill="hold"/>
                                        <p:tgtEl>
                                          <p:spTgt spid="52"/>
                                        </p:tgtEl>
                                        <p:attrNameLst>
                                          <p:attrName>ppt_x</p:attrName>
                                        </p:attrNameLst>
                                      </p:cBhvr>
                                      <p:tavLst>
                                        <p:tav tm="0">
                                          <p:val>
                                            <p:strVal val="0-#ppt_w/2"/>
                                          </p:val>
                                        </p:tav>
                                        <p:tav tm="100000">
                                          <p:val>
                                            <p:strVal val="#ppt_x"/>
                                          </p:val>
                                        </p:tav>
                                      </p:tavLst>
                                    </p:anim>
                                    <p:anim calcmode="lin" valueType="num">
                                      <p:cBhvr additive="base">
                                        <p:cTn id="52"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22</a:t>
            </a:fld>
            <a:endParaRPr lang="zh-CN" altLang="en-US"/>
          </a:p>
        </p:txBody>
      </p:sp>
      <p:graphicFrame>
        <p:nvGraphicFramePr>
          <p:cNvPr id="43" name="表格 42"/>
          <p:cNvGraphicFramePr>
            <a:graphicFrameLocks noGrp="1"/>
          </p:cNvGraphicFramePr>
          <p:nvPr/>
        </p:nvGraphicFramePr>
        <p:xfrm>
          <a:off x="6237756" y="6250790"/>
          <a:ext cx="2221989" cy="216142"/>
        </p:xfrm>
        <a:graphic>
          <a:graphicData uri="http://schemas.openxmlformats.org/drawingml/2006/table">
            <a:tbl>
              <a:tblPr firstRow="1" firstCol="1" bandRow="1">
                <a:tableStyleId>{2D5ABB26-0587-4C30-8999-92F81FD0307C}</a:tableStyleId>
              </a:tblPr>
              <a:tblGrid>
                <a:gridCol w="2221989"/>
              </a:tblGrid>
              <a:tr h="216142">
                <a:tc>
                  <a:txBody>
                    <a:bodyPr/>
                    <a:lstStyle/>
                    <a:p>
                      <a:pPr marL="0" marR="0" indent="0" algn="l" defTabSz="914400" rtl="0" eaLnBrk="1" fontAlgn="ctr" latinLnBrk="0" hangingPunct="1">
                        <a:lnSpc>
                          <a:spcPct val="100000"/>
                        </a:lnSpc>
                        <a:spcBef>
                          <a:spcPts val="0"/>
                        </a:spcBef>
                        <a:spcAft>
                          <a:spcPts val="0"/>
                        </a:spcAft>
                        <a:buClrTx/>
                        <a:buSzTx/>
                        <a:buFontTx/>
                        <a:buNone/>
                        <a:defRPr/>
                      </a:pPr>
                      <a:endParaRPr lang="zh-CN" altLang="en-US" sz="90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763" marR="4763" marT="4763" marB="0" anchor="ctr">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3" name="图示 2"/>
          <p:cNvGraphicFramePr/>
          <p:nvPr/>
        </p:nvGraphicFramePr>
        <p:xfrm>
          <a:off x="1319104" y="1179804"/>
          <a:ext cx="9653695" cy="4882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特色库</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47"/>
          <p:cNvSpPr txBox="1"/>
          <p:nvPr>
            <p:custDataLst>
              <p:tags r:id="rId2"/>
            </p:custDataLst>
          </p:nvPr>
        </p:nvSpPr>
        <p:spPr>
          <a:xfrm>
            <a:off x="2031850" y="409850"/>
            <a:ext cx="7870908" cy="998538"/>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4400" cap="all">
                <a:latin typeface="+mj-lt"/>
                <a:ea typeface="+mj-ea"/>
                <a:cs typeface="+mj-cs"/>
              </a:defRPr>
            </a:lvl1pPr>
          </a:lstStyle>
          <a:p>
            <a:endParaRPr lang="zh-CN" altLang="en-US" sz="3200" dirty="0">
              <a:solidFill>
                <a:schemeClr val="accent1">
                  <a:lumMod val="50000"/>
                </a:schemeClr>
              </a:solidFill>
            </a:endParaRPr>
          </a:p>
        </p:txBody>
      </p:sp>
      <p:graphicFrame>
        <p:nvGraphicFramePr>
          <p:cNvPr id="4" name="图示 3"/>
          <p:cNvGraphicFramePr/>
          <p:nvPr/>
        </p:nvGraphicFramePr>
        <p:xfrm>
          <a:off x="586853" y="1008152"/>
          <a:ext cx="11013744" cy="52603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研发流程</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23</a:t>
            </a:fld>
            <a:endParaRPr lang="zh-CN" altLang="en-US"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p:cNvSpPr txBox="1"/>
          <p:nvPr/>
        </p:nvSpPr>
        <p:spPr bwMode="auto">
          <a:xfrm>
            <a:off x="1676567" y="740411"/>
            <a:ext cx="7618412" cy="4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defTabSz="685165" eaLnBrk="1">
              <a:lnSpc>
                <a:spcPct val="90000"/>
              </a:lnSpc>
              <a:spcBef>
                <a:spcPct val="20000"/>
              </a:spcBef>
              <a:buSzPct val="90000"/>
            </a:pPr>
            <a:endParaRPr lang="en-US" altLang="zh-CN" sz="3200" dirty="0">
              <a:solidFill>
                <a:schemeClr val="tx2">
                  <a:lumMod val="95000"/>
                  <a:lumOff val="5000"/>
                  <a:alpha val="99000"/>
                </a:schemeClr>
              </a:solidFill>
              <a:latin typeface="微软雅黑" panose="020B0503020204020204" pitchFamily="34" charset="-122"/>
              <a:ea typeface="微软雅黑" panose="020B0503020204020204" pitchFamily="34" charset="-122"/>
              <a:cs typeface="+mn-cs"/>
            </a:endParaRPr>
          </a:p>
        </p:txBody>
      </p:sp>
      <p:sp>
        <p:nvSpPr>
          <p:cNvPr id="48" name="文本框 47"/>
          <p:cNvSpPr txBox="1"/>
          <p:nvPr>
            <p:custDataLst>
              <p:tags r:id="rId2"/>
            </p:custDataLst>
          </p:nvPr>
        </p:nvSpPr>
        <p:spPr>
          <a:xfrm>
            <a:off x="2045498" y="461226"/>
            <a:ext cx="7870908" cy="998538"/>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4400" cap="all">
                <a:latin typeface="+mj-lt"/>
                <a:ea typeface="+mj-ea"/>
                <a:cs typeface="+mj-cs"/>
              </a:defRPr>
            </a:lvl1pPr>
          </a:lstStyle>
          <a:p>
            <a:endParaRPr lang="zh-CN" altLang="en-US" sz="3200" dirty="0">
              <a:solidFill>
                <a:schemeClr val="accent1">
                  <a:lumMod val="50000"/>
                </a:schemeClr>
              </a:solidFill>
            </a:endParaRPr>
          </a:p>
        </p:txBody>
      </p:sp>
      <p:sp>
        <p:nvSpPr>
          <p:cNvPr id="49" name="文本框 48"/>
          <p:cNvSpPr txBox="1"/>
          <p:nvPr>
            <p:custDataLst>
              <p:tags r:id="rId3"/>
            </p:custDataLst>
          </p:nvPr>
        </p:nvSpPr>
        <p:spPr>
          <a:xfrm>
            <a:off x="1595122" y="164570"/>
            <a:ext cx="7870908" cy="998538"/>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4400" cap="all">
                <a:latin typeface="+mj-lt"/>
                <a:ea typeface="+mj-ea"/>
                <a:cs typeface="+mj-cs"/>
              </a:defRPr>
            </a:lvl1pPr>
          </a:lstStyle>
          <a:p>
            <a:endParaRPr lang="zh-CN" altLang="en-US" sz="3200" dirty="0">
              <a:solidFill>
                <a:schemeClr val="accent1">
                  <a:lumMod val="50000"/>
                </a:schemeClr>
              </a:solidFill>
            </a:endParaRPr>
          </a:p>
        </p:txBody>
      </p:sp>
      <p:graphicFrame>
        <p:nvGraphicFramePr>
          <p:cNvPr id="2" name="表格 1"/>
          <p:cNvGraphicFramePr>
            <a:graphicFrameLocks noGrp="1"/>
          </p:cNvGraphicFramePr>
          <p:nvPr/>
        </p:nvGraphicFramePr>
        <p:xfrm>
          <a:off x="1398264" y="767836"/>
          <a:ext cx="9395535" cy="5323175"/>
        </p:xfrm>
        <a:graphic>
          <a:graphicData uri="http://schemas.openxmlformats.org/drawingml/2006/table">
            <a:tbl>
              <a:tblPr>
                <a:tableStyleId>{5C22544A-7EE6-4342-B048-85BDC9FD1C3A}</a:tableStyleId>
              </a:tblPr>
              <a:tblGrid>
                <a:gridCol w="1209040"/>
                <a:gridCol w="3757831"/>
                <a:gridCol w="1107166"/>
                <a:gridCol w="1107166"/>
                <a:gridCol w="1107166"/>
                <a:gridCol w="1107166"/>
              </a:tblGrid>
              <a:tr h="354830">
                <a:tc>
                  <a:txBody>
                    <a:bodyPr/>
                    <a:lstStyle/>
                    <a:p>
                      <a:pPr algn="l" fontAlgn="ctr"/>
                      <a:r>
                        <a:rPr lang="en-US" sz="1600" b="1" u="none" strike="noStrike" dirty="0" smtClean="0">
                          <a:solidFill>
                            <a:schemeClr val="bg1"/>
                          </a:solidFill>
                          <a:effectLst/>
                          <a:latin typeface="Times New Roman" panose="02020603050405020304" pitchFamily="18" charset="0"/>
                          <a:cs typeface="Times New Roman" panose="02020603050405020304" pitchFamily="18" charset="0"/>
                        </a:rPr>
                        <a:t>Field</a:t>
                      </a:r>
                      <a:endParaRPr lang="en-US" sz="1600" b="1" i="0" u="none" strike="noStrike"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rgbClr val="5C307D"/>
                    </a:solidFill>
                  </a:tcPr>
                </a:tc>
                <a:tc>
                  <a:txBody>
                    <a:bodyPr/>
                    <a:lstStyle/>
                    <a:p>
                      <a:pPr algn="l" fontAlgn="b"/>
                      <a:r>
                        <a:rPr lang="en-US" sz="1600" b="1" u="none" strike="noStrike" dirty="0" smtClean="0">
                          <a:solidFill>
                            <a:schemeClr val="bg1"/>
                          </a:solidFill>
                          <a:effectLst/>
                          <a:latin typeface="Times New Roman" panose="02020603050405020304" pitchFamily="18" charset="0"/>
                          <a:cs typeface="Times New Roman" panose="02020603050405020304" pitchFamily="18" charset="0"/>
                        </a:rPr>
                        <a:t>Journal Name</a:t>
                      </a:r>
                      <a:endParaRPr lang="en-US" sz="1600" b="1" i="0" u="none" strike="noStrike"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rgbClr val="5C307D"/>
                    </a:solidFill>
                  </a:tcPr>
                </a:tc>
                <a:tc>
                  <a:txBody>
                    <a:bodyPr/>
                    <a:lstStyle/>
                    <a:p>
                      <a:pPr algn="ctr" fontAlgn="b"/>
                      <a:r>
                        <a:rPr lang="en-US" altLang="zh-CN" sz="1600" b="1" u="none" strike="noStrike" dirty="0" smtClean="0">
                          <a:solidFill>
                            <a:schemeClr val="bg1"/>
                          </a:solidFill>
                          <a:effectLst/>
                          <a:latin typeface="Times New Roman" panose="02020603050405020304" pitchFamily="18" charset="0"/>
                          <a:cs typeface="Times New Roman" panose="02020603050405020304" pitchFamily="18" charset="0"/>
                        </a:rPr>
                        <a:t>2014</a:t>
                      </a:r>
                      <a:endParaRPr lang="en-US" altLang="zh-CN" sz="1600" b="1" i="0" u="none" strike="noStrike"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rgbClr val="5C307D"/>
                    </a:solidFill>
                  </a:tcPr>
                </a:tc>
                <a:tc>
                  <a:txBody>
                    <a:bodyPr/>
                    <a:lstStyle/>
                    <a:p>
                      <a:pPr algn="ctr" fontAlgn="b"/>
                      <a:r>
                        <a:rPr lang="en-US" altLang="zh-CN" sz="1600" b="1" u="none" strike="noStrike" dirty="0" smtClean="0">
                          <a:solidFill>
                            <a:schemeClr val="bg1"/>
                          </a:solidFill>
                          <a:effectLst/>
                          <a:latin typeface="Times New Roman" panose="02020603050405020304" pitchFamily="18" charset="0"/>
                          <a:cs typeface="Times New Roman" panose="02020603050405020304" pitchFamily="18" charset="0"/>
                        </a:rPr>
                        <a:t>2015</a:t>
                      </a:r>
                      <a:endParaRPr lang="en-US" altLang="zh-CN" sz="1600" b="1" i="0" u="none" strike="noStrike"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rgbClr val="5C307D"/>
                    </a:solidFill>
                  </a:tcPr>
                </a:tc>
                <a:tc>
                  <a:txBody>
                    <a:bodyPr/>
                    <a:lstStyle/>
                    <a:p>
                      <a:pPr algn="ctr" fontAlgn="b"/>
                      <a:r>
                        <a:rPr lang="en-US" altLang="zh-CN" sz="1600" b="1" u="none" strike="noStrike" dirty="0" smtClean="0">
                          <a:solidFill>
                            <a:schemeClr val="bg1"/>
                          </a:solidFill>
                          <a:effectLst/>
                          <a:latin typeface="Times New Roman" panose="02020603050405020304" pitchFamily="18" charset="0"/>
                          <a:cs typeface="Times New Roman" panose="02020603050405020304" pitchFamily="18" charset="0"/>
                        </a:rPr>
                        <a:t>2016</a:t>
                      </a:r>
                      <a:endParaRPr lang="en-US" altLang="zh-CN" sz="1600" b="1" i="0" u="none" strike="noStrike"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rgbClr val="5C307D"/>
                    </a:solidFill>
                  </a:tcPr>
                </a:tc>
                <a:tc>
                  <a:txBody>
                    <a:bodyPr/>
                    <a:lstStyle/>
                    <a:p>
                      <a:pPr algn="ctr" fontAlgn="b"/>
                      <a:r>
                        <a:rPr lang="en-US" altLang="zh-CN" sz="1600" b="1" u="none" strike="noStrike" dirty="0" smtClean="0">
                          <a:solidFill>
                            <a:schemeClr val="bg1"/>
                          </a:solidFill>
                          <a:effectLst/>
                          <a:latin typeface="Times New Roman" panose="02020603050405020304" pitchFamily="18" charset="0"/>
                          <a:cs typeface="Times New Roman" panose="02020603050405020304" pitchFamily="18" charset="0"/>
                        </a:rPr>
                        <a:t>2017</a:t>
                      </a:r>
                      <a:endParaRPr lang="en-US" altLang="zh-CN" sz="1600" b="1" i="0" u="none" strike="noStrike"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rgbClr val="5C307D"/>
                    </a:solidFill>
                  </a:tcPr>
                </a:tc>
              </a:tr>
              <a:tr h="373505">
                <a:tc rowSpan="7">
                  <a:txBody>
                    <a:bodyPr/>
                    <a:lstStyle/>
                    <a:p>
                      <a:pPr algn="l" fontAlgn="ctr"/>
                      <a:r>
                        <a:rPr lang="en-US"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Finance</a:t>
                      </a:r>
                      <a:endParaRPr lang="en-US"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l" fontAlgn="b"/>
                      <a:r>
                        <a:rPr lang="en-US"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Journal of Finance</a:t>
                      </a:r>
                      <a:endParaRPr lang="en-US"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0</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vMerge="1">
                  <a:txBody>
                    <a:bodyPr/>
                    <a:lstStyle/>
                    <a:p>
                      <a:endParaRPr lang="zh-CN"/>
                    </a:p>
                  </a:txBody>
                  <a:tcPr/>
                </a:tc>
                <a:tc>
                  <a:txBody>
                    <a:bodyPr/>
                    <a:lstStyle/>
                    <a:p>
                      <a:pPr algn="l" fontAlgn="b"/>
                      <a:r>
                        <a:rPr lang="en-US"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Journal of Financial Economics</a:t>
                      </a:r>
                      <a:endParaRPr lang="en-US"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3</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3</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4</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vMerge="1">
                  <a:txBody>
                    <a:bodyPr/>
                    <a:lstStyle/>
                    <a:p>
                      <a:endParaRPr lang="zh-CN"/>
                    </a:p>
                  </a:txBody>
                  <a:tcPr/>
                </a:tc>
                <a:tc>
                  <a:txBody>
                    <a:bodyPr/>
                    <a:lstStyle/>
                    <a:p>
                      <a:pPr algn="l" fontAlgn="b"/>
                      <a:r>
                        <a:rPr lang="en-US"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Review of Financial Studies</a:t>
                      </a:r>
                      <a:endParaRPr lang="en-US"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4</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vMerge="1">
                  <a:txBody>
                    <a:bodyPr/>
                    <a:lstStyle/>
                    <a:p>
                      <a:endParaRPr lang="zh-CN"/>
                    </a:p>
                  </a:txBody>
                  <a:tcPr/>
                </a:tc>
                <a:tc>
                  <a:txBody>
                    <a:bodyPr/>
                    <a:lstStyle/>
                    <a:p>
                      <a:pPr algn="l" fontAlgn="b"/>
                      <a:r>
                        <a:rPr lang="en-US"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Journal of Corporate Finance</a:t>
                      </a:r>
                      <a:endParaRPr lang="en-US"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4</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17</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25</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30</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vMerge="1">
                  <a:txBody>
                    <a:bodyPr/>
                    <a:lstStyle/>
                    <a:p>
                      <a:endParaRPr lang="zh-CN"/>
                    </a:p>
                  </a:txBody>
                  <a:tcPr/>
                </a:tc>
                <a:tc>
                  <a:txBody>
                    <a:bodyPr/>
                    <a:lstStyle/>
                    <a:p>
                      <a:pPr algn="l" fontAlgn="b"/>
                      <a:r>
                        <a:rPr lang="en-US"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Journal of Empirical Finance</a:t>
                      </a:r>
                      <a:endParaRPr lang="en-US"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0</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vMerge="1">
                  <a:txBody>
                    <a:bodyPr/>
                    <a:lstStyle/>
                    <a:p>
                      <a:endParaRPr lang="zh-CN"/>
                    </a:p>
                  </a:txBody>
                  <a:tcPr/>
                </a:tc>
                <a:tc>
                  <a:txBody>
                    <a:bodyPr/>
                    <a:lstStyle/>
                    <a:p>
                      <a:pPr algn="l" fontAlgn="b"/>
                      <a:r>
                        <a:rPr lang="en-US"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Journal of Banking &amp; Finance</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5</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10</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14</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19</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vMerge="1">
                  <a:txBody>
                    <a:bodyPr/>
                    <a:lstStyle/>
                    <a:p>
                      <a:endParaRPr lang="zh-CN"/>
                    </a:p>
                  </a:txBody>
                  <a:tcPr/>
                </a:tc>
                <a:tc>
                  <a:txBody>
                    <a:bodyPr/>
                    <a:lstStyle/>
                    <a:p>
                      <a:pPr algn="l" fontAlgn="ctr"/>
                      <a:r>
                        <a:rPr lang="en-US"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Review of Finance</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0</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rowSpan="2">
                  <a:txBody>
                    <a:bodyPr/>
                    <a:lstStyle/>
                    <a:p>
                      <a:pPr algn="l" fontAlgn="ctr"/>
                      <a:r>
                        <a:rPr lang="en-US"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Accounting</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l" fontAlgn="b"/>
                      <a:r>
                        <a:rPr lang="en-US"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Journal of Accounting and Economics</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0</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0</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3</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3</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vMerge="1">
                  <a:txBody>
                    <a:bodyPr/>
                    <a:lstStyle/>
                    <a:p>
                      <a:endParaRPr lang="zh-CN"/>
                    </a:p>
                  </a:txBody>
                  <a:tcPr/>
                </a:tc>
                <a:tc>
                  <a:txBody>
                    <a:bodyPr/>
                    <a:lstStyle/>
                    <a:p>
                      <a:pPr algn="l" fontAlgn="b"/>
                      <a:r>
                        <a:rPr lang="en-US"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Journal of Accounting Research</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0</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62585">
                <a:tc rowSpan="2">
                  <a:txBody>
                    <a:bodyPr/>
                    <a:lstStyle/>
                    <a:p>
                      <a:pPr algn="l" fontAlgn="ctr"/>
                      <a:r>
                        <a:rPr lang="en-US"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Economics</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l" fontAlgn="ctr"/>
                      <a:r>
                        <a:rPr lang="en-US"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The Review of Economic Studies</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0</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vMerge="1">
                  <a:txBody>
                    <a:bodyPr/>
                    <a:lstStyle/>
                    <a:p>
                      <a:endParaRPr lang="zh-CN"/>
                    </a:p>
                  </a:txBody>
                  <a:tcPr/>
                </a:tc>
                <a:tc>
                  <a:txBody>
                    <a:bodyPr/>
                    <a:lstStyle/>
                    <a:p>
                      <a:pPr algn="l" fontAlgn="ctr"/>
                      <a:r>
                        <a:rPr lang="en-US"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The Economic Journal</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a:txBody>
                    <a:bodyPr/>
                    <a:lstStyle/>
                    <a:p>
                      <a:pPr algn="l" fontAlgn="ctr">
                        <a:buNone/>
                      </a:pPr>
                      <a:r>
                        <a:rPr lang="en-US" sz="1600">
                          <a:solidFill>
                            <a:schemeClr val="tx1">
                              <a:lumMod val="75000"/>
                              <a:lumOff val="25000"/>
                            </a:schemeClr>
                          </a:solidFill>
                          <a:effectLst/>
                          <a:latin typeface="Times New Roman" panose="02020603050405020304" pitchFamily="18" charset="0"/>
                          <a:cs typeface="Times New Roman" panose="02020603050405020304" pitchFamily="18" charset="0"/>
                          <a:sym typeface="+mn-ea"/>
                        </a:rPr>
                        <a:t>Management</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ctr">
                        <a:buNone/>
                      </a:pPr>
                      <a:endParaRPr lang="en-US" altLang="en-US" sz="1600" b="1"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l" fontAlgn="b"/>
                      <a:r>
                        <a:rPr lang="en-US"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 Financial Management</a:t>
                      </a:r>
                      <a:endParaRPr lang="en-US"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0</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3</a:t>
                      </a:r>
                      <a:endParaRPr lang="en-US" altLang="zh-CN" sz="1600" b="0"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5</a:t>
                      </a:r>
                      <a:endParaRPr lang="en-US" altLang="zh-CN" sz="1600" b="0"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r h="373505">
                <a:tc>
                  <a:txBody>
                    <a:bodyPr/>
                    <a:lstStyle/>
                    <a:p>
                      <a:pPr algn="l" fontAlgn="ctr"/>
                      <a:r>
                        <a:rPr lang="en-US" sz="1600" b="1"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TOTAL</a:t>
                      </a:r>
                      <a:endParaRPr lang="en-US" sz="1600" b="1"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l" fontAlgn="ctr"/>
                      <a:r>
                        <a:rPr lang="zh-CN" altLang="en-US" sz="1600" b="1"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　</a:t>
                      </a:r>
                      <a:endParaRPr lang="zh-CN" altLang="en-US" sz="1600" b="1"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b="1"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13</a:t>
                      </a:r>
                      <a:endParaRPr lang="en-US" altLang="zh-CN" sz="1600" b="1"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b="1"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40</a:t>
                      </a:r>
                      <a:endParaRPr lang="en-US" altLang="zh-CN" sz="1600" b="1"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b="1" u="none" strike="noStrike">
                          <a:solidFill>
                            <a:schemeClr val="tx1">
                              <a:lumMod val="75000"/>
                              <a:lumOff val="25000"/>
                            </a:schemeClr>
                          </a:solidFill>
                          <a:effectLst/>
                          <a:latin typeface="Times New Roman" panose="02020603050405020304" pitchFamily="18" charset="0"/>
                          <a:cs typeface="Times New Roman" panose="02020603050405020304" pitchFamily="18" charset="0"/>
                        </a:rPr>
                        <a:t>57</a:t>
                      </a:r>
                      <a:endParaRPr lang="en-US" altLang="zh-CN" sz="1600" b="1" i="0" u="none" strike="noStrike">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c>
                  <a:txBody>
                    <a:bodyPr/>
                    <a:lstStyle/>
                    <a:p>
                      <a:pPr algn="ctr" fontAlgn="ctr"/>
                      <a:r>
                        <a:rPr lang="en-US" altLang="zh-CN" sz="1600" b="1" u="none" strike="noStrike" dirty="0">
                          <a:solidFill>
                            <a:schemeClr val="tx1">
                              <a:lumMod val="75000"/>
                              <a:lumOff val="25000"/>
                            </a:schemeClr>
                          </a:solidFill>
                          <a:effectLst/>
                          <a:latin typeface="Times New Roman" panose="02020603050405020304" pitchFamily="18" charset="0"/>
                          <a:cs typeface="Times New Roman" panose="02020603050405020304" pitchFamily="18" charset="0"/>
                        </a:rPr>
                        <a:t>74</a:t>
                      </a:r>
                      <a:endParaRPr lang="en-US" altLang="zh-CN" sz="1600" b="1" i="0" u="none" strike="noStrike" dirty="0">
                        <a:solidFill>
                          <a:schemeClr val="tx1">
                            <a:lumMod val="75000"/>
                            <a:lumOff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0" anchor="ctr">
                    <a:solidFill>
                      <a:schemeClr val="bg1">
                        <a:lumMod val="95000"/>
                      </a:schemeClr>
                    </a:solidFill>
                  </a:tcPr>
                </a:tc>
              </a:tr>
            </a:tbl>
          </a:graphicData>
        </a:graphic>
      </p:graphicFrame>
      <p:sp>
        <p:nvSpPr>
          <p:cNvPr id="3" name="灯片编号占位符 2"/>
          <p:cNvSpPr>
            <a:spLocks noGrp="1"/>
          </p:cNvSpPr>
          <p:nvPr>
            <p:ph type="sldNum" sz="quarter" idx="12"/>
          </p:nvPr>
        </p:nvSpPr>
        <p:spPr/>
        <p:txBody>
          <a:bodyPr/>
          <a:lstStyle/>
          <a:p>
            <a:fld id="{D452BF20-362C-4294-AFD9-C5328724C70E}" type="slidenum">
              <a:rPr lang="zh-CN" altLang="en-US" smtClean="0"/>
              <a:t>24</a:t>
            </a:fld>
            <a:endParaRPr lang="zh-CN" altLang="en-US"/>
          </a:p>
        </p:txBody>
      </p:sp>
      <p:sp>
        <p:nvSpPr>
          <p:cNvPr id="10" name="TextBox 12"/>
          <p:cNvSpPr txBox="1"/>
          <p:nvPr/>
        </p:nvSpPr>
        <p:spPr>
          <a:xfrm>
            <a:off x="1241946" y="240766"/>
            <a:ext cx="6482686" cy="523220"/>
          </a:xfrm>
          <a:prstGeom prst="rect">
            <a:avLst/>
          </a:prstGeom>
          <a:noFill/>
        </p:spPr>
        <p:txBody>
          <a:bodyPr wrap="square" rtlCol="0">
            <a:spAutoFit/>
          </a:bodyPr>
          <a:lstStyle/>
          <a:p>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国际顶级期刊引用</a:t>
            </a:r>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情况</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p:cNvSpPr txBox="1"/>
          <p:nvPr/>
        </p:nvSpPr>
        <p:spPr bwMode="auto">
          <a:xfrm>
            <a:off x="1676567" y="740411"/>
            <a:ext cx="7618412" cy="4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defTabSz="685165" eaLnBrk="1">
              <a:lnSpc>
                <a:spcPct val="90000"/>
              </a:lnSpc>
              <a:spcBef>
                <a:spcPct val="20000"/>
              </a:spcBef>
              <a:buSzPct val="90000"/>
            </a:pPr>
            <a:endParaRPr lang="en-US" altLang="zh-CN" sz="3200" dirty="0">
              <a:solidFill>
                <a:schemeClr val="tx2">
                  <a:lumMod val="95000"/>
                  <a:lumOff val="5000"/>
                  <a:alpha val="99000"/>
                </a:schemeClr>
              </a:solidFill>
              <a:latin typeface="微软雅黑" panose="020B0503020204020204" pitchFamily="34" charset="-122"/>
              <a:ea typeface="微软雅黑" panose="020B0503020204020204" pitchFamily="34" charset="-122"/>
              <a:cs typeface="+mn-cs"/>
            </a:endParaRPr>
          </a:p>
        </p:txBody>
      </p:sp>
      <p:sp>
        <p:nvSpPr>
          <p:cNvPr id="48" name="文本框 47"/>
          <p:cNvSpPr txBox="1"/>
          <p:nvPr>
            <p:custDataLst>
              <p:tags r:id="rId2"/>
            </p:custDataLst>
          </p:nvPr>
        </p:nvSpPr>
        <p:spPr>
          <a:xfrm>
            <a:off x="2045498" y="461226"/>
            <a:ext cx="7870908" cy="998538"/>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4400" cap="all">
                <a:latin typeface="+mj-lt"/>
                <a:ea typeface="+mj-ea"/>
                <a:cs typeface="+mj-cs"/>
              </a:defRPr>
            </a:lvl1pPr>
          </a:lstStyle>
          <a:p>
            <a:endParaRPr lang="zh-CN" altLang="en-US" sz="3200" dirty="0">
              <a:solidFill>
                <a:schemeClr val="accent1">
                  <a:lumMod val="50000"/>
                </a:schemeClr>
              </a:solidFill>
            </a:endParaRPr>
          </a:p>
        </p:txBody>
      </p:sp>
      <p:sp>
        <p:nvSpPr>
          <p:cNvPr id="2" name="文本框 1"/>
          <p:cNvSpPr txBox="1"/>
          <p:nvPr/>
        </p:nvSpPr>
        <p:spPr>
          <a:xfrm>
            <a:off x="2045498" y="6011112"/>
            <a:ext cx="3701654" cy="276999"/>
          </a:xfrm>
          <a:prstGeom prst="rect">
            <a:avLst/>
          </a:prstGeom>
          <a:noFill/>
        </p:spPr>
        <p:txBody>
          <a:bodyPr wrap="none" rtlCol="0">
            <a:spAutoFit/>
          </a:bodyPr>
          <a:lstStyle/>
          <a:p>
            <a:pPr>
              <a:spcAft>
                <a:spcPts val="600"/>
              </a:spcAft>
            </a:pPr>
            <a:r>
              <a:rPr lang="zh-CN" altLang="en-US" sz="1200" dirty="0" smtClean="0">
                <a:solidFill>
                  <a:schemeClr val="accent4">
                    <a:lumMod val="75000"/>
                  </a:schemeClr>
                </a:solidFill>
                <a:latin typeface="微软雅黑" panose="020B0503020204020204" pitchFamily="34" charset="-122"/>
                <a:ea typeface="微软雅黑" panose="020B0503020204020204" pitchFamily="34" charset="-122"/>
              </a:rPr>
              <a:t>数据来源：中国知网</a:t>
            </a:r>
            <a:r>
              <a:rPr lang="en-US" altLang="zh-CN" sz="1200" dirty="0">
                <a:solidFill>
                  <a:schemeClr val="accent4">
                    <a:lumMod val="75000"/>
                  </a:schemeClr>
                </a:solidFill>
                <a:latin typeface="微软雅黑" panose="020B0503020204020204" pitchFamily="34" charset="-122"/>
                <a:ea typeface="微软雅黑" panose="020B0503020204020204" pitchFamily="34" charset="-122"/>
              </a:rPr>
              <a:t> </a:t>
            </a:r>
            <a:r>
              <a:rPr lang="en-US" altLang="zh-CN" sz="1200" dirty="0" smtClean="0">
                <a:solidFill>
                  <a:schemeClr val="accent4">
                    <a:lumMod val="75000"/>
                  </a:schemeClr>
                </a:solidFill>
                <a:latin typeface="微软雅黑" panose="020B0503020204020204" pitchFamily="34" charset="-122"/>
                <a:ea typeface="微软雅黑" panose="020B0503020204020204" pitchFamily="34" charset="-122"/>
              </a:rPr>
              <a:t>         </a:t>
            </a:r>
            <a:r>
              <a:rPr lang="zh-CN" altLang="en-US" sz="1200" dirty="0" smtClean="0">
                <a:solidFill>
                  <a:schemeClr val="accent4">
                    <a:lumMod val="75000"/>
                  </a:schemeClr>
                </a:solidFill>
                <a:latin typeface="微软雅黑" panose="020B0503020204020204" pitchFamily="34" charset="-122"/>
                <a:ea typeface="微软雅黑" panose="020B0503020204020204" pitchFamily="34" charset="-122"/>
                <a:sym typeface="Helvetica Light"/>
              </a:rPr>
              <a:t>数据</a:t>
            </a:r>
            <a:r>
              <a:rPr lang="zh-CN" altLang="en-US" sz="1200" dirty="0">
                <a:solidFill>
                  <a:schemeClr val="accent4">
                    <a:lumMod val="75000"/>
                  </a:schemeClr>
                </a:solidFill>
                <a:latin typeface="微软雅黑" panose="020B0503020204020204" pitchFamily="34" charset="-122"/>
                <a:ea typeface="微软雅黑" panose="020B0503020204020204" pitchFamily="34" charset="-122"/>
                <a:sym typeface="Helvetica Light"/>
              </a:rPr>
              <a:t>截止时间：</a:t>
            </a:r>
            <a:r>
              <a:rPr lang="en-US" altLang="zh-CN" sz="1200" dirty="0" smtClean="0">
                <a:solidFill>
                  <a:schemeClr val="accent4">
                    <a:lumMod val="75000"/>
                  </a:schemeClr>
                </a:solidFill>
                <a:latin typeface="微软雅黑" panose="020B0503020204020204" pitchFamily="34" charset="-122"/>
                <a:ea typeface="微软雅黑" panose="020B0503020204020204" pitchFamily="34" charset="-122"/>
                <a:sym typeface="Helvetica Light"/>
              </a:rPr>
              <a:t>2017-12</a:t>
            </a:r>
            <a:endParaRPr lang="zh-CN" altLang="en-US" sz="1200" dirty="0">
              <a:solidFill>
                <a:schemeClr val="accent4">
                  <a:lumMod val="75000"/>
                </a:schemeClr>
              </a:solidFill>
              <a:latin typeface="微软雅黑" panose="020B0503020204020204" pitchFamily="34" charset="-122"/>
              <a:ea typeface="微软雅黑" panose="020B0503020204020204" pitchFamily="34" charset="-122"/>
            </a:endParaRPr>
          </a:p>
        </p:txBody>
      </p:sp>
      <p:graphicFrame>
        <p:nvGraphicFramePr>
          <p:cNvPr id="27" name="图表 26"/>
          <p:cNvGraphicFramePr/>
          <p:nvPr/>
        </p:nvGraphicFramePr>
        <p:xfrm>
          <a:off x="2045498" y="1043171"/>
          <a:ext cx="7870908" cy="4979905"/>
        </p:xfrm>
        <a:graphic>
          <a:graphicData uri="http://schemas.openxmlformats.org/drawingml/2006/chart">
            <c:chart xmlns:c="http://schemas.openxmlformats.org/drawingml/2006/chart" xmlns:r="http://schemas.openxmlformats.org/officeDocument/2006/relationships" r:id="rId5"/>
          </a:graphicData>
        </a:graphic>
      </p:graphicFrame>
      <p:sp>
        <p:nvSpPr>
          <p:cNvPr id="3" name="灯片编号占位符 2"/>
          <p:cNvSpPr>
            <a:spLocks noGrp="1"/>
          </p:cNvSpPr>
          <p:nvPr>
            <p:ph type="sldNum" sz="quarter" idx="12"/>
          </p:nvPr>
        </p:nvSpPr>
        <p:spPr/>
        <p:txBody>
          <a:bodyPr/>
          <a:lstStyle/>
          <a:p>
            <a:fld id="{D452BF20-362C-4294-AFD9-C5328724C70E}" type="slidenum">
              <a:rPr lang="zh-CN" altLang="en-US" smtClean="0"/>
              <a:t>25</a:t>
            </a:fld>
            <a:endParaRPr lang="zh-CN" altLang="en-US"/>
          </a:p>
        </p:txBody>
      </p:sp>
      <p:sp>
        <p:nvSpPr>
          <p:cNvPr id="9" name="TextBox 12"/>
          <p:cNvSpPr txBox="1"/>
          <p:nvPr/>
        </p:nvSpPr>
        <p:spPr>
          <a:xfrm>
            <a:off x="1241946" y="240766"/>
            <a:ext cx="6482686" cy="523220"/>
          </a:xfrm>
          <a:prstGeom prst="rect">
            <a:avLst/>
          </a:prstGeom>
          <a:noFill/>
        </p:spPr>
        <p:txBody>
          <a:bodyPr wrap="square" rtlCol="0">
            <a:spAutoFit/>
          </a:bodyPr>
          <a:lstStyle/>
          <a:p>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国内期刊引用</a:t>
            </a:r>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情况</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26</a:t>
            </a:fld>
            <a:endParaRPr lang="zh-CN" altLang="en-US" dirty="0"/>
          </a:p>
        </p:txBody>
      </p:sp>
      <p:sp>
        <p:nvSpPr>
          <p:cNvPr id="3" name="TextBox 12"/>
          <p:cNvSpPr txBox="1"/>
          <p:nvPr/>
        </p:nvSpPr>
        <p:spPr>
          <a:xfrm>
            <a:off x="1241946" y="240766"/>
            <a:ext cx="6482686" cy="523220"/>
          </a:xfrm>
          <a:prstGeom prst="rect">
            <a:avLst/>
          </a:prstGeom>
          <a:noFill/>
        </p:spPr>
        <p:txBody>
          <a:bodyPr wrap="square" rtlCol="0">
            <a:spAutoFit/>
          </a:bodyPr>
          <a:lstStyle/>
          <a:p>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近期上线新库</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46" name="AutoShape 8"/>
          <p:cNvSpPr>
            <a:spLocks noChangeAspect="1" noChangeArrowheads="1" noTextEdit="1"/>
          </p:cNvSpPr>
          <p:nvPr>
            <p:custDataLst>
              <p:tags r:id="rId1"/>
            </p:custDataLst>
          </p:nvPr>
        </p:nvSpPr>
        <p:spPr bwMode="auto">
          <a:xfrm>
            <a:off x="6880158" y="3042048"/>
            <a:ext cx="613459" cy="918395"/>
          </a:xfrm>
          <a:prstGeom prst="rect">
            <a:avLst/>
          </a:prstGeom>
          <a:noFill/>
          <a:ln w="9525">
            <a:noFill/>
            <a:miter lim="800000"/>
          </a:ln>
        </p:spPr>
        <p:txBody>
          <a:bodyPr lIns="121888" tIns="60944" rIns="121888" bIns="60944"/>
          <a:lstStyle/>
          <a:p>
            <a:pPr eaLnBrk="1" hangingPunct="1">
              <a:spcBef>
                <a:spcPts val="0"/>
              </a:spcBef>
              <a:spcAft>
                <a:spcPts val="0"/>
              </a:spcAft>
              <a:defRPr/>
            </a:pPr>
            <a:endParaRPr lang="en-US" sz="1800">
              <a:latin typeface="华文细黑" panose="02010600040101010101" charset="-122"/>
              <a:ea typeface="华文细黑" panose="02010600040101010101" charset="-122"/>
              <a:sym typeface="Arial" panose="020B0604020202020204" pitchFamily="34" charset="0"/>
            </a:endParaRPr>
          </a:p>
        </p:txBody>
      </p:sp>
      <p:sp>
        <p:nvSpPr>
          <p:cNvPr id="55" name="Freeform 5"/>
          <p:cNvSpPr>
            <a:spLocks noEditPoints="1"/>
          </p:cNvSpPr>
          <p:nvPr>
            <p:custDataLst>
              <p:tags r:id="rId2"/>
            </p:custDataLst>
          </p:nvPr>
        </p:nvSpPr>
        <p:spPr bwMode="auto">
          <a:xfrm>
            <a:off x="6245173" y="3245792"/>
            <a:ext cx="339016" cy="349779"/>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chemeClr val="accent1"/>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56" name="Freeform 5"/>
          <p:cNvSpPr>
            <a:spLocks noEditPoints="1"/>
          </p:cNvSpPr>
          <p:nvPr>
            <p:custDataLst>
              <p:tags r:id="rId3"/>
            </p:custDataLst>
          </p:nvPr>
        </p:nvSpPr>
        <p:spPr bwMode="auto">
          <a:xfrm>
            <a:off x="5418391" y="4238474"/>
            <a:ext cx="339017" cy="349779"/>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rgbClr val="92D050"/>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59" name="TextBox 13"/>
          <p:cNvSpPr txBox="1">
            <a:spLocks noChangeArrowheads="1"/>
          </p:cNvSpPr>
          <p:nvPr>
            <p:custDataLst>
              <p:tags r:id="rId4"/>
            </p:custDataLst>
          </p:nvPr>
        </p:nvSpPr>
        <p:spPr bwMode="auto">
          <a:xfrm>
            <a:off x="6715742" y="2081624"/>
            <a:ext cx="3154023"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spcBef>
                <a:spcPct val="20000"/>
              </a:spcBef>
            </a:pPr>
            <a:r>
              <a:rPr lang="zh-CN" altLang="en-US" sz="1600" b="1" dirty="0" smtClean="0">
                <a:latin typeface="华文细黑" panose="02010600040101010101" charset="-122"/>
                <a:ea typeface="华文细黑" panose="02010600040101010101" charset="-122"/>
              </a:rPr>
              <a:t>中国上市公司与子公司专利</a:t>
            </a:r>
            <a:r>
              <a:rPr lang="zh-CN" altLang="en-US" sz="1600" b="1" dirty="0" smtClean="0">
                <a:solidFill>
                  <a:schemeClr val="bg1">
                    <a:lumMod val="50000"/>
                  </a:schemeClr>
                </a:solidFill>
                <a:latin typeface="华文细黑" panose="02010600040101010101" charset="-122"/>
                <a:ea typeface="华文细黑" panose="02010600040101010101" charset="-122"/>
              </a:rPr>
              <a:t>数据库</a:t>
            </a:r>
            <a:endParaRPr lang="en-US" altLang="zh-CN" sz="1600" b="1" dirty="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p:txBody>
      </p:sp>
      <p:sp>
        <p:nvSpPr>
          <p:cNvPr id="60" name="TextBox 13"/>
          <p:cNvSpPr txBox="1">
            <a:spLocks noChangeArrowheads="1"/>
          </p:cNvSpPr>
          <p:nvPr>
            <p:custDataLst>
              <p:tags r:id="rId5"/>
            </p:custDataLst>
          </p:nvPr>
        </p:nvSpPr>
        <p:spPr bwMode="auto">
          <a:xfrm>
            <a:off x="6768662" y="2392925"/>
            <a:ext cx="3752139" cy="8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rmAutofit/>
          </a:bodyPr>
          <a:lstStyle>
            <a:defPPr>
              <a:defRPr lang="zh-CN"/>
            </a:defPPr>
            <a:lvl1pPr algn="r" defTabSz="1216025">
              <a:lnSpc>
                <a:spcPts val="2000"/>
              </a:lnSpc>
              <a:spcBef>
                <a:spcPct val="20000"/>
              </a:spcBef>
              <a:defRPr sz="1400">
                <a:solidFill>
                  <a:schemeClr val="bg1">
                    <a:lumMod val="50000"/>
                  </a:schemeClr>
                </a:solidFill>
                <a:latin typeface="华文细黑" panose="02010600040101010101" charset="-122"/>
                <a:ea typeface="华文细黑" panose="02010600040101010101" charset="-122"/>
              </a:defRPr>
            </a:lvl1pPr>
            <a:lvl2pPr marL="742950" indent="-285750" defTabSz="1216025">
              <a:defRPr>
                <a:latin typeface="Calibri" panose="020F0502020204030204" charset="0"/>
                <a:ea typeface="宋体" panose="02010600030101010101" pitchFamily="2" charset="-122"/>
              </a:defRPr>
            </a:lvl2pPr>
            <a:lvl3pPr marL="1143000" indent="-228600" defTabSz="1216025">
              <a:defRPr>
                <a:latin typeface="Calibri" panose="020F0502020204030204" charset="0"/>
                <a:ea typeface="宋体" panose="02010600030101010101" pitchFamily="2" charset="-122"/>
              </a:defRPr>
            </a:lvl3pPr>
            <a:lvl4pPr marL="1600200" indent="-228600" defTabSz="1216025">
              <a:defRPr>
                <a:latin typeface="Calibri" panose="020F0502020204030204" charset="0"/>
                <a:ea typeface="宋体" panose="02010600030101010101" pitchFamily="2" charset="-122"/>
              </a:defRPr>
            </a:lvl4pPr>
            <a:lvl5pPr marL="2057400" indent="-228600" defTabSz="1216025">
              <a:defRPr>
                <a:latin typeface="Calibri" panose="020F0502020204030204" charset="0"/>
                <a:ea typeface="宋体" panose="02010600030101010101" pitchFamily="2" charset="-122"/>
              </a:defRPr>
            </a:lvl5pPr>
            <a:lvl6pPr marL="2514600" indent="-228600" defTabSz="1216025" fontAlgn="base">
              <a:spcBef>
                <a:spcPct val="0"/>
              </a:spcBef>
              <a:spcAft>
                <a:spcPct val="0"/>
              </a:spcAft>
              <a:defRPr>
                <a:latin typeface="Calibri" panose="020F0502020204030204" charset="0"/>
                <a:ea typeface="宋体" panose="02010600030101010101" pitchFamily="2" charset="-122"/>
              </a:defRPr>
            </a:lvl6pPr>
            <a:lvl7pPr marL="2971800" indent="-228600" defTabSz="1216025" fontAlgn="base">
              <a:spcBef>
                <a:spcPct val="0"/>
              </a:spcBef>
              <a:spcAft>
                <a:spcPct val="0"/>
              </a:spcAft>
              <a:defRPr>
                <a:latin typeface="Calibri" panose="020F0502020204030204" charset="0"/>
                <a:ea typeface="宋体" panose="02010600030101010101" pitchFamily="2" charset="-122"/>
              </a:defRPr>
            </a:lvl7pPr>
            <a:lvl8pPr marL="3429000" indent="-228600" defTabSz="1216025" fontAlgn="base">
              <a:spcBef>
                <a:spcPct val="0"/>
              </a:spcBef>
              <a:spcAft>
                <a:spcPct val="0"/>
              </a:spcAft>
              <a:defRPr>
                <a:latin typeface="Calibri" panose="020F0502020204030204" charset="0"/>
                <a:ea typeface="宋体" panose="02010600030101010101" pitchFamily="2" charset="-122"/>
              </a:defRPr>
            </a:lvl8pPr>
            <a:lvl9pPr marL="3886200" indent="-228600" defTabSz="1216025" fontAlgn="base">
              <a:spcBef>
                <a:spcPct val="0"/>
              </a:spcBef>
              <a:spcAft>
                <a:spcPct val="0"/>
              </a:spcAft>
              <a:defRPr>
                <a:latin typeface="Calibri" panose="020F0502020204030204" charset="0"/>
                <a:ea typeface="宋体" panose="02010600030101010101" pitchFamily="2" charset="-122"/>
              </a:defRPr>
            </a:lvl9pPr>
          </a:lstStyle>
          <a:p>
            <a:pPr algn="l"/>
            <a:r>
              <a:rPr lang="zh-CN" altLang="en-US" dirty="0">
                <a:sym typeface="Arial" panose="020B0604020202020204" pitchFamily="34" charset="0"/>
              </a:rPr>
              <a:t>专利申请、专利申请（授权个数</a:t>
            </a:r>
            <a:r>
              <a:rPr lang="zh-CN" altLang="en-US" dirty="0" smtClean="0">
                <a:sym typeface="Arial" panose="020B0604020202020204" pitchFamily="34" charset="0"/>
              </a:rPr>
              <a:t>）</a:t>
            </a:r>
            <a:endParaRPr lang="en-US" altLang="zh-CN" dirty="0" smtClean="0">
              <a:sym typeface="Arial" panose="020B0604020202020204" pitchFamily="34" charset="0"/>
            </a:endParaRPr>
          </a:p>
          <a:p>
            <a:pPr algn="l"/>
            <a:r>
              <a:rPr lang="zh-CN" altLang="en-US" dirty="0" smtClean="0">
                <a:sym typeface="Arial" panose="020B0604020202020204" pitchFamily="34" charset="0"/>
              </a:rPr>
              <a:t>专利</a:t>
            </a:r>
            <a:r>
              <a:rPr lang="zh-CN" altLang="en-US" dirty="0">
                <a:sym typeface="Arial" panose="020B0604020202020204" pitchFamily="34" charset="0"/>
              </a:rPr>
              <a:t>申请（未决个数）</a:t>
            </a:r>
          </a:p>
        </p:txBody>
      </p:sp>
      <p:sp>
        <p:nvSpPr>
          <p:cNvPr id="61" name="TextBox 13"/>
          <p:cNvSpPr txBox="1">
            <a:spLocks noChangeArrowheads="1"/>
          </p:cNvSpPr>
          <p:nvPr>
            <p:custDataLst>
              <p:tags r:id="rId6"/>
            </p:custDataLst>
          </p:nvPr>
        </p:nvSpPr>
        <p:spPr bwMode="auto">
          <a:xfrm>
            <a:off x="3386024" y="4034585"/>
            <a:ext cx="1969907"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spcBef>
                <a:spcPct val="20000"/>
              </a:spcBef>
            </a:pPr>
            <a:r>
              <a:rPr lang="zh-CN" altLang="en-US" sz="1600" b="1" dirty="0">
                <a:latin typeface="华文细黑" panose="02010600040101010101" charset="-122"/>
                <a:ea typeface="华文细黑" panose="02010600040101010101" charset="-122"/>
              </a:rPr>
              <a:t>股票回</a:t>
            </a:r>
            <a:r>
              <a:rPr lang="zh-CN" altLang="en-US" sz="1600" b="1" dirty="0" smtClean="0">
                <a:latin typeface="华文细黑" panose="02010600040101010101" charset="-122"/>
                <a:ea typeface="华文细黑" panose="02010600040101010101" charset="-122"/>
              </a:rPr>
              <a:t>购</a:t>
            </a:r>
            <a:r>
              <a:rPr lang="zh-CN" altLang="en-US" sz="1600" b="1" dirty="0">
                <a:solidFill>
                  <a:schemeClr val="bg1">
                    <a:lumMod val="50000"/>
                  </a:schemeClr>
                </a:solidFill>
                <a:latin typeface="华文细黑" panose="02010600040101010101" charset="-122"/>
                <a:ea typeface="华文细黑" panose="02010600040101010101" charset="-122"/>
              </a:rPr>
              <a:t>数据库 </a:t>
            </a:r>
            <a:endParaRPr lang="en-US" altLang="zh-CN" sz="1600" b="1" dirty="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p:txBody>
      </p:sp>
      <p:sp>
        <p:nvSpPr>
          <p:cNvPr id="62" name="TextBox 13"/>
          <p:cNvSpPr txBox="1">
            <a:spLocks noChangeArrowheads="1"/>
          </p:cNvSpPr>
          <p:nvPr>
            <p:custDataLst>
              <p:tags r:id="rId7"/>
            </p:custDataLst>
          </p:nvPr>
        </p:nvSpPr>
        <p:spPr bwMode="auto">
          <a:xfrm>
            <a:off x="6803202" y="3183165"/>
            <a:ext cx="2911654"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spcBef>
                <a:spcPct val="20000"/>
              </a:spcBef>
            </a:pPr>
            <a:r>
              <a:rPr lang="zh-CN" altLang="en-US" sz="1600" b="1" dirty="0" smtClean="0">
                <a:latin typeface="华文细黑" panose="02010600040101010101" charset="-122"/>
                <a:ea typeface="华文细黑" panose="02010600040101010101" charset="-122"/>
                <a:cs typeface="+mj-cs"/>
              </a:rPr>
              <a:t>中国家族企业研究</a:t>
            </a:r>
            <a:r>
              <a:rPr lang="zh-CN" altLang="en-US" sz="1600" b="1" dirty="0" smtClean="0">
                <a:solidFill>
                  <a:schemeClr val="bg1">
                    <a:lumMod val="50000"/>
                  </a:schemeClr>
                </a:solidFill>
                <a:latin typeface="华文细黑" panose="02010600040101010101" charset="-122"/>
                <a:ea typeface="华文细黑" panose="02010600040101010101" charset="-122"/>
              </a:rPr>
              <a:t>数据库 </a:t>
            </a:r>
            <a:endParaRPr lang="en-US" altLang="zh-CN" sz="1600" b="1" dirty="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p:txBody>
      </p:sp>
      <p:sp>
        <p:nvSpPr>
          <p:cNvPr id="64" name="Freeform 5"/>
          <p:cNvSpPr>
            <a:spLocks noEditPoints="1"/>
          </p:cNvSpPr>
          <p:nvPr>
            <p:custDataLst>
              <p:tags r:id="rId8"/>
            </p:custDataLst>
          </p:nvPr>
        </p:nvSpPr>
        <p:spPr bwMode="auto">
          <a:xfrm>
            <a:off x="5406718" y="1114239"/>
            <a:ext cx="339017" cy="346687"/>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chemeClr val="accent6"/>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65" name="TextBox 13"/>
          <p:cNvSpPr txBox="1">
            <a:spLocks noChangeArrowheads="1"/>
          </p:cNvSpPr>
          <p:nvPr>
            <p:custDataLst>
              <p:tags r:id="rId9"/>
            </p:custDataLst>
          </p:nvPr>
        </p:nvSpPr>
        <p:spPr bwMode="auto">
          <a:xfrm>
            <a:off x="3301251" y="963139"/>
            <a:ext cx="1969907"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spcBef>
                <a:spcPct val="20000"/>
              </a:spcBef>
            </a:pPr>
            <a:r>
              <a:rPr lang="zh-CN" altLang="en-US" sz="1600" b="1" dirty="0">
                <a:latin typeface="华文细黑" panose="02010600040101010101" charset="-122"/>
                <a:ea typeface="华文细黑" panose="02010600040101010101" charset="-122"/>
              </a:rPr>
              <a:t>动量</a:t>
            </a:r>
            <a:r>
              <a:rPr lang="zh-CN" altLang="en-US" sz="1600" b="1" dirty="0" smtClean="0">
                <a:latin typeface="华文细黑" panose="02010600040101010101" charset="-122"/>
                <a:ea typeface="华文细黑" panose="02010600040101010101" charset="-122"/>
              </a:rPr>
              <a:t>因子</a:t>
            </a:r>
            <a:r>
              <a:rPr lang="zh-CN" altLang="en-US" sz="1600" b="1" dirty="0">
                <a:solidFill>
                  <a:schemeClr val="bg1">
                    <a:lumMod val="50000"/>
                  </a:schemeClr>
                </a:solidFill>
                <a:latin typeface="华文细黑" panose="02010600040101010101" charset="-122"/>
                <a:ea typeface="华文细黑" panose="02010600040101010101" charset="-122"/>
              </a:rPr>
              <a:t>数据库</a:t>
            </a:r>
            <a:r>
              <a:rPr lang="zh-CN" altLang="en-US" sz="1600" b="1" dirty="0" smtClean="0">
                <a:latin typeface="华文细黑" panose="02010600040101010101" charset="-122"/>
                <a:ea typeface="华文细黑" panose="02010600040101010101" charset="-122"/>
              </a:rPr>
              <a:t> </a:t>
            </a:r>
            <a:endParaRPr lang="en-US" altLang="zh-CN" sz="1600" b="1" dirty="0">
              <a:latin typeface="华文细黑" panose="02010600040101010101" charset="-122"/>
              <a:ea typeface="华文细黑" panose="02010600040101010101" charset="-122"/>
              <a:sym typeface="Arial" panose="020B0604020202020204" pitchFamily="34" charset="0"/>
            </a:endParaRPr>
          </a:p>
        </p:txBody>
      </p:sp>
      <p:sp>
        <p:nvSpPr>
          <p:cNvPr id="66" name="TextBox 13"/>
          <p:cNvSpPr txBox="1">
            <a:spLocks noChangeArrowheads="1"/>
          </p:cNvSpPr>
          <p:nvPr>
            <p:custDataLst>
              <p:tags r:id="rId10"/>
            </p:custDataLst>
          </p:nvPr>
        </p:nvSpPr>
        <p:spPr bwMode="auto">
          <a:xfrm>
            <a:off x="2650291" y="1327479"/>
            <a:ext cx="2638591" cy="8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rm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spcBef>
                <a:spcPct val="20000"/>
              </a:spcBef>
            </a:pP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动量因子、</a:t>
            </a:r>
            <a:r>
              <a:rPr lang="en-US" altLang="zh-CN"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Carhart </a:t>
            </a: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四因子</a:t>
            </a:r>
            <a:endParaRPr lang="en-US" altLang="zh-CN"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p:txBody>
      </p:sp>
      <p:sp>
        <p:nvSpPr>
          <p:cNvPr id="67" name="TextBox 13"/>
          <p:cNvSpPr txBox="1">
            <a:spLocks noChangeArrowheads="1"/>
          </p:cNvSpPr>
          <p:nvPr>
            <p:custDataLst>
              <p:tags r:id="rId11"/>
            </p:custDataLst>
          </p:nvPr>
        </p:nvSpPr>
        <p:spPr bwMode="auto">
          <a:xfrm>
            <a:off x="3318975" y="1916266"/>
            <a:ext cx="1969907"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spcBef>
                <a:spcPct val="20000"/>
              </a:spcBef>
            </a:pPr>
            <a:r>
              <a:rPr lang="zh-CN" altLang="en-US" sz="1600" b="1" dirty="0">
                <a:latin typeface="华文细黑" panose="02010600040101010101" charset="-122"/>
                <a:ea typeface="华文细黑" panose="02010600040101010101" charset="-122"/>
              </a:rPr>
              <a:t>银行</a:t>
            </a:r>
            <a:r>
              <a:rPr lang="zh-CN" altLang="en-US" sz="1600" b="1" dirty="0" smtClean="0">
                <a:latin typeface="华文细黑" panose="02010600040101010101" charset="-122"/>
                <a:ea typeface="华文细黑" panose="02010600040101010101" charset="-122"/>
              </a:rPr>
              <a:t>体系</a:t>
            </a:r>
            <a:r>
              <a:rPr lang="zh-CN" altLang="en-US" sz="1600" b="1" dirty="0">
                <a:solidFill>
                  <a:schemeClr val="bg1">
                    <a:lumMod val="50000"/>
                  </a:schemeClr>
                </a:solidFill>
                <a:latin typeface="华文细黑" panose="02010600040101010101" charset="-122"/>
                <a:ea typeface="华文细黑" panose="02010600040101010101" charset="-122"/>
              </a:rPr>
              <a:t>数据库 </a:t>
            </a:r>
            <a:endParaRPr lang="en-US" altLang="zh-CN" sz="1600" b="1" dirty="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p:txBody>
      </p:sp>
      <p:sp>
        <p:nvSpPr>
          <p:cNvPr id="68" name="TextBox 13"/>
          <p:cNvSpPr txBox="1">
            <a:spLocks noChangeArrowheads="1"/>
          </p:cNvSpPr>
          <p:nvPr>
            <p:custDataLst>
              <p:tags r:id="rId12"/>
            </p:custDataLst>
          </p:nvPr>
        </p:nvSpPr>
        <p:spPr bwMode="auto">
          <a:xfrm>
            <a:off x="1896352" y="2264657"/>
            <a:ext cx="3427814" cy="8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rm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lnSpc>
                <a:spcPts val="2000"/>
              </a:lnSpc>
              <a:spcBef>
                <a:spcPct val="20000"/>
              </a:spcBef>
            </a:pP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央行、银监会的中宏观基本面</a:t>
            </a:r>
            <a:r>
              <a:rPr lang="zh-CN" altLang="en-US" sz="1400" dirty="0" smtClean="0">
                <a:solidFill>
                  <a:schemeClr val="bg1">
                    <a:lumMod val="50000"/>
                  </a:schemeClr>
                </a:solidFill>
                <a:latin typeface="华文细黑" panose="02010600040101010101" charset="-122"/>
                <a:ea typeface="华文细黑" panose="02010600040101010101" charset="-122"/>
                <a:sym typeface="Arial" panose="020B0604020202020204" pitchFamily="34" charset="0"/>
              </a:rPr>
              <a:t>数据</a:t>
            </a:r>
            <a:endParaRPr lang="en-US" altLang="zh-CN" sz="1400" dirty="0" smtClean="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a:p>
            <a:pPr algn="r">
              <a:lnSpc>
                <a:spcPts val="2000"/>
              </a:lnSpc>
              <a:spcBef>
                <a:spcPct val="20000"/>
              </a:spcBef>
            </a:pPr>
            <a:r>
              <a:rPr lang="zh-CN" altLang="en-US" sz="1400" dirty="0" smtClean="0">
                <a:solidFill>
                  <a:schemeClr val="bg1">
                    <a:lumMod val="50000"/>
                  </a:schemeClr>
                </a:solidFill>
                <a:latin typeface="华文细黑" panose="02010600040101010101" charset="-122"/>
                <a:ea typeface="华文细黑" panose="02010600040101010101" charset="-122"/>
                <a:sym typeface="Arial" panose="020B0604020202020204" pitchFamily="34" charset="0"/>
              </a:rPr>
              <a:t>银行业</a:t>
            </a: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金融机构的业务经营数据</a:t>
            </a:r>
            <a:endParaRPr lang="en-US" altLang="zh-CN"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p:txBody>
      </p:sp>
      <p:sp>
        <p:nvSpPr>
          <p:cNvPr id="69" name="Freeform 5"/>
          <p:cNvSpPr>
            <a:spLocks noEditPoints="1"/>
          </p:cNvSpPr>
          <p:nvPr>
            <p:custDataLst>
              <p:tags r:id="rId13"/>
            </p:custDataLst>
          </p:nvPr>
        </p:nvSpPr>
        <p:spPr bwMode="auto">
          <a:xfrm>
            <a:off x="6244275" y="4216649"/>
            <a:ext cx="339016" cy="349779"/>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chemeClr val="accent1"/>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70" name="TextBox 13"/>
          <p:cNvSpPr txBox="1">
            <a:spLocks noChangeArrowheads="1"/>
          </p:cNvSpPr>
          <p:nvPr>
            <p:custDataLst>
              <p:tags r:id="rId14"/>
            </p:custDataLst>
          </p:nvPr>
        </p:nvSpPr>
        <p:spPr bwMode="auto">
          <a:xfrm>
            <a:off x="6770118" y="4069736"/>
            <a:ext cx="1969907"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spcBef>
                <a:spcPct val="20000"/>
              </a:spcBef>
            </a:pPr>
            <a:r>
              <a:rPr lang="zh-CN" altLang="en-US" sz="1600" b="1" dirty="0">
                <a:latin typeface="华文细黑" panose="02010600040101010101" charset="-122"/>
                <a:ea typeface="华文细黑" panose="02010600040101010101" charset="-122"/>
                <a:cs typeface="+mj-cs"/>
              </a:rPr>
              <a:t>事件</a:t>
            </a:r>
            <a:r>
              <a:rPr lang="zh-CN" altLang="en-US" sz="1600" b="1" dirty="0" smtClean="0">
                <a:latin typeface="华文细黑" panose="02010600040101010101" charset="-122"/>
                <a:ea typeface="华文细黑" panose="02010600040101010101" charset="-122"/>
                <a:cs typeface="+mj-cs"/>
              </a:rPr>
              <a:t>研究</a:t>
            </a:r>
            <a:r>
              <a:rPr lang="zh-CN" altLang="en-US" sz="1600" b="1" dirty="0">
                <a:solidFill>
                  <a:schemeClr val="bg1">
                    <a:lumMod val="50000"/>
                  </a:schemeClr>
                </a:solidFill>
                <a:latin typeface="华文细黑" panose="02010600040101010101" charset="-122"/>
                <a:ea typeface="华文细黑" panose="02010600040101010101" charset="-122"/>
              </a:rPr>
              <a:t>数据库</a:t>
            </a:r>
            <a:r>
              <a:rPr lang="zh-CN" altLang="en-US" sz="1600" b="1" dirty="0" smtClean="0">
                <a:latin typeface="华文细黑" panose="02010600040101010101" charset="-122"/>
                <a:ea typeface="华文细黑" panose="02010600040101010101" charset="-122"/>
                <a:cs typeface="+mj-cs"/>
              </a:rPr>
              <a:t> </a:t>
            </a:r>
            <a:endParaRPr lang="en-US" altLang="zh-CN" sz="1600" b="1" dirty="0">
              <a:latin typeface="华文细黑" panose="02010600040101010101" charset="-122"/>
              <a:ea typeface="华文细黑" panose="02010600040101010101" charset="-122"/>
              <a:cs typeface="+mj-cs"/>
              <a:sym typeface="Arial" panose="020B0604020202020204" pitchFamily="34" charset="0"/>
            </a:endParaRPr>
          </a:p>
        </p:txBody>
      </p:sp>
      <p:sp>
        <p:nvSpPr>
          <p:cNvPr id="71" name="Freeform 5"/>
          <p:cNvSpPr>
            <a:spLocks noEditPoints="1"/>
          </p:cNvSpPr>
          <p:nvPr>
            <p:custDataLst>
              <p:tags r:id="rId15"/>
            </p:custDataLst>
          </p:nvPr>
        </p:nvSpPr>
        <p:spPr bwMode="auto">
          <a:xfrm>
            <a:off x="6244275" y="1063229"/>
            <a:ext cx="339016" cy="349779"/>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chemeClr val="accent1"/>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72" name="TextBox 13"/>
          <p:cNvSpPr txBox="1">
            <a:spLocks noChangeArrowheads="1"/>
          </p:cNvSpPr>
          <p:nvPr>
            <p:custDataLst>
              <p:tags r:id="rId16"/>
            </p:custDataLst>
          </p:nvPr>
        </p:nvSpPr>
        <p:spPr bwMode="auto">
          <a:xfrm>
            <a:off x="6696538" y="969732"/>
            <a:ext cx="1969907"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spcBef>
                <a:spcPct val="20000"/>
              </a:spcBef>
            </a:pPr>
            <a:r>
              <a:rPr lang="zh-CN" altLang="en-US" sz="1600" b="1" dirty="0">
                <a:latin typeface="华文细黑" panose="02010600040101010101" charset="-122"/>
                <a:ea typeface="华文细黑" panose="02010600040101010101" charset="-122"/>
                <a:cs typeface="+mj-cs"/>
              </a:rPr>
              <a:t>一带</a:t>
            </a:r>
            <a:r>
              <a:rPr lang="zh-CN" altLang="en-US" sz="1600" b="1" dirty="0" smtClean="0">
                <a:latin typeface="华文细黑" panose="02010600040101010101" charset="-122"/>
                <a:ea typeface="华文细黑" panose="02010600040101010101" charset="-122"/>
                <a:cs typeface="+mj-cs"/>
              </a:rPr>
              <a:t>一路研究</a:t>
            </a:r>
            <a:r>
              <a:rPr lang="zh-CN" altLang="en-US" sz="1600" b="1" dirty="0">
                <a:solidFill>
                  <a:schemeClr val="bg1">
                    <a:lumMod val="50000"/>
                  </a:schemeClr>
                </a:solidFill>
                <a:latin typeface="华文细黑" panose="02010600040101010101" charset="-122"/>
                <a:ea typeface="华文细黑" panose="02010600040101010101" charset="-122"/>
              </a:rPr>
              <a:t>数据库</a:t>
            </a:r>
            <a:r>
              <a:rPr lang="zh-CN" altLang="en-US" sz="1600" b="1" dirty="0" smtClean="0">
                <a:latin typeface="华文细黑" panose="02010600040101010101" charset="-122"/>
                <a:ea typeface="华文细黑" panose="02010600040101010101" charset="-122"/>
                <a:cs typeface="+mj-cs"/>
              </a:rPr>
              <a:t> </a:t>
            </a:r>
            <a:endParaRPr lang="en-US" altLang="zh-CN" sz="1600" b="1" dirty="0">
              <a:latin typeface="华文细黑" panose="02010600040101010101" charset="-122"/>
              <a:ea typeface="华文细黑" panose="02010600040101010101" charset="-122"/>
              <a:cs typeface="+mj-cs"/>
              <a:sym typeface="Arial" panose="020B0604020202020204" pitchFamily="34" charset="0"/>
            </a:endParaRPr>
          </a:p>
        </p:txBody>
      </p:sp>
      <p:sp>
        <p:nvSpPr>
          <p:cNvPr id="73" name="Freeform 5"/>
          <p:cNvSpPr>
            <a:spLocks noEditPoints="1"/>
          </p:cNvSpPr>
          <p:nvPr>
            <p:custDataLst>
              <p:tags r:id="rId17"/>
            </p:custDataLst>
          </p:nvPr>
        </p:nvSpPr>
        <p:spPr bwMode="auto">
          <a:xfrm>
            <a:off x="6239117" y="2218036"/>
            <a:ext cx="339016" cy="349779"/>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chemeClr val="accent1"/>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74" name="TextBox 13"/>
          <p:cNvSpPr txBox="1">
            <a:spLocks noChangeArrowheads="1"/>
          </p:cNvSpPr>
          <p:nvPr>
            <p:custDataLst>
              <p:tags r:id="rId18"/>
            </p:custDataLst>
          </p:nvPr>
        </p:nvSpPr>
        <p:spPr bwMode="auto">
          <a:xfrm>
            <a:off x="3301251" y="3095679"/>
            <a:ext cx="1931500"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spcBef>
                <a:spcPct val="20000"/>
              </a:spcBef>
            </a:pPr>
            <a:r>
              <a:rPr lang="zh-CN" altLang="zh-CN" sz="1600" b="1" dirty="0" smtClean="0">
                <a:latin typeface="方正黑体简体" panose="02010601030101010101" charset="-122"/>
                <a:ea typeface="方正黑体简体" panose="02010601030101010101" charset="-122"/>
                <a:cs typeface="方正黑体简体" panose="02010601030101010101" charset="-122"/>
              </a:rPr>
              <a:t>绿色金融</a:t>
            </a:r>
            <a:r>
              <a:rPr lang="zh-CN" altLang="en-US" sz="1600" b="1" dirty="0" smtClean="0">
                <a:solidFill>
                  <a:schemeClr val="bg1">
                    <a:lumMod val="50000"/>
                  </a:schemeClr>
                </a:solidFill>
                <a:latin typeface="方正黑体简体" panose="02010601030101010101" charset="-122"/>
                <a:ea typeface="方正黑体简体" panose="02010601030101010101" charset="-122"/>
                <a:cs typeface="方正黑体简体" panose="02010601030101010101" charset="-122"/>
              </a:rPr>
              <a:t>数据库 </a:t>
            </a:r>
            <a:endParaRPr lang="en-US" altLang="zh-CN" sz="1600" b="1" dirty="0">
              <a:solidFill>
                <a:schemeClr val="bg1">
                  <a:lumMod val="50000"/>
                </a:schemeClr>
              </a:solidFill>
              <a:latin typeface="方正黑体简体" panose="02010601030101010101" charset="-122"/>
              <a:ea typeface="方正黑体简体" panose="02010601030101010101" charset="-122"/>
              <a:cs typeface="方正黑体简体" panose="02010601030101010101" charset="-122"/>
              <a:sym typeface="Arial" panose="020B0604020202020204" pitchFamily="34" charset="0"/>
            </a:endParaRPr>
          </a:p>
        </p:txBody>
      </p:sp>
      <p:sp>
        <p:nvSpPr>
          <p:cNvPr id="75" name="Freeform 5"/>
          <p:cNvSpPr>
            <a:spLocks noEditPoints="1"/>
          </p:cNvSpPr>
          <p:nvPr>
            <p:custDataLst>
              <p:tags r:id="rId19"/>
            </p:custDataLst>
          </p:nvPr>
        </p:nvSpPr>
        <p:spPr bwMode="auto">
          <a:xfrm>
            <a:off x="5417680" y="3210740"/>
            <a:ext cx="339017" cy="349779"/>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chemeClr val="accent6"/>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76" name="Freeform 5"/>
          <p:cNvSpPr>
            <a:spLocks noEditPoints="1"/>
          </p:cNvSpPr>
          <p:nvPr>
            <p:custDataLst>
              <p:tags r:id="rId20"/>
            </p:custDataLst>
          </p:nvPr>
        </p:nvSpPr>
        <p:spPr bwMode="auto">
          <a:xfrm>
            <a:off x="5406717" y="2197575"/>
            <a:ext cx="339017" cy="346556"/>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rgbClr val="92D050"/>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77" name="Freeform 5"/>
          <p:cNvSpPr>
            <a:spLocks noEditPoints="1"/>
          </p:cNvSpPr>
          <p:nvPr>
            <p:custDataLst>
              <p:tags r:id="rId21"/>
            </p:custDataLst>
          </p:nvPr>
        </p:nvSpPr>
        <p:spPr bwMode="auto">
          <a:xfrm>
            <a:off x="5450599" y="5074598"/>
            <a:ext cx="339017" cy="346556"/>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rgbClr val="92D050"/>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78" name="TextBox 13"/>
          <p:cNvSpPr txBox="1">
            <a:spLocks noChangeArrowheads="1"/>
          </p:cNvSpPr>
          <p:nvPr>
            <p:custDataLst>
              <p:tags r:id="rId22"/>
            </p:custDataLst>
          </p:nvPr>
        </p:nvSpPr>
        <p:spPr bwMode="auto">
          <a:xfrm>
            <a:off x="2267399" y="4878544"/>
            <a:ext cx="3056768"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spcBef>
                <a:spcPct val="20000"/>
              </a:spcBef>
            </a:pPr>
            <a:r>
              <a:rPr lang="zh-CN" altLang="en-US" sz="1600" b="1" dirty="0" smtClean="0">
                <a:latin typeface="华文细黑" panose="02010600040101010101" charset="-122"/>
                <a:ea typeface="华文细黑" panose="02010600040101010101" charset="-122"/>
              </a:rPr>
              <a:t>报刊新闻量化舆情</a:t>
            </a:r>
            <a:r>
              <a:rPr lang="zh-CN" altLang="en-US" sz="1600" b="1" dirty="0" smtClean="0">
                <a:solidFill>
                  <a:schemeClr val="bg1">
                    <a:lumMod val="50000"/>
                  </a:schemeClr>
                </a:solidFill>
                <a:latin typeface="华文细黑" panose="02010600040101010101" charset="-122"/>
                <a:ea typeface="华文细黑" panose="02010600040101010101" charset="-122"/>
              </a:rPr>
              <a:t>数据库 </a:t>
            </a:r>
            <a:r>
              <a:rPr lang="en-US" altLang="zh-CN" sz="1600" b="1" dirty="0" smtClean="0">
                <a:solidFill>
                  <a:schemeClr val="bg1">
                    <a:lumMod val="50000"/>
                  </a:schemeClr>
                </a:solidFill>
                <a:latin typeface="华文细黑" panose="02010600040101010101" charset="-122"/>
                <a:ea typeface="华文细黑" panose="02010600040101010101" charset="-122"/>
              </a:rPr>
              <a:t>(</a:t>
            </a:r>
            <a:r>
              <a:rPr lang="zh-CN" altLang="en-US" sz="1600" b="1" dirty="0" smtClean="0">
                <a:solidFill>
                  <a:schemeClr val="bg1">
                    <a:lumMod val="50000"/>
                  </a:schemeClr>
                </a:solidFill>
                <a:latin typeface="华文细黑" panose="02010600040101010101" charset="-122"/>
                <a:ea typeface="华文细黑" panose="02010600040101010101" charset="-122"/>
              </a:rPr>
              <a:t>代理</a:t>
            </a:r>
            <a:r>
              <a:rPr lang="en-US" altLang="zh-CN" sz="1600" b="1" dirty="0">
                <a:solidFill>
                  <a:schemeClr val="bg1">
                    <a:lumMod val="50000"/>
                  </a:schemeClr>
                </a:solidFill>
                <a:latin typeface="华文细黑" panose="02010600040101010101" charset="-122"/>
                <a:ea typeface="华文细黑" panose="02010600040101010101" charset="-122"/>
              </a:rPr>
              <a:t>)</a:t>
            </a:r>
            <a:r>
              <a:rPr lang="zh-CN" altLang="en-US" sz="1600" b="1" dirty="0" smtClean="0">
                <a:solidFill>
                  <a:schemeClr val="bg1">
                    <a:lumMod val="50000"/>
                  </a:schemeClr>
                </a:solidFill>
                <a:latin typeface="华文细黑" panose="02010600040101010101" charset="-122"/>
                <a:ea typeface="华文细黑" panose="02010600040101010101" charset="-122"/>
              </a:rPr>
              <a:t> </a:t>
            </a:r>
            <a:endParaRPr lang="en-US" altLang="zh-CN" sz="1600" b="1" dirty="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p:txBody>
      </p:sp>
      <p:sp>
        <p:nvSpPr>
          <p:cNvPr id="79" name="TextBox 13"/>
          <p:cNvSpPr txBox="1">
            <a:spLocks noChangeArrowheads="1"/>
          </p:cNvSpPr>
          <p:nvPr>
            <p:custDataLst>
              <p:tags r:id="rId23"/>
            </p:custDataLst>
          </p:nvPr>
        </p:nvSpPr>
        <p:spPr bwMode="auto">
          <a:xfrm>
            <a:off x="1437082" y="5225418"/>
            <a:ext cx="3917258" cy="8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rm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lnSpc>
                <a:spcPts val="2200"/>
              </a:lnSpc>
              <a:spcBef>
                <a:spcPct val="20000"/>
              </a:spcBef>
            </a:pPr>
            <a:r>
              <a:rPr lang="zh-CN" altLang="en-US" sz="1400" dirty="0" smtClean="0">
                <a:solidFill>
                  <a:schemeClr val="bg1">
                    <a:lumMod val="50000"/>
                  </a:schemeClr>
                </a:solidFill>
                <a:latin typeface="华文细黑" panose="02010600040101010101" charset="-122"/>
                <a:ea typeface="华文细黑" panose="02010600040101010101" charset="-122"/>
                <a:sym typeface="Arial" panose="020B0604020202020204" pitchFamily="34" charset="0"/>
              </a:rPr>
              <a:t>新闻提及上市公司信息、新闻情感分析、新闻与历史新闻相似度分析、报社与新闻基本信息</a:t>
            </a:r>
          </a:p>
        </p:txBody>
      </p:sp>
      <p:sp>
        <p:nvSpPr>
          <p:cNvPr id="80" name="Freeform 5"/>
          <p:cNvSpPr>
            <a:spLocks noEditPoints="1"/>
          </p:cNvSpPr>
          <p:nvPr>
            <p:custDataLst>
              <p:tags r:id="rId24"/>
            </p:custDataLst>
          </p:nvPr>
        </p:nvSpPr>
        <p:spPr bwMode="auto">
          <a:xfrm>
            <a:off x="6305259" y="5072986"/>
            <a:ext cx="339016" cy="349779"/>
          </a:xfrm>
          <a:custGeom>
            <a:avLst/>
            <a:gdLst/>
            <a:ahLst/>
            <a:cxnLst>
              <a:cxn ang="0">
                <a:pos x="52" y="104"/>
              </a:cxn>
              <a:cxn ang="0">
                <a:pos x="0" y="52"/>
              </a:cxn>
              <a:cxn ang="0">
                <a:pos x="52" y="0"/>
              </a:cxn>
              <a:cxn ang="0">
                <a:pos x="104" y="52"/>
              </a:cxn>
              <a:cxn ang="0">
                <a:pos x="52" y="104"/>
              </a:cxn>
              <a:cxn ang="0">
                <a:pos x="81" y="34"/>
              </a:cxn>
              <a:cxn ang="0">
                <a:pos x="76" y="29"/>
              </a:cxn>
              <a:cxn ang="0">
                <a:pos x="72" y="29"/>
              </a:cxn>
              <a:cxn ang="0">
                <a:pos x="41" y="60"/>
              </a:cxn>
              <a:cxn ang="0">
                <a:pos x="27" y="45"/>
              </a:cxn>
              <a:cxn ang="0">
                <a:pos x="23" y="45"/>
              </a:cxn>
              <a:cxn ang="0">
                <a:pos x="18" y="50"/>
              </a:cxn>
              <a:cxn ang="0">
                <a:pos x="18" y="53"/>
              </a:cxn>
              <a:cxn ang="0">
                <a:pos x="34" y="70"/>
              </a:cxn>
              <a:cxn ang="0">
                <a:pos x="35" y="70"/>
              </a:cxn>
              <a:cxn ang="0">
                <a:pos x="38" y="74"/>
              </a:cxn>
              <a:cxn ang="0">
                <a:pos x="39" y="74"/>
              </a:cxn>
              <a:cxn ang="0">
                <a:pos x="39" y="74"/>
              </a:cxn>
              <a:cxn ang="0">
                <a:pos x="40" y="75"/>
              </a:cxn>
              <a:cxn ang="0">
                <a:pos x="43" y="75"/>
              </a:cxn>
              <a:cxn ang="0">
                <a:pos x="81" y="37"/>
              </a:cxn>
              <a:cxn ang="0">
                <a:pos x="81" y="34"/>
              </a:cxn>
            </a:cxnLst>
            <a:rect l="0" t="0" r="r" b="b"/>
            <a:pathLst>
              <a:path w="104" h="104">
                <a:moveTo>
                  <a:pt x="52" y="104"/>
                </a:moveTo>
                <a:cubicBezTo>
                  <a:pt x="23" y="104"/>
                  <a:pt x="0" y="81"/>
                  <a:pt x="0" y="52"/>
                </a:cubicBezTo>
                <a:cubicBezTo>
                  <a:pt x="0" y="23"/>
                  <a:pt x="23" y="0"/>
                  <a:pt x="52" y="0"/>
                </a:cubicBezTo>
                <a:cubicBezTo>
                  <a:pt x="81" y="0"/>
                  <a:pt x="104" y="23"/>
                  <a:pt x="104" y="52"/>
                </a:cubicBezTo>
                <a:cubicBezTo>
                  <a:pt x="104" y="81"/>
                  <a:pt x="81" y="104"/>
                  <a:pt x="52" y="104"/>
                </a:cubicBezTo>
                <a:close/>
                <a:moveTo>
                  <a:pt x="81" y="34"/>
                </a:moveTo>
                <a:cubicBezTo>
                  <a:pt x="76" y="29"/>
                  <a:pt x="76" y="29"/>
                  <a:pt x="76" y="29"/>
                </a:cubicBezTo>
                <a:cubicBezTo>
                  <a:pt x="75" y="28"/>
                  <a:pt x="73" y="28"/>
                  <a:pt x="72" y="29"/>
                </a:cubicBezTo>
                <a:cubicBezTo>
                  <a:pt x="41" y="60"/>
                  <a:pt x="41" y="60"/>
                  <a:pt x="41" y="60"/>
                </a:cubicBezTo>
                <a:cubicBezTo>
                  <a:pt x="27" y="45"/>
                  <a:pt x="27" y="45"/>
                  <a:pt x="27" y="45"/>
                </a:cubicBezTo>
                <a:cubicBezTo>
                  <a:pt x="26" y="44"/>
                  <a:pt x="24" y="44"/>
                  <a:pt x="23" y="45"/>
                </a:cubicBezTo>
                <a:cubicBezTo>
                  <a:pt x="18" y="50"/>
                  <a:pt x="18" y="50"/>
                  <a:pt x="18" y="50"/>
                </a:cubicBezTo>
                <a:cubicBezTo>
                  <a:pt x="17" y="51"/>
                  <a:pt x="17" y="52"/>
                  <a:pt x="18" y="53"/>
                </a:cubicBezTo>
                <a:cubicBezTo>
                  <a:pt x="34" y="70"/>
                  <a:pt x="34" y="70"/>
                  <a:pt x="34" y="70"/>
                </a:cubicBezTo>
                <a:cubicBezTo>
                  <a:pt x="34" y="70"/>
                  <a:pt x="34" y="70"/>
                  <a:pt x="35" y="70"/>
                </a:cubicBezTo>
                <a:cubicBezTo>
                  <a:pt x="38" y="74"/>
                  <a:pt x="38" y="74"/>
                  <a:pt x="38" y="74"/>
                </a:cubicBezTo>
                <a:cubicBezTo>
                  <a:pt x="39" y="74"/>
                  <a:pt x="39" y="74"/>
                  <a:pt x="39" y="74"/>
                </a:cubicBezTo>
                <a:cubicBezTo>
                  <a:pt x="39" y="74"/>
                  <a:pt x="39" y="74"/>
                  <a:pt x="39" y="74"/>
                </a:cubicBezTo>
                <a:cubicBezTo>
                  <a:pt x="40" y="75"/>
                  <a:pt x="40" y="75"/>
                  <a:pt x="40" y="75"/>
                </a:cubicBezTo>
                <a:cubicBezTo>
                  <a:pt x="41" y="76"/>
                  <a:pt x="42" y="76"/>
                  <a:pt x="43" y="75"/>
                </a:cubicBezTo>
                <a:cubicBezTo>
                  <a:pt x="81" y="37"/>
                  <a:pt x="81" y="37"/>
                  <a:pt x="81" y="37"/>
                </a:cubicBezTo>
                <a:cubicBezTo>
                  <a:pt x="82" y="36"/>
                  <a:pt x="82" y="35"/>
                  <a:pt x="81" y="34"/>
                </a:cubicBezTo>
                <a:close/>
              </a:path>
            </a:pathLst>
          </a:custGeom>
          <a:solidFill>
            <a:schemeClr val="accent1"/>
          </a:solidFill>
          <a:ln w="9525">
            <a:noFill/>
            <a:round/>
          </a:ln>
        </p:spPr>
        <p:txBody>
          <a:bodyPr lIns="121888" tIns="60944" rIns="121888" bIns="60944"/>
          <a:lstStyle/>
          <a:p>
            <a:pPr eaLnBrk="1" hangingPunct="1">
              <a:spcBef>
                <a:spcPts val="0"/>
              </a:spcBef>
              <a:spcAft>
                <a:spcPts val="0"/>
              </a:spcAft>
              <a:defRPr/>
            </a:pPr>
            <a:endParaRPr lang="en-US" sz="1600">
              <a:latin typeface="华文细黑" panose="02010600040101010101" charset="-122"/>
              <a:ea typeface="华文细黑" panose="02010600040101010101" charset="-122"/>
              <a:sym typeface="Arial" panose="020B0604020202020204" pitchFamily="34" charset="0"/>
            </a:endParaRPr>
          </a:p>
        </p:txBody>
      </p:sp>
      <p:sp>
        <p:nvSpPr>
          <p:cNvPr id="81" name="TextBox 13"/>
          <p:cNvSpPr txBox="1">
            <a:spLocks noChangeArrowheads="1"/>
          </p:cNvSpPr>
          <p:nvPr>
            <p:custDataLst>
              <p:tags r:id="rId25"/>
            </p:custDataLst>
          </p:nvPr>
        </p:nvSpPr>
        <p:spPr bwMode="auto">
          <a:xfrm>
            <a:off x="6803202" y="4924289"/>
            <a:ext cx="3281109" cy="36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chor="ctr" anchorCtr="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spcBef>
                <a:spcPct val="20000"/>
              </a:spcBef>
            </a:pPr>
            <a:r>
              <a:rPr lang="zh-CN" altLang="en-US" sz="1600" b="1" dirty="0">
                <a:latin typeface="华文细黑" panose="02010600040101010101" charset="-122"/>
                <a:ea typeface="华文细黑" panose="02010600040101010101" charset="-122"/>
                <a:cs typeface="+mj-cs"/>
              </a:rPr>
              <a:t>中国股票市场流动性</a:t>
            </a:r>
            <a:r>
              <a:rPr lang="zh-CN" altLang="en-US" sz="1600" b="1" dirty="0" smtClean="0">
                <a:solidFill>
                  <a:schemeClr val="bg1">
                    <a:lumMod val="50000"/>
                  </a:schemeClr>
                </a:solidFill>
                <a:latin typeface="华文细黑" panose="02010600040101010101" charset="-122"/>
                <a:ea typeface="华文细黑" panose="02010600040101010101" charset="-122"/>
              </a:rPr>
              <a:t>数据库</a:t>
            </a:r>
            <a:r>
              <a:rPr lang="zh-CN" altLang="en-US" sz="1600" b="1" dirty="0" smtClean="0">
                <a:latin typeface="华文细黑" panose="02010600040101010101" charset="-122"/>
                <a:ea typeface="华文细黑" panose="02010600040101010101" charset="-122"/>
                <a:cs typeface="+mj-cs"/>
              </a:rPr>
              <a:t> </a:t>
            </a:r>
            <a:endParaRPr lang="en-US" altLang="zh-CN" sz="1600" b="1" dirty="0">
              <a:latin typeface="华文细黑" panose="02010600040101010101" charset="-122"/>
              <a:ea typeface="华文细黑" panose="02010600040101010101" charset="-122"/>
              <a:cs typeface="+mj-cs"/>
              <a:sym typeface="Arial" panose="020B0604020202020204" pitchFamily="34" charset="0"/>
            </a:endParaRPr>
          </a:p>
        </p:txBody>
      </p:sp>
      <p:sp>
        <p:nvSpPr>
          <p:cNvPr id="82" name="TextBox 13"/>
          <p:cNvSpPr txBox="1">
            <a:spLocks noChangeArrowheads="1"/>
          </p:cNvSpPr>
          <p:nvPr>
            <p:custDataLst>
              <p:tags r:id="rId26"/>
            </p:custDataLst>
          </p:nvPr>
        </p:nvSpPr>
        <p:spPr bwMode="auto">
          <a:xfrm>
            <a:off x="6474767" y="1262880"/>
            <a:ext cx="5061315" cy="8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rm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2200"/>
              </a:lnSpc>
              <a:spcBef>
                <a:spcPct val="20000"/>
              </a:spcBef>
            </a:pPr>
            <a:r>
              <a:rPr lang="en-US" altLang="zh-CN"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a:t>
            </a: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一带一路</a:t>
            </a:r>
            <a:r>
              <a:rPr lang="en-US" altLang="zh-CN"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a:t>
            </a: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沿线国社会经济发展指标及国别合作度、国际竞争力、人民币国际化、文化交流等特色指标</a:t>
            </a:r>
            <a:endParaRPr lang="en-US" altLang="zh-CN"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p:txBody>
      </p:sp>
      <p:sp>
        <p:nvSpPr>
          <p:cNvPr id="83" name="TextBox 13"/>
          <p:cNvSpPr txBox="1">
            <a:spLocks noChangeArrowheads="1"/>
          </p:cNvSpPr>
          <p:nvPr>
            <p:custDataLst>
              <p:tags r:id="rId27"/>
            </p:custDataLst>
          </p:nvPr>
        </p:nvSpPr>
        <p:spPr bwMode="auto">
          <a:xfrm>
            <a:off x="1199271" y="3475037"/>
            <a:ext cx="4124895" cy="41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spcBef>
                <a:spcPct val="20000"/>
              </a:spcBef>
            </a:pP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绿色信贷、绿色运营、绿色债券</a:t>
            </a:r>
            <a:endParaRPr lang="en-US" altLang="zh-CN"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endParaRPr>
          </a:p>
          <a:p>
            <a:pPr algn="r">
              <a:spcBef>
                <a:spcPct val="20000"/>
              </a:spcBef>
            </a:pP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和碳金融交易数据</a:t>
            </a:r>
          </a:p>
        </p:txBody>
      </p:sp>
      <p:sp>
        <p:nvSpPr>
          <p:cNvPr id="84" name="TextBox 13"/>
          <p:cNvSpPr txBox="1">
            <a:spLocks noChangeArrowheads="1"/>
          </p:cNvSpPr>
          <p:nvPr>
            <p:custDataLst>
              <p:tags r:id="rId28"/>
            </p:custDataLst>
          </p:nvPr>
        </p:nvSpPr>
        <p:spPr bwMode="auto">
          <a:xfrm>
            <a:off x="1302905" y="4413364"/>
            <a:ext cx="4053026" cy="8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rm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spcBef>
                <a:spcPct val="20000"/>
              </a:spcBef>
            </a:pP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回购事件、回购明细、回购规模、回购价格</a:t>
            </a:r>
          </a:p>
        </p:txBody>
      </p:sp>
      <p:sp>
        <p:nvSpPr>
          <p:cNvPr id="85" name="TextBox 13"/>
          <p:cNvSpPr txBox="1">
            <a:spLocks noChangeArrowheads="1"/>
          </p:cNvSpPr>
          <p:nvPr>
            <p:custDataLst>
              <p:tags r:id="rId29"/>
            </p:custDataLst>
          </p:nvPr>
        </p:nvSpPr>
        <p:spPr bwMode="auto">
          <a:xfrm>
            <a:off x="6769953" y="5291335"/>
            <a:ext cx="4887021" cy="8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rmAutofit/>
          </a:bodyPr>
          <a:lstStyle>
            <a:defPPr>
              <a:defRPr lang="zh-CN"/>
            </a:defPPr>
            <a:lvl1pPr defTabSz="1216025">
              <a:lnSpc>
                <a:spcPts val="2200"/>
              </a:lnSpc>
              <a:spcBef>
                <a:spcPct val="20000"/>
              </a:spcBef>
              <a:defRPr sz="1400">
                <a:solidFill>
                  <a:schemeClr val="bg1">
                    <a:lumMod val="50000"/>
                  </a:schemeClr>
                </a:solidFill>
                <a:latin typeface="华文细黑" panose="02010600040101010101" charset="-122"/>
                <a:ea typeface="华文细黑" panose="02010600040101010101" charset="-122"/>
              </a:defRPr>
            </a:lvl1pPr>
            <a:lvl2pPr marL="742950" indent="-285750" defTabSz="1216025">
              <a:defRPr>
                <a:latin typeface="Calibri" panose="020F0502020204030204" charset="0"/>
                <a:ea typeface="宋体" panose="02010600030101010101" pitchFamily="2" charset="-122"/>
              </a:defRPr>
            </a:lvl2pPr>
            <a:lvl3pPr marL="1143000" indent="-228600" defTabSz="1216025">
              <a:defRPr>
                <a:latin typeface="Calibri" panose="020F0502020204030204" charset="0"/>
                <a:ea typeface="宋体" panose="02010600030101010101" pitchFamily="2" charset="-122"/>
              </a:defRPr>
            </a:lvl3pPr>
            <a:lvl4pPr marL="1600200" indent="-228600" defTabSz="1216025">
              <a:defRPr>
                <a:latin typeface="Calibri" panose="020F0502020204030204" charset="0"/>
                <a:ea typeface="宋体" panose="02010600030101010101" pitchFamily="2" charset="-122"/>
              </a:defRPr>
            </a:lvl4pPr>
            <a:lvl5pPr marL="2057400" indent="-228600" defTabSz="1216025">
              <a:defRPr>
                <a:latin typeface="Calibri" panose="020F0502020204030204" charset="0"/>
                <a:ea typeface="宋体" panose="02010600030101010101" pitchFamily="2" charset="-122"/>
              </a:defRPr>
            </a:lvl5pPr>
            <a:lvl6pPr marL="2514600" indent="-228600" defTabSz="1216025" fontAlgn="base">
              <a:spcBef>
                <a:spcPct val="0"/>
              </a:spcBef>
              <a:spcAft>
                <a:spcPct val="0"/>
              </a:spcAft>
              <a:defRPr>
                <a:latin typeface="Calibri" panose="020F0502020204030204" charset="0"/>
                <a:ea typeface="宋体" panose="02010600030101010101" pitchFamily="2" charset="-122"/>
              </a:defRPr>
            </a:lvl6pPr>
            <a:lvl7pPr marL="2971800" indent="-228600" defTabSz="1216025" fontAlgn="base">
              <a:spcBef>
                <a:spcPct val="0"/>
              </a:spcBef>
              <a:spcAft>
                <a:spcPct val="0"/>
              </a:spcAft>
              <a:defRPr>
                <a:latin typeface="Calibri" panose="020F0502020204030204" charset="0"/>
                <a:ea typeface="宋体" panose="02010600030101010101" pitchFamily="2" charset="-122"/>
              </a:defRPr>
            </a:lvl7pPr>
            <a:lvl8pPr marL="3429000" indent="-228600" defTabSz="1216025" fontAlgn="base">
              <a:spcBef>
                <a:spcPct val="0"/>
              </a:spcBef>
              <a:spcAft>
                <a:spcPct val="0"/>
              </a:spcAft>
              <a:defRPr>
                <a:latin typeface="Calibri" panose="020F0502020204030204" charset="0"/>
                <a:ea typeface="宋体" panose="02010600030101010101" pitchFamily="2" charset="-122"/>
              </a:defRPr>
            </a:lvl8pPr>
            <a:lvl9pPr marL="3886200" indent="-228600" defTabSz="1216025" fontAlgn="base">
              <a:spcBef>
                <a:spcPct val="0"/>
              </a:spcBef>
              <a:spcAft>
                <a:spcPct val="0"/>
              </a:spcAft>
              <a:defRPr>
                <a:latin typeface="Calibri" panose="020F0502020204030204" charset="0"/>
                <a:ea typeface="宋体" panose="02010600030101010101" pitchFamily="2" charset="-122"/>
              </a:defRPr>
            </a:lvl9pPr>
          </a:lstStyle>
          <a:p>
            <a:r>
              <a:rPr lang="zh-CN" altLang="en-US" dirty="0">
                <a:sym typeface="Arial" panose="020B0604020202020204" pitchFamily="34" charset="0"/>
              </a:rPr>
              <a:t>个股换手率、个股</a:t>
            </a:r>
            <a:r>
              <a:rPr lang="en-US" altLang="zh-CN" dirty="0" err="1">
                <a:sym typeface="Arial" panose="020B0604020202020204" pitchFamily="34" charset="0"/>
              </a:rPr>
              <a:t>Amihud</a:t>
            </a:r>
            <a:r>
              <a:rPr lang="zh-CN" altLang="en-US" dirty="0">
                <a:sym typeface="Arial" panose="020B0604020202020204" pitchFamily="34" charset="0"/>
              </a:rPr>
              <a:t>指标、市场</a:t>
            </a:r>
            <a:r>
              <a:rPr lang="en-US" altLang="zh-CN" dirty="0" err="1">
                <a:sym typeface="Arial" panose="020B0604020202020204" pitchFamily="34" charset="0"/>
              </a:rPr>
              <a:t>Amihud</a:t>
            </a:r>
            <a:r>
              <a:rPr lang="zh-CN" altLang="en-US" dirty="0">
                <a:sym typeface="Arial" panose="020B0604020202020204" pitchFamily="34" charset="0"/>
              </a:rPr>
              <a:t>指标</a:t>
            </a:r>
          </a:p>
        </p:txBody>
      </p:sp>
      <p:sp>
        <p:nvSpPr>
          <p:cNvPr id="86" name="TextBox 13"/>
          <p:cNvSpPr txBox="1">
            <a:spLocks noChangeArrowheads="1"/>
          </p:cNvSpPr>
          <p:nvPr>
            <p:custDataLst>
              <p:tags r:id="rId30"/>
            </p:custDataLst>
          </p:nvPr>
        </p:nvSpPr>
        <p:spPr bwMode="auto">
          <a:xfrm>
            <a:off x="6768662" y="4461464"/>
            <a:ext cx="4887021" cy="8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rm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2200"/>
              </a:lnSpc>
              <a:spcBef>
                <a:spcPct val="20000"/>
              </a:spcBef>
            </a:pPr>
            <a:r>
              <a:rPr lang="zh-CN" altLang="en-US" sz="1400" dirty="0">
                <a:solidFill>
                  <a:schemeClr val="bg1">
                    <a:lumMod val="50000"/>
                  </a:schemeClr>
                </a:solidFill>
                <a:latin typeface="华文细黑" panose="02010600040101010101" charset="-122"/>
                <a:ea typeface="华文细黑" panose="02010600040101010101" charset="-122"/>
                <a:sym typeface="Arial" panose="020B0604020202020204" pitchFamily="34" charset="0"/>
              </a:rPr>
              <a:t>公司经营事件、突发灾害事件、市场事件、行情与财务</a:t>
            </a:r>
          </a:p>
        </p:txBody>
      </p:sp>
      <p:sp>
        <p:nvSpPr>
          <p:cNvPr id="87" name="TextBox 13"/>
          <p:cNvSpPr txBox="1">
            <a:spLocks noChangeArrowheads="1"/>
          </p:cNvSpPr>
          <p:nvPr>
            <p:custDataLst>
              <p:tags r:id="rId31"/>
            </p:custDataLst>
          </p:nvPr>
        </p:nvSpPr>
        <p:spPr bwMode="auto">
          <a:xfrm>
            <a:off x="6715742" y="3547293"/>
            <a:ext cx="4726971" cy="8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800" tIns="46800" rIns="46800" bIns="46800">
            <a:normAutofit/>
          </a:bodyPr>
          <a:lstStyle>
            <a:defPPr>
              <a:defRPr lang="zh-CN"/>
            </a:defPPr>
            <a:lvl1pPr defTabSz="1216025">
              <a:lnSpc>
                <a:spcPts val="2200"/>
              </a:lnSpc>
              <a:spcBef>
                <a:spcPct val="20000"/>
              </a:spcBef>
              <a:defRPr sz="1400">
                <a:solidFill>
                  <a:schemeClr val="bg1">
                    <a:lumMod val="50000"/>
                  </a:schemeClr>
                </a:solidFill>
                <a:latin typeface="华文细黑" panose="02010600040101010101" charset="-122"/>
                <a:ea typeface="华文细黑" panose="02010600040101010101" charset="-122"/>
              </a:defRPr>
            </a:lvl1pPr>
            <a:lvl2pPr marL="742950" indent="-285750" defTabSz="1216025">
              <a:defRPr>
                <a:latin typeface="Calibri" panose="020F0502020204030204" charset="0"/>
                <a:ea typeface="宋体" panose="02010600030101010101" pitchFamily="2" charset="-122"/>
              </a:defRPr>
            </a:lvl2pPr>
            <a:lvl3pPr marL="1143000" indent="-228600" defTabSz="1216025">
              <a:defRPr>
                <a:latin typeface="Calibri" panose="020F0502020204030204" charset="0"/>
                <a:ea typeface="宋体" panose="02010600030101010101" pitchFamily="2" charset="-122"/>
              </a:defRPr>
            </a:lvl3pPr>
            <a:lvl4pPr marL="1600200" indent="-228600" defTabSz="1216025">
              <a:defRPr>
                <a:latin typeface="Calibri" panose="020F0502020204030204" charset="0"/>
                <a:ea typeface="宋体" panose="02010600030101010101" pitchFamily="2" charset="-122"/>
              </a:defRPr>
            </a:lvl4pPr>
            <a:lvl5pPr marL="2057400" indent="-228600" defTabSz="1216025">
              <a:defRPr>
                <a:latin typeface="Calibri" panose="020F0502020204030204" charset="0"/>
                <a:ea typeface="宋体" panose="02010600030101010101" pitchFamily="2" charset="-122"/>
              </a:defRPr>
            </a:lvl5pPr>
            <a:lvl6pPr marL="2514600" indent="-228600" defTabSz="1216025" fontAlgn="base">
              <a:spcBef>
                <a:spcPct val="0"/>
              </a:spcBef>
              <a:spcAft>
                <a:spcPct val="0"/>
              </a:spcAft>
              <a:defRPr>
                <a:latin typeface="Calibri" panose="020F0502020204030204" charset="0"/>
                <a:ea typeface="宋体" panose="02010600030101010101" pitchFamily="2" charset="-122"/>
              </a:defRPr>
            </a:lvl6pPr>
            <a:lvl7pPr marL="2971800" indent="-228600" defTabSz="1216025" fontAlgn="base">
              <a:spcBef>
                <a:spcPct val="0"/>
              </a:spcBef>
              <a:spcAft>
                <a:spcPct val="0"/>
              </a:spcAft>
              <a:defRPr>
                <a:latin typeface="Calibri" panose="020F0502020204030204" charset="0"/>
                <a:ea typeface="宋体" panose="02010600030101010101" pitchFamily="2" charset="-122"/>
              </a:defRPr>
            </a:lvl7pPr>
            <a:lvl8pPr marL="3429000" indent="-228600" defTabSz="1216025" fontAlgn="base">
              <a:spcBef>
                <a:spcPct val="0"/>
              </a:spcBef>
              <a:spcAft>
                <a:spcPct val="0"/>
              </a:spcAft>
              <a:defRPr>
                <a:latin typeface="Calibri" panose="020F0502020204030204" charset="0"/>
                <a:ea typeface="宋体" panose="02010600030101010101" pitchFamily="2" charset="-122"/>
              </a:defRPr>
            </a:lvl8pPr>
            <a:lvl9pPr marL="3886200" indent="-228600" defTabSz="1216025" fontAlgn="base">
              <a:spcBef>
                <a:spcPct val="0"/>
              </a:spcBef>
              <a:spcAft>
                <a:spcPct val="0"/>
              </a:spcAft>
              <a:defRPr>
                <a:latin typeface="Calibri" panose="020F0502020204030204" charset="0"/>
                <a:ea typeface="宋体" panose="02010600030101010101" pitchFamily="2" charset="-122"/>
              </a:defRPr>
            </a:lvl9pPr>
          </a:lstStyle>
          <a:p>
            <a:r>
              <a:rPr lang="zh-CN" altLang="en-US" dirty="0">
                <a:sym typeface="Arial" panose="020B0604020202020204" pitchFamily="34" charset="0"/>
              </a:rPr>
              <a:t>家族化方式、家族化时间、创始人、参与管理</a:t>
            </a:r>
            <a:r>
              <a:rPr lang="zh-CN" altLang="en-US" dirty="0" smtClean="0">
                <a:sym typeface="Arial" panose="020B0604020202020204" pitchFamily="34" charset="0"/>
              </a:rPr>
              <a:t>代数</a:t>
            </a:r>
            <a:endParaRPr lang="zh-CN" altLang="en-US" dirty="0">
              <a:sym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MH_Number_1">
            <a:hlinkClick r:id="" action="ppaction://noaction"/>
          </p:cNvPr>
          <p:cNvSpPr/>
          <p:nvPr>
            <p:custDataLst>
              <p:tags r:id="rId2"/>
            </p:custDataLst>
          </p:nvPr>
        </p:nvSpPr>
        <p:spPr bwMode="auto">
          <a:xfrm>
            <a:off x="3118659" y="1490816"/>
            <a:ext cx="752007" cy="402497"/>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35" name="MH_Entry_1">
            <a:hlinkClick r:id="" action="ppaction://noaction"/>
          </p:cNvPr>
          <p:cNvSpPr/>
          <p:nvPr>
            <p:custDataLst>
              <p:tags r:id="rId3"/>
            </p:custDataLst>
          </p:nvPr>
        </p:nvSpPr>
        <p:spPr>
          <a:xfrm>
            <a:off x="3888539" y="1850321"/>
            <a:ext cx="4685303"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8" name="文本框 7"/>
          <p:cNvSpPr txBox="1"/>
          <p:nvPr>
            <p:custDataLst>
              <p:tags r:id="rId4"/>
            </p:custDataLst>
          </p:nvPr>
        </p:nvSpPr>
        <p:spPr>
          <a:xfrm>
            <a:off x="3118659" y="1490817"/>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01</a:t>
            </a:r>
            <a:endParaRPr lang="zh-CN" altLang="en-US" sz="2000" dirty="0">
              <a:solidFill>
                <a:schemeClr val="bg1"/>
              </a:solidFill>
            </a:endParaRPr>
          </a:p>
        </p:txBody>
      </p:sp>
      <p:sp>
        <p:nvSpPr>
          <p:cNvPr id="4" name="文本框 3"/>
          <p:cNvSpPr txBox="1"/>
          <p:nvPr>
            <p:custDataLst>
              <p:tags r:id="rId5"/>
            </p:custDataLst>
          </p:nvPr>
        </p:nvSpPr>
        <p:spPr>
          <a:xfrm>
            <a:off x="3888539" y="1462633"/>
            <a:ext cx="4685303" cy="500400"/>
          </a:xfrm>
          <a:prstGeom prst="rect">
            <a:avLst/>
          </a:prstGeom>
          <a:noFill/>
        </p:spPr>
        <p:txBody>
          <a:bodyPr wrap="square" rtlCol="0" anchor="ctr" anchorCtr="0">
            <a:normAutofit/>
          </a:bodyPr>
          <a:lstStyle>
            <a:defPPr>
              <a:defRPr lang="zh-CN"/>
            </a:defPPr>
            <a:lvl1pPr>
              <a:defRPr sz="2000"/>
            </a:lvl1pPr>
          </a:lstStyle>
          <a:p>
            <a:r>
              <a:rPr lang="zh-CN" altLang="en-US" b="1" dirty="0">
                <a:solidFill>
                  <a:schemeClr val="bg2">
                    <a:lumMod val="50000"/>
                  </a:schemeClr>
                </a:solidFill>
                <a:latin typeface="微软雅黑" panose="020B0503020204020204" pitchFamily="34" charset="-122"/>
                <a:ea typeface="微软雅黑" panose="020B0503020204020204" pitchFamily="34" charset="-122"/>
              </a:rPr>
              <a:t>实证研究</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的基本思路</a:t>
            </a:r>
            <a:endParaRPr lang="zh-CN" altLang="en-US"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4" name="文本框 23"/>
          <p:cNvSpPr txBox="1"/>
          <p:nvPr>
            <p:custDataLst>
              <p:tags r:id="rId6"/>
            </p:custDataLst>
          </p:nvPr>
        </p:nvSpPr>
        <p:spPr>
          <a:xfrm>
            <a:off x="3118659" y="2506903"/>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02</a:t>
            </a:r>
            <a:endParaRPr lang="zh-CN" altLang="en-US" sz="2000" dirty="0">
              <a:solidFill>
                <a:schemeClr val="bg1"/>
              </a:solidFill>
            </a:endParaRPr>
          </a:p>
        </p:txBody>
      </p:sp>
      <p:sp>
        <p:nvSpPr>
          <p:cNvPr id="23" name="MH_Entry_1">
            <a:hlinkClick r:id="" action="ppaction://noaction"/>
          </p:cNvPr>
          <p:cNvSpPr/>
          <p:nvPr>
            <p:custDataLst>
              <p:tags r:id="rId7"/>
            </p:custDataLst>
          </p:nvPr>
        </p:nvSpPr>
        <p:spPr>
          <a:xfrm>
            <a:off x="3888539" y="2851480"/>
            <a:ext cx="4889862"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5" name="文本框 4"/>
          <p:cNvSpPr txBox="1"/>
          <p:nvPr>
            <p:custDataLst>
              <p:tags r:id="rId8"/>
            </p:custDataLst>
          </p:nvPr>
        </p:nvSpPr>
        <p:spPr>
          <a:xfrm>
            <a:off x="3888539" y="2442976"/>
            <a:ext cx="4889863" cy="500400"/>
          </a:xfrm>
          <a:prstGeom prst="rect">
            <a:avLst/>
          </a:prstGeom>
          <a:noFill/>
        </p:spPr>
        <p:txBody>
          <a:bodyPr wrap="square" rtlCol="0" anchor="ctr" anchorCtr="0">
            <a:normAutofit/>
          </a:bodyPr>
          <a:lstStyle>
            <a:defPPr>
              <a:defRPr lang="zh-CN"/>
            </a:defPPr>
            <a:lvl1pPr>
              <a:defRPr sz="2000"/>
            </a:lvl1pPr>
          </a:lstStyle>
          <a:p>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数据挖掘</a:t>
            </a:r>
            <a:r>
              <a:rPr lang="en-US" altLang="zh-CN" b="1" dirty="0" err="1" smtClean="0">
                <a:solidFill>
                  <a:schemeClr val="bg2">
                    <a:lumMod val="50000"/>
                  </a:schemeClr>
                </a:solidFill>
                <a:latin typeface="微软雅黑" panose="020B0503020204020204" pitchFamily="34" charset="-122"/>
                <a:ea typeface="微软雅黑" panose="020B0503020204020204" pitchFamily="34" charset="-122"/>
              </a:rPr>
              <a:t>vs</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思想创新</a:t>
            </a:r>
          </a:p>
        </p:txBody>
      </p:sp>
      <p:sp>
        <p:nvSpPr>
          <p:cNvPr id="25" name="文本框 24"/>
          <p:cNvSpPr txBox="1"/>
          <p:nvPr>
            <p:custDataLst>
              <p:tags r:id="rId9"/>
            </p:custDataLst>
          </p:nvPr>
        </p:nvSpPr>
        <p:spPr>
          <a:xfrm>
            <a:off x="3118659" y="2499025"/>
            <a:ext cx="556086" cy="394619"/>
          </a:xfrm>
          <a:prstGeom prst="rect">
            <a:avLst/>
          </a:prstGeom>
          <a:noFill/>
        </p:spPr>
        <p:txBody>
          <a:bodyPr wrap="square" rtlCol="0" anchor="ctr" anchorCtr="0">
            <a:normAutofit lnSpcReduction="10000"/>
          </a:bodyPr>
          <a:lstStyle/>
          <a:p>
            <a:pPr algn="ctr"/>
            <a:endParaRPr lang="zh-CN" altLang="en-US" sz="2000" dirty="0">
              <a:solidFill>
                <a:schemeClr val="bg1"/>
              </a:solidFill>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27</a:t>
            </a:fld>
            <a:endParaRPr lang="zh-CN" altLang="en-US"/>
          </a:p>
        </p:txBody>
      </p:sp>
      <p:sp>
        <p:nvSpPr>
          <p:cNvPr id="15" name="MH_Number_2">
            <a:hlinkClick r:id="" action="ppaction://noaction"/>
          </p:cNvPr>
          <p:cNvSpPr/>
          <p:nvPr>
            <p:custDataLst>
              <p:tags r:id="rId10"/>
            </p:custDataLst>
          </p:nvPr>
        </p:nvSpPr>
        <p:spPr bwMode="auto">
          <a:xfrm>
            <a:off x="3118659" y="3641376"/>
            <a:ext cx="752007" cy="39462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lnSpcReduction="10000"/>
          </a:bodyPr>
          <a:lstStyle/>
          <a:p>
            <a:pPr algn="ctr">
              <a:spcBef>
                <a:spcPct val="0"/>
              </a:spcBef>
            </a:pPr>
            <a:endParaRPr lang="zh-CN" altLang="en-US" sz="2000" dirty="0">
              <a:solidFill>
                <a:schemeClr val="bg1"/>
              </a:solidFill>
            </a:endParaRPr>
          </a:p>
        </p:txBody>
      </p:sp>
      <p:sp>
        <p:nvSpPr>
          <p:cNvPr id="16" name="文本框 23"/>
          <p:cNvSpPr txBox="1"/>
          <p:nvPr>
            <p:custDataLst>
              <p:tags r:id="rId11"/>
            </p:custDataLst>
          </p:nvPr>
        </p:nvSpPr>
        <p:spPr>
          <a:xfrm>
            <a:off x="3118659" y="3652567"/>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03</a:t>
            </a:r>
            <a:endParaRPr lang="zh-CN" altLang="en-US" sz="2000" dirty="0">
              <a:solidFill>
                <a:schemeClr val="bg1"/>
              </a:solidFill>
            </a:endParaRPr>
          </a:p>
        </p:txBody>
      </p:sp>
      <p:sp>
        <p:nvSpPr>
          <p:cNvPr id="17" name="MH_Entry_1">
            <a:hlinkClick r:id="" action="ppaction://noaction"/>
          </p:cNvPr>
          <p:cNvSpPr/>
          <p:nvPr>
            <p:custDataLst>
              <p:tags r:id="rId12"/>
            </p:custDataLst>
          </p:nvPr>
        </p:nvSpPr>
        <p:spPr>
          <a:xfrm>
            <a:off x="3888539" y="3997144"/>
            <a:ext cx="4889862"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18" name="文本框 4"/>
          <p:cNvSpPr txBox="1"/>
          <p:nvPr>
            <p:custDataLst>
              <p:tags r:id="rId13"/>
            </p:custDataLst>
          </p:nvPr>
        </p:nvSpPr>
        <p:spPr>
          <a:xfrm>
            <a:off x="3888539" y="3574752"/>
            <a:ext cx="4889863" cy="500400"/>
          </a:xfrm>
          <a:prstGeom prst="rect">
            <a:avLst/>
          </a:prstGeom>
          <a:noFill/>
        </p:spPr>
        <p:txBody>
          <a:bodyPr wrap="square" rtlCol="0" anchor="ctr" anchorCtr="0">
            <a:normAutofit/>
          </a:bodyPr>
          <a:lstStyle>
            <a:defPPr>
              <a:defRPr lang="zh-CN"/>
            </a:defPPr>
            <a:lvl1pPr>
              <a:defRPr sz="2000"/>
            </a:lvl1pPr>
          </a:lstStyle>
          <a:p>
            <a:r>
              <a:rPr lang="en-US" altLang="zh-CN" b="1" dirty="0" smtClean="0">
                <a:solidFill>
                  <a:schemeClr val="bg2">
                    <a:lumMod val="50000"/>
                  </a:schemeClr>
                </a:solidFill>
                <a:latin typeface="微软雅黑" panose="020B0503020204020204" pitchFamily="34" charset="-122"/>
                <a:ea typeface="微软雅黑" panose="020B0503020204020204" pitchFamily="34" charset="-122"/>
              </a:rPr>
              <a:t>CSMAR</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数据库简介</a:t>
            </a:r>
          </a:p>
        </p:txBody>
      </p:sp>
      <p:sp>
        <p:nvSpPr>
          <p:cNvPr id="20" name="MH_Number_1">
            <a:hlinkClick r:id="" action="ppaction://noaction"/>
          </p:cNvPr>
          <p:cNvSpPr/>
          <p:nvPr>
            <p:custDataLst>
              <p:tags r:id="rId14"/>
            </p:custDataLst>
          </p:nvPr>
        </p:nvSpPr>
        <p:spPr bwMode="auto">
          <a:xfrm>
            <a:off x="3118659" y="2491928"/>
            <a:ext cx="752007" cy="402497"/>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21" name="文本框 20"/>
          <p:cNvSpPr txBox="1"/>
          <p:nvPr>
            <p:custDataLst>
              <p:tags r:id="rId15"/>
            </p:custDataLst>
          </p:nvPr>
        </p:nvSpPr>
        <p:spPr>
          <a:xfrm>
            <a:off x="3118659" y="2500801"/>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02</a:t>
            </a:r>
            <a:endParaRPr lang="zh-CN" altLang="en-US" sz="2000" dirty="0">
              <a:solidFill>
                <a:schemeClr val="bg1"/>
              </a:solidFill>
            </a:endParaRPr>
          </a:p>
        </p:txBody>
      </p:sp>
      <p:sp>
        <p:nvSpPr>
          <p:cNvPr id="9" name="文本框 8"/>
          <p:cNvSpPr txBox="1"/>
          <p:nvPr/>
        </p:nvSpPr>
        <p:spPr>
          <a:xfrm>
            <a:off x="1766304" y="1856435"/>
            <a:ext cx="615553" cy="3118945"/>
          </a:xfrm>
          <a:prstGeom prst="rect">
            <a:avLst/>
          </a:prstGeom>
          <a:noFill/>
          <a:ln>
            <a:solidFill>
              <a:schemeClr val="accent2">
                <a:lumMod val="60000"/>
                <a:lumOff val="40000"/>
              </a:schemeClr>
            </a:solidFill>
            <a:prstDash val="dash"/>
          </a:ln>
        </p:spPr>
        <p:txBody>
          <a:bodyPr vert="eaVert" wrap="square" rtlCol="0">
            <a:spAutoFit/>
          </a:bodyPr>
          <a:lstStyle/>
          <a:p>
            <a:r>
              <a:rPr lang="zh-CN" altLang="en-US" sz="2800" dirty="0" smtClean="0">
                <a:solidFill>
                  <a:schemeClr val="accent2">
                    <a:lumMod val="50000"/>
                  </a:schemeClr>
                </a:solidFill>
                <a:latin typeface="微软雅黑" panose="020B0503020204020204" pitchFamily="34" charset="-122"/>
                <a:ea typeface="微软雅黑" panose="020B0503020204020204" pitchFamily="34" charset="-122"/>
              </a:rPr>
              <a:t>     目           录</a:t>
            </a:r>
            <a:endParaRPr lang="zh-CN" altLang="en-US" sz="2800"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573842" y="2442976"/>
            <a:ext cx="3491057" cy="3642459"/>
          </a:xfrm>
          <a:prstGeom prst="rect">
            <a:avLst/>
          </a:prstGeom>
        </p:spPr>
      </p:pic>
      <p:sp>
        <p:nvSpPr>
          <p:cNvPr id="28" name="MH_Number_2">
            <a:hlinkClick r:id="" action="ppaction://noaction"/>
          </p:cNvPr>
          <p:cNvSpPr/>
          <p:nvPr>
            <p:custDataLst>
              <p:tags r:id="rId16"/>
            </p:custDataLst>
          </p:nvPr>
        </p:nvSpPr>
        <p:spPr bwMode="auto">
          <a:xfrm>
            <a:off x="3118659" y="4748139"/>
            <a:ext cx="752007" cy="39462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lnSpcReduction="10000"/>
          </a:bodyPr>
          <a:lstStyle/>
          <a:p>
            <a:pPr algn="ctr">
              <a:spcBef>
                <a:spcPct val="0"/>
              </a:spcBef>
            </a:pPr>
            <a:endParaRPr lang="zh-CN" altLang="en-US" sz="2000" dirty="0">
              <a:solidFill>
                <a:schemeClr val="bg1"/>
              </a:solidFill>
            </a:endParaRPr>
          </a:p>
        </p:txBody>
      </p:sp>
      <p:sp>
        <p:nvSpPr>
          <p:cNvPr id="29" name="文本框 23"/>
          <p:cNvSpPr txBox="1"/>
          <p:nvPr>
            <p:custDataLst>
              <p:tags r:id="rId17"/>
            </p:custDataLst>
          </p:nvPr>
        </p:nvSpPr>
        <p:spPr>
          <a:xfrm>
            <a:off x="3118659" y="4759330"/>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04</a:t>
            </a:r>
            <a:endParaRPr lang="zh-CN" altLang="en-US" sz="2000" dirty="0">
              <a:solidFill>
                <a:schemeClr val="bg1"/>
              </a:solidFill>
            </a:endParaRPr>
          </a:p>
        </p:txBody>
      </p:sp>
      <p:sp>
        <p:nvSpPr>
          <p:cNvPr id="31" name="MH_Entry_1">
            <a:hlinkClick r:id="" action="ppaction://noaction"/>
          </p:cNvPr>
          <p:cNvSpPr/>
          <p:nvPr>
            <p:custDataLst>
              <p:tags r:id="rId18"/>
            </p:custDataLst>
          </p:nvPr>
        </p:nvSpPr>
        <p:spPr>
          <a:xfrm>
            <a:off x="3888539" y="5103907"/>
            <a:ext cx="4685303" cy="7800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32" name="文本框 4"/>
          <p:cNvSpPr txBox="1"/>
          <p:nvPr>
            <p:custDataLst>
              <p:tags r:id="rId19"/>
            </p:custDataLst>
          </p:nvPr>
        </p:nvSpPr>
        <p:spPr>
          <a:xfrm>
            <a:off x="3888539" y="4681515"/>
            <a:ext cx="4685303" cy="500400"/>
          </a:xfrm>
          <a:prstGeom prst="rect">
            <a:avLst/>
          </a:prstGeom>
          <a:noFill/>
        </p:spPr>
        <p:txBody>
          <a:bodyPr wrap="square" rtlCol="0" anchor="ctr" anchorCtr="0">
            <a:normAutofit/>
          </a:bodyPr>
          <a:lstStyle>
            <a:defPPr>
              <a:defRPr lang="zh-CN"/>
            </a:defPPr>
            <a:lvl1pPr>
              <a:defRPr sz="2000"/>
            </a:lvl1pPr>
          </a:lstStyle>
          <a:p>
            <a:r>
              <a:rPr lang="en-US" altLang="zh-CN" b="1" dirty="0" smtClean="0">
                <a:latin typeface="微软雅黑" panose="020B0503020204020204" pitchFamily="34" charset="-122"/>
                <a:ea typeface="微软雅黑" panose="020B0503020204020204" pitchFamily="34" charset="-122"/>
              </a:rPr>
              <a:t>CSMAR</a:t>
            </a:r>
            <a:r>
              <a:rPr lang="zh-CN" altLang="en-US" b="1" dirty="0" smtClean="0">
                <a:latin typeface="微软雅黑" panose="020B0503020204020204" pitchFamily="34" charset="-122"/>
                <a:ea typeface="微软雅黑" panose="020B0503020204020204" pitchFamily="34" charset="-122"/>
              </a:rPr>
              <a:t>新库案例</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28</a:t>
            </a:fld>
            <a:endParaRPr lang="zh-CN" altLang="en-US" dirty="0"/>
          </a:p>
        </p:txBody>
      </p:sp>
      <p:sp>
        <p:nvSpPr>
          <p:cNvPr id="3" name="文本框 2"/>
          <p:cNvSpPr txBox="1"/>
          <p:nvPr/>
        </p:nvSpPr>
        <p:spPr>
          <a:xfrm>
            <a:off x="2803481" y="1819602"/>
            <a:ext cx="7490050" cy="3139321"/>
          </a:xfrm>
          <a:prstGeom prst="rect">
            <a:avLst/>
          </a:prstGeom>
          <a:noFill/>
        </p:spPr>
        <p:txBody>
          <a:bodyPr wrap="square" rtlCol="0" anchor="b">
            <a:spAutoFit/>
          </a:bodyPr>
          <a:lstStyle/>
          <a:p>
            <a:pPr marL="285750" indent="-285750">
              <a:lnSpc>
                <a:spcPct val="150000"/>
              </a:lnSpc>
              <a:buFont typeface="Wingdings" panose="05000000000000000000" pitchFamily="2" charset="2"/>
              <a:buChar char="Ø"/>
            </a:pPr>
            <a:r>
              <a:rPr lang="zh-CN" altLang="en-US" b="1" smtClean="0">
                <a:solidFill>
                  <a:schemeClr val="tx2"/>
                </a:solidFill>
                <a:latin typeface="+mj-ea"/>
                <a:ea typeface="+mj-ea"/>
              </a:rPr>
              <a:t>简介：</a:t>
            </a:r>
            <a:r>
              <a:rPr lang="zh-CN" altLang="en-US" sz="1600" smtClean="0">
                <a:solidFill>
                  <a:schemeClr val="tx2"/>
                </a:solidFill>
                <a:latin typeface="+mj-ea"/>
                <a:ea typeface="+mj-ea"/>
              </a:rPr>
              <a:t>家族</a:t>
            </a:r>
            <a:r>
              <a:rPr lang="zh-CN" altLang="en-US" sz="1600">
                <a:solidFill>
                  <a:schemeClr val="tx2"/>
                </a:solidFill>
                <a:latin typeface="+mj-ea"/>
                <a:ea typeface="+mj-ea"/>
              </a:rPr>
              <a:t>企业作为世界上最具普遍意义的企业组织形态，在世界经济中有着举足轻重的</a:t>
            </a:r>
            <a:r>
              <a:rPr lang="zh-CN" altLang="en-US" sz="1600" smtClean="0">
                <a:solidFill>
                  <a:schemeClr val="tx2"/>
                </a:solidFill>
                <a:latin typeface="+mj-ea"/>
                <a:ea typeface="+mj-ea"/>
              </a:rPr>
              <a:t>地位；在家族企业中资本</a:t>
            </a:r>
            <a:r>
              <a:rPr lang="zh-CN" altLang="en-US" sz="1600">
                <a:solidFill>
                  <a:schemeClr val="tx2"/>
                </a:solidFill>
                <a:latin typeface="+mj-ea"/>
                <a:ea typeface="+mj-ea"/>
              </a:rPr>
              <a:t>或股份主要控制在一个家族手中，家族成员出任企业的主要领导</a:t>
            </a:r>
            <a:r>
              <a:rPr lang="zh-CN" altLang="en-US" sz="1600" smtClean="0">
                <a:solidFill>
                  <a:schemeClr val="tx2"/>
                </a:solidFill>
                <a:latin typeface="+mj-ea"/>
                <a:ea typeface="+mj-ea"/>
              </a:rPr>
              <a:t>职务。</a:t>
            </a:r>
            <a:endParaRPr lang="en-US" altLang="zh-CN" sz="1600" smtClean="0">
              <a:solidFill>
                <a:schemeClr val="tx2"/>
              </a:solidFill>
              <a:latin typeface="+mj-ea"/>
              <a:ea typeface="+mj-ea"/>
            </a:endParaRPr>
          </a:p>
          <a:p>
            <a:pPr>
              <a:lnSpc>
                <a:spcPct val="150000"/>
              </a:lnSpc>
            </a:pPr>
            <a:endParaRPr lang="en-US" altLang="zh-CN" sz="1600">
              <a:solidFill>
                <a:schemeClr val="tx2"/>
              </a:solidFill>
              <a:latin typeface="+mj-ea"/>
              <a:ea typeface="+mj-ea"/>
            </a:endParaRPr>
          </a:p>
          <a:p>
            <a:pPr>
              <a:lnSpc>
                <a:spcPct val="150000"/>
              </a:lnSpc>
            </a:pPr>
            <a:endParaRPr lang="en-US" altLang="zh-CN" sz="1600" smtClean="0">
              <a:solidFill>
                <a:schemeClr val="tx2"/>
              </a:solidFill>
              <a:latin typeface="+mj-ea"/>
              <a:ea typeface="+mj-ea"/>
            </a:endParaRPr>
          </a:p>
          <a:p>
            <a:pPr marL="285750" indent="-285750">
              <a:lnSpc>
                <a:spcPct val="150000"/>
              </a:lnSpc>
              <a:buFont typeface="Wingdings" panose="05000000000000000000" pitchFamily="2" charset="2"/>
              <a:buChar char="Ø"/>
            </a:pPr>
            <a:r>
              <a:rPr lang="zh-CN" altLang="en-US" b="1" smtClean="0">
                <a:solidFill>
                  <a:schemeClr val="tx2"/>
                </a:solidFill>
                <a:latin typeface="+mj-ea"/>
                <a:ea typeface="+mj-ea"/>
              </a:rPr>
              <a:t>特点：</a:t>
            </a:r>
            <a:r>
              <a:rPr lang="en-US" altLang="zh-CN" sz="1600" smtClean="0">
                <a:solidFill>
                  <a:schemeClr val="tx2"/>
                </a:solidFill>
                <a:latin typeface="+mj-ea"/>
                <a:ea typeface="+mj-ea"/>
              </a:rPr>
              <a:t>1. </a:t>
            </a:r>
            <a:r>
              <a:rPr lang="zh-CN" altLang="en-US" sz="1600" smtClean="0">
                <a:solidFill>
                  <a:schemeClr val="tx2"/>
                </a:solidFill>
                <a:latin typeface="+mj-ea"/>
                <a:ea typeface="+mj-ea"/>
              </a:rPr>
              <a:t>家族控制企业全部或大部分股权；</a:t>
            </a:r>
            <a:endParaRPr lang="en-US" altLang="zh-CN" sz="1600" smtClean="0">
              <a:solidFill>
                <a:schemeClr val="tx2"/>
              </a:solidFill>
              <a:latin typeface="+mj-ea"/>
              <a:ea typeface="+mj-ea"/>
            </a:endParaRPr>
          </a:p>
          <a:p>
            <a:pPr>
              <a:lnSpc>
                <a:spcPct val="150000"/>
              </a:lnSpc>
            </a:pPr>
            <a:r>
              <a:rPr lang="zh-CN" altLang="en-US" sz="1600" smtClean="0">
                <a:solidFill>
                  <a:schemeClr val="tx2"/>
                </a:solidFill>
                <a:latin typeface="+mj-ea"/>
                <a:ea typeface="+mj-ea"/>
              </a:rPr>
              <a:t>          </a:t>
            </a:r>
            <a:r>
              <a:rPr lang="en-US" altLang="zh-CN" sz="1600" smtClean="0">
                <a:solidFill>
                  <a:schemeClr val="tx2"/>
                </a:solidFill>
                <a:latin typeface="+mj-ea"/>
                <a:ea typeface="+mj-ea"/>
              </a:rPr>
              <a:t>2. </a:t>
            </a:r>
            <a:r>
              <a:rPr lang="zh-CN" altLang="en-US" sz="1600" smtClean="0">
                <a:solidFill>
                  <a:schemeClr val="tx2"/>
                </a:solidFill>
                <a:latin typeface="+mj-ea"/>
                <a:ea typeface="+mj-ea"/>
              </a:rPr>
              <a:t>家族控制企业重大问题决策权；</a:t>
            </a:r>
            <a:endParaRPr lang="en-US" altLang="zh-CN" sz="1600" smtClean="0">
              <a:solidFill>
                <a:schemeClr val="tx2"/>
              </a:solidFill>
              <a:latin typeface="+mj-ea"/>
              <a:ea typeface="+mj-ea"/>
            </a:endParaRPr>
          </a:p>
          <a:p>
            <a:pPr>
              <a:lnSpc>
                <a:spcPct val="150000"/>
              </a:lnSpc>
            </a:pPr>
            <a:r>
              <a:rPr lang="zh-CN" altLang="en-US" sz="1600" smtClean="0">
                <a:solidFill>
                  <a:schemeClr val="tx2"/>
                </a:solidFill>
                <a:latin typeface="+mj-ea"/>
                <a:ea typeface="+mj-ea"/>
              </a:rPr>
              <a:t>          </a:t>
            </a:r>
            <a:r>
              <a:rPr lang="en-US" altLang="zh-CN" sz="1600" smtClean="0">
                <a:solidFill>
                  <a:schemeClr val="tx2"/>
                </a:solidFill>
                <a:latin typeface="+mj-ea"/>
                <a:ea typeface="+mj-ea"/>
              </a:rPr>
              <a:t>3. </a:t>
            </a:r>
            <a:r>
              <a:rPr lang="zh-CN" altLang="en-US" sz="1600" smtClean="0">
                <a:solidFill>
                  <a:schemeClr val="tx2"/>
                </a:solidFill>
                <a:latin typeface="+mj-ea"/>
                <a:ea typeface="+mj-ea"/>
              </a:rPr>
              <a:t>企业重要职务由家族成员担任；</a:t>
            </a:r>
            <a:endParaRPr lang="zh-CN" altLang="en-US" sz="1600">
              <a:solidFill>
                <a:schemeClr val="tx2"/>
              </a:solidFill>
              <a:latin typeface="+mj-ea"/>
              <a:ea typeface="+mj-ea"/>
            </a:endParaRPr>
          </a:p>
        </p:txBody>
      </p:sp>
      <p:pic>
        <p:nvPicPr>
          <p:cNvPr id="6" name="图片 5"/>
          <p:cNvPicPr>
            <a:picLocks noChangeAspect="1"/>
          </p:cNvPicPr>
          <p:nvPr/>
        </p:nvPicPr>
        <p:blipFill>
          <a:blip r:embed="rId2">
            <a:clrChange>
              <a:clrFrom>
                <a:srgbClr val="EAEAEA"/>
              </a:clrFrom>
              <a:clrTo>
                <a:srgbClr val="EAEAEA">
                  <a:alpha val="0"/>
                </a:srgbClr>
              </a:clrTo>
            </a:clrChange>
          </a:blip>
          <a:stretch>
            <a:fillRect/>
          </a:stretch>
        </p:blipFill>
        <p:spPr>
          <a:xfrm>
            <a:off x="261256" y="1005841"/>
            <a:ext cx="2664824" cy="5238206"/>
          </a:xfrm>
          <a:prstGeom prst="rect">
            <a:avLst/>
          </a:prstGeom>
          <a:noFill/>
          <a:ln>
            <a:noFill/>
          </a:ln>
        </p:spPr>
      </p:pic>
      <p:sp>
        <p:nvSpPr>
          <p:cNvPr id="7" name="横卷形 6"/>
          <p:cNvSpPr/>
          <p:nvPr/>
        </p:nvSpPr>
        <p:spPr>
          <a:xfrm>
            <a:off x="1593667" y="149584"/>
            <a:ext cx="2956562" cy="674123"/>
          </a:xfrm>
          <a:prstGeom prst="horizontalScroll">
            <a:avLst/>
          </a:prstGeom>
          <a:solidFill>
            <a:schemeClr val="accent1">
              <a:lumMod val="20000"/>
              <a:lumOff val="8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b="1" dirty="0">
                <a:solidFill>
                  <a:schemeClr val="tx2"/>
                </a:solidFill>
                <a:latin typeface="微软雅黑" panose="020B0503020204020204" pitchFamily="34" charset="-122"/>
                <a:ea typeface="微软雅黑" panose="020B0503020204020204" pitchFamily="34" charset="-122"/>
              </a:rPr>
              <a:t>什么是家族企业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29</a:t>
            </a:fld>
            <a:endParaRPr lang="zh-CN" altLang="en-US" dirty="0"/>
          </a:p>
        </p:txBody>
      </p:sp>
      <p:graphicFrame>
        <p:nvGraphicFramePr>
          <p:cNvPr id="3" name="图示 2"/>
          <p:cNvGraphicFramePr/>
          <p:nvPr/>
        </p:nvGraphicFramePr>
        <p:xfrm>
          <a:off x="1217022" y="1567543"/>
          <a:ext cx="9052560" cy="4415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横卷形 5"/>
          <p:cNvSpPr/>
          <p:nvPr/>
        </p:nvSpPr>
        <p:spPr>
          <a:xfrm>
            <a:off x="1593667" y="149584"/>
            <a:ext cx="2956562" cy="674123"/>
          </a:xfrm>
          <a:prstGeom prst="horizontalScroll">
            <a:avLst/>
          </a:prstGeom>
          <a:solidFill>
            <a:schemeClr val="accent1">
              <a:lumMod val="20000"/>
              <a:lumOff val="8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b="1" dirty="0" smtClean="0">
                <a:solidFill>
                  <a:schemeClr val="tx2"/>
                </a:solidFill>
                <a:latin typeface="微软雅黑" panose="020B0503020204020204" pitchFamily="34" charset="-122"/>
                <a:ea typeface="微软雅黑" panose="020B0503020204020204" pitchFamily="34" charset="-122"/>
              </a:rPr>
              <a:t>家族企业的类型</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MH_Number_1">
            <a:hlinkClick r:id="" action="ppaction://noaction"/>
          </p:cNvPr>
          <p:cNvSpPr/>
          <p:nvPr>
            <p:custDataLst>
              <p:tags r:id="rId2"/>
            </p:custDataLst>
          </p:nvPr>
        </p:nvSpPr>
        <p:spPr bwMode="auto">
          <a:xfrm>
            <a:off x="3118659" y="1490816"/>
            <a:ext cx="752007" cy="402497"/>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35" name="MH_Entry_1">
            <a:hlinkClick r:id="" action="ppaction://noaction"/>
          </p:cNvPr>
          <p:cNvSpPr/>
          <p:nvPr>
            <p:custDataLst>
              <p:tags r:id="rId3"/>
            </p:custDataLst>
          </p:nvPr>
        </p:nvSpPr>
        <p:spPr>
          <a:xfrm>
            <a:off x="3888539" y="1850321"/>
            <a:ext cx="4685303"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8" name="文本框 7"/>
          <p:cNvSpPr txBox="1"/>
          <p:nvPr>
            <p:custDataLst>
              <p:tags r:id="rId4"/>
            </p:custDataLst>
          </p:nvPr>
        </p:nvSpPr>
        <p:spPr>
          <a:xfrm>
            <a:off x="3118659" y="1490817"/>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01</a:t>
            </a:r>
            <a:endParaRPr lang="zh-CN" altLang="en-US" sz="2000" dirty="0">
              <a:solidFill>
                <a:schemeClr val="bg1"/>
              </a:solidFill>
            </a:endParaRPr>
          </a:p>
        </p:txBody>
      </p:sp>
      <p:sp>
        <p:nvSpPr>
          <p:cNvPr id="4" name="文本框 3"/>
          <p:cNvSpPr txBox="1"/>
          <p:nvPr>
            <p:custDataLst>
              <p:tags r:id="rId5"/>
            </p:custDataLst>
          </p:nvPr>
        </p:nvSpPr>
        <p:spPr>
          <a:xfrm>
            <a:off x="3888539" y="1462633"/>
            <a:ext cx="4685303" cy="500400"/>
          </a:xfrm>
          <a:prstGeom prst="rect">
            <a:avLst/>
          </a:prstGeom>
          <a:noFill/>
        </p:spPr>
        <p:txBody>
          <a:bodyPr wrap="square" rtlCol="0" anchor="ctr" anchorCtr="0">
            <a:normAutofit/>
          </a:bodyPr>
          <a:lstStyle>
            <a:defPPr>
              <a:defRPr lang="zh-CN"/>
            </a:defPPr>
            <a:lvl1pPr>
              <a:defRPr sz="2000"/>
            </a:lvl1pPr>
          </a:lstStyle>
          <a:p>
            <a:r>
              <a:rPr lang="zh-CN" altLang="en-US" b="1" dirty="0">
                <a:latin typeface="微软雅黑" panose="020B0503020204020204" pitchFamily="34" charset="-122"/>
                <a:ea typeface="微软雅黑" panose="020B0503020204020204" pitchFamily="34" charset="-122"/>
              </a:rPr>
              <a:t>实证研究</a:t>
            </a:r>
            <a:r>
              <a:rPr lang="zh-CN" altLang="en-US" b="1" dirty="0" smtClean="0">
                <a:latin typeface="微软雅黑" panose="020B0503020204020204" pitchFamily="34" charset="-122"/>
                <a:ea typeface="微软雅黑" panose="020B0503020204020204" pitchFamily="34" charset="-122"/>
              </a:rPr>
              <a:t>的基本思路</a:t>
            </a:r>
            <a:endParaRPr lang="zh-CN" altLang="en-US" b="1" dirty="0">
              <a:latin typeface="微软雅黑" panose="020B0503020204020204" pitchFamily="34" charset="-122"/>
              <a:ea typeface="微软雅黑" panose="020B0503020204020204" pitchFamily="34" charset="-122"/>
            </a:endParaRPr>
          </a:p>
        </p:txBody>
      </p:sp>
      <p:sp>
        <p:nvSpPr>
          <p:cNvPr id="24" name="文本框 23"/>
          <p:cNvSpPr txBox="1"/>
          <p:nvPr>
            <p:custDataLst>
              <p:tags r:id="rId6"/>
            </p:custDataLst>
          </p:nvPr>
        </p:nvSpPr>
        <p:spPr>
          <a:xfrm>
            <a:off x="3118659" y="2506903"/>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02</a:t>
            </a:r>
            <a:endParaRPr lang="zh-CN" altLang="en-US" sz="2000" dirty="0">
              <a:solidFill>
                <a:schemeClr val="bg1"/>
              </a:solidFill>
            </a:endParaRPr>
          </a:p>
        </p:txBody>
      </p:sp>
      <p:sp>
        <p:nvSpPr>
          <p:cNvPr id="23" name="MH_Entry_1">
            <a:hlinkClick r:id="" action="ppaction://noaction"/>
          </p:cNvPr>
          <p:cNvSpPr/>
          <p:nvPr>
            <p:custDataLst>
              <p:tags r:id="rId7"/>
            </p:custDataLst>
          </p:nvPr>
        </p:nvSpPr>
        <p:spPr>
          <a:xfrm>
            <a:off x="3888539" y="2851480"/>
            <a:ext cx="4889862"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5" name="文本框 4"/>
          <p:cNvSpPr txBox="1"/>
          <p:nvPr>
            <p:custDataLst>
              <p:tags r:id="rId8"/>
            </p:custDataLst>
          </p:nvPr>
        </p:nvSpPr>
        <p:spPr>
          <a:xfrm>
            <a:off x="3888539" y="2442976"/>
            <a:ext cx="4889863" cy="500400"/>
          </a:xfrm>
          <a:prstGeom prst="rect">
            <a:avLst/>
          </a:prstGeom>
          <a:noFill/>
        </p:spPr>
        <p:txBody>
          <a:bodyPr wrap="square" rtlCol="0" anchor="ctr" anchorCtr="0">
            <a:normAutofit/>
          </a:bodyPr>
          <a:lstStyle>
            <a:defPPr>
              <a:defRPr lang="zh-CN"/>
            </a:defPPr>
            <a:lvl1pPr>
              <a:defRPr sz="2000"/>
            </a:lvl1pPr>
          </a:lstStyle>
          <a:p>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数据挖掘</a:t>
            </a:r>
            <a:r>
              <a:rPr lang="en-US" altLang="zh-CN" b="1" dirty="0" err="1" smtClean="0">
                <a:solidFill>
                  <a:schemeClr val="bg2">
                    <a:lumMod val="50000"/>
                  </a:schemeClr>
                </a:solidFill>
                <a:latin typeface="微软雅黑" panose="020B0503020204020204" pitchFamily="34" charset="-122"/>
                <a:ea typeface="微软雅黑" panose="020B0503020204020204" pitchFamily="34" charset="-122"/>
              </a:rPr>
              <a:t>vs</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思想创新</a:t>
            </a:r>
          </a:p>
        </p:txBody>
      </p:sp>
      <p:sp>
        <p:nvSpPr>
          <p:cNvPr id="25" name="文本框 24"/>
          <p:cNvSpPr txBox="1"/>
          <p:nvPr>
            <p:custDataLst>
              <p:tags r:id="rId9"/>
            </p:custDataLst>
          </p:nvPr>
        </p:nvSpPr>
        <p:spPr>
          <a:xfrm>
            <a:off x="3118659" y="2499025"/>
            <a:ext cx="556086" cy="394619"/>
          </a:xfrm>
          <a:prstGeom prst="rect">
            <a:avLst/>
          </a:prstGeom>
          <a:noFill/>
        </p:spPr>
        <p:txBody>
          <a:bodyPr wrap="square" rtlCol="0" anchor="ctr" anchorCtr="0">
            <a:normAutofit lnSpcReduction="10000"/>
          </a:bodyPr>
          <a:lstStyle/>
          <a:p>
            <a:pPr algn="ctr"/>
            <a:endParaRPr lang="zh-CN" altLang="en-US" sz="2000" dirty="0">
              <a:solidFill>
                <a:schemeClr val="bg1"/>
              </a:solidFill>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3</a:t>
            </a:fld>
            <a:endParaRPr lang="zh-CN" altLang="en-US"/>
          </a:p>
        </p:txBody>
      </p:sp>
      <p:sp>
        <p:nvSpPr>
          <p:cNvPr id="15" name="MH_Number_2">
            <a:hlinkClick r:id="" action="ppaction://noaction"/>
          </p:cNvPr>
          <p:cNvSpPr/>
          <p:nvPr>
            <p:custDataLst>
              <p:tags r:id="rId10"/>
            </p:custDataLst>
          </p:nvPr>
        </p:nvSpPr>
        <p:spPr bwMode="auto">
          <a:xfrm>
            <a:off x="3118659" y="3641376"/>
            <a:ext cx="752007" cy="39462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lnSpcReduction="10000"/>
          </a:bodyPr>
          <a:lstStyle/>
          <a:p>
            <a:pPr algn="ctr">
              <a:spcBef>
                <a:spcPct val="0"/>
              </a:spcBef>
            </a:pPr>
            <a:endParaRPr lang="zh-CN" altLang="en-US" sz="2000" dirty="0">
              <a:solidFill>
                <a:schemeClr val="bg1"/>
              </a:solidFill>
            </a:endParaRPr>
          </a:p>
        </p:txBody>
      </p:sp>
      <p:sp>
        <p:nvSpPr>
          <p:cNvPr id="16" name="文本框 23"/>
          <p:cNvSpPr txBox="1"/>
          <p:nvPr>
            <p:custDataLst>
              <p:tags r:id="rId11"/>
            </p:custDataLst>
          </p:nvPr>
        </p:nvSpPr>
        <p:spPr>
          <a:xfrm>
            <a:off x="3118659" y="3652567"/>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03</a:t>
            </a:r>
            <a:endParaRPr lang="zh-CN" altLang="en-US" sz="2000" dirty="0">
              <a:solidFill>
                <a:schemeClr val="bg1"/>
              </a:solidFill>
            </a:endParaRPr>
          </a:p>
        </p:txBody>
      </p:sp>
      <p:sp>
        <p:nvSpPr>
          <p:cNvPr id="17" name="MH_Entry_1">
            <a:hlinkClick r:id="" action="ppaction://noaction"/>
          </p:cNvPr>
          <p:cNvSpPr/>
          <p:nvPr>
            <p:custDataLst>
              <p:tags r:id="rId12"/>
            </p:custDataLst>
          </p:nvPr>
        </p:nvSpPr>
        <p:spPr>
          <a:xfrm>
            <a:off x="3888539" y="3997144"/>
            <a:ext cx="4889862" cy="45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18" name="文本框 4"/>
          <p:cNvSpPr txBox="1"/>
          <p:nvPr>
            <p:custDataLst>
              <p:tags r:id="rId13"/>
            </p:custDataLst>
          </p:nvPr>
        </p:nvSpPr>
        <p:spPr>
          <a:xfrm>
            <a:off x="3888539" y="3574752"/>
            <a:ext cx="4889863" cy="500400"/>
          </a:xfrm>
          <a:prstGeom prst="rect">
            <a:avLst/>
          </a:prstGeom>
          <a:noFill/>
        </p:spPr>
        <p:txBody>
          <a:bodyPr wrap="square" rtlCol="0" anchor="ctr" anchorCtr="0">
            <a:normAutofit/>
          </a:bodyPr>
          <a:lstStyle>
            <a:defPPr>
              <a:defRPr lang="zh-CN"/>
            </a:defPPr>
            <a:lvl1pPr>
              <a:defRPr sz="2000"/>
            </a:lvl1pPr>
          </a:lstStyle>
          <a:p>
            <a:r>
              <a:rPr lang="en-US" altLang="zh-CN" b="1" dirty="0" smtClean="0">
                <a:solidFill>
                  <a:schemeClr val="bg2">
                    <a:lumMod val="50000"/>
                  </a:schemeClr>
                </a:solidFill>
                <a:latin typeface="微软雅黑" panose="020B0503020204020204" pitchFamily="34" charset="-122"/>
                <a:ea typeface="微软雅黑" panose="020B0503020204020204" pitchFamily="34" charset="-122"/>
              </a:rPr>
              <a:t>CSMAR</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数据库简介</a:t>
            </a:r>
          </a:p>
        </p:txBody>
      </p:sp>
      <p:sp>
        <p:nvSpPr>
          <p:cNvPr id="20" name="MH_Number_1">
            <a:hlinkClick r:id="" action="ppaction://noaction"/>
          </p:cNvPr>
          <p:cNvSpPr/>
          <p:nvPr>
            <p:custDataLst>
              <p:tags r:id="rId14"/>
            </p:custDataLst>
          </p:nvPr>
        </p:nvSpPr>
        <p:spPr bwMode="auto">
          <a:xfrm>
            <a:off x="3118659" y="2491928"/>
            <a:ext cx="752007" cy="402497"/>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21" name="文本框 20"/>
          <p:cNvSpPr txBox="1"/>
          <p:nvPr>
            <p:custDataLst>
              <p:tags r:id="rId15"/>
            </p:custDataLst>
          </p:nvPr>
        </p:nvSpPr>
        <p:spPr>
          <a:xfrm>
            <a:off x="3118659" y="2500801"/>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02</a:t>
            </a:r>
            <a:endParaRPr lang="zh-CN" altLang="en-US" sz="2000" dirty="0">
              <a:solidFill>
                <a:schemeClr val="bg1"/>
              </a:solidFill>
            </a:endParaRPr>
          </a:p>
        </p:txBody>
      </p:sp>
      <p:sp>
        <p:nvSpPr>
          <p:cNvPr id="9" name="文本框 8"/>
          <p:cNvSpPr txBox="1"/>
          <p:nvPr/>
        </p:nvSpPr>
        <p:spPr>
          <a:xfrm>
            <a:off x="1766304" y="1856435"/>
            <a:ext cx="615553" cy="3118945"/>
          </a:xfrm>
          <a:prstGeom prst="rect">
            <a:avLst/>
          </a:prstGeom>
          <a:noFill/>
          <a:ln>
            <a:solidFill>
              <a:schemeClr val="accent2">
                <a:lumMod val="60000"/>
                <a:lumOff val="40000"/>
              </a:schemeClr>
            </a:solidFill>
            <a:prstDash val="dash"/>
          </a:ln>
        </p:spPr>
        <p:txBody>
          <a:bodyPr vert="eaVert" wrap="square" rtlCol="0">
            <a:spAutoFit/>
          </a:bodyPr>
          <a:lstStyle/>
          <a:p>
            <a:r>
              <a:rPr lang="zh-CN" altLang="en-US" sz="2800" dirty="0" smtClean="0">
                <a:solidFill>
                  <a:schemeClr val="accent2">
                    <a:lumMod val="50000"/>
                  </a:schemeClr>
                </a:solidFill>
                <a:latin typeface="微软雅黑" panose="020B0503020204020204" pitchFamily="34" charset="-122"/>
                <a:ea typeface="微软雅黑" panose="020B0503020204020204" pitchFamily="34" charset="-122"/>
              </a:rPr>
              <a:t>     目           录</a:t>
            </a:r>
            <a:endParaRPr lang="zh-CN" altLang="en-US" sz="2800"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573842" y="2442976"/>
            <a:ext cx="3491057" cy="3642459"/>
          </a:xfrm>
          <a:prstGeom prst="rect">
            <a:avLst/>
          </a:prstGeom>
        </p:spPr>
      </p:pic>
      <p:sp>
        <p:nvSpPr>
          <p:cNvPr id="28" name="MH_Number_2">
            <a:hlinkClick r:id="" action="ppaction://noaction"/>
          </p:cNvPr>
          <p:cNvSpPr/>
          <p:nvPr>
            <p:custDataLst>
              <p:tags r:id="rId16"/>
            </p:custDataLst>
          </p:nvPr>
        </p:nvSpPr>
        <p:spPr bwMode="auto">
          <a:xfrm>
            <a:off x="3118659" y="4748139"/>
            <a:ext cx="752007" cy="39462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lnSpcReduction="10000"/>
          </a:bodyPr>
          <a:lstStyle/>
          <a:p>
            <a:pPr algn="ctr">
              <a:spcBef>
                <a:spcPct val="0"/>
              </a:spcBef>
            </a:pPr>
            <a:endParaRPr lang="zh-CN" altLang="en-US" sz="2000" dirty="0">
              <a:solidFill>
                <a:schemeClr val="bg1"/>
              </a:solidFill>
            </a:endParaRPr>
          </a:p>
        </p:txBody>
      </p:sp>
      <p:sp>
        <p:nvSpPr>
          <p:cNvPr id="29" name="文本框 23"/>
          <p:cNvSpPr txBox="1"/>
          <p:nvPr>
            <p:custDataLst>
              <p:tags r:id="rId17"/>
            </p:custDataLst>
          </p:nvPr>
        </p:nvSpPr>
        <p:spPr>
          <a:xfrm>
            <a:off x="3118659" y="4759330"/>
            <a:ext cx="556086" cy="394619"/>
          </a:xfrm>
          <a:prstGeom prst="rect">
            <a:avLst/>
          </a:prstGeom>
          <a:noFill/>
        </p:spPr>
        <p:txBody>
          <a:bodyPr wrap="square" rtlCol="0" anchor="ctr" anchorCtr="0">
            <a:normAutofit lnSpcReduction="10000"/>
          </a:bodyPr>
          <a:lstStyle/>
          <a:p>
            <a:pPr algn="ctr"/>
            <a:r>
              <a:rPr lang="en-US" altLang="zh-CN" sz="2000" dirty="0" smtClean="0">
                <a:solidFill>
                  <a:schemeClr val="bg1"/>
                </a:solidFill>
              </a:rPr>
              <a:t>04</a:t>
            </a:r>
            <a:endParaRPr lang="zh-CN" altLang="en-US" sz="2000" dirty="0">
              <a:solidFill>
                <a:schemeClr val="bg1"/>
              </a:solidFill>
            </a:endParaRPr>
          </a:p>
        </p:txBody>
      </p:sp>
      <p:sp>
        <p:nvSpPr>
          <p:cNvPr id="31" name="MH_Entry_1">
            <a:hlinkClick r:id="" action="ppaction://noaction"/>
          </p:cNvPr>
          <p:cNvSpPr/>
          <p:nvPr>
            <p:custDataLst>
              <p:tags r:id="rId18"/>
            </p:custDataLst>
          </p:nvPr>
        </p:nvSpPr>
        <p:spPr>
          <a:xfrm>
            <a:off x="3888539" y="5103907"/>
            <a:ext cx="4685303" cy="7800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32" name="文本框 4"/>
          <p:cNvSpPr txBox="1"/>
          <p:nvPr>
            <p:custDataLst>
              <p:tags r:id="rId19"/>
            </p:custDataLst>
          </p:nvPr>
        </p:nvSpPr>
        <p:spPr>
          <a:xfrm>
            <a:off x="3888539" y="4681515"/>
            <a:ext cx="4685303" cy="500400"/>
          </a:xfrm>
          <a:prstGeom prst="rect">
            <a:avLst/>
          </a:prstGeom>
          <a:noFill/>
        </p:spPr>
        <p:txBody>
          <a:bodyPr wrap="square" rtlCol="0" anchor="ctr" anchorCtr="0">
            <a:normAutofit/>
          </a:bodyPr>
          <a:lstStyle>
            <a:defPPr>
              <a:defRPr lang="zh-CN"/>
            </a:defPPr>
            <a:lvl1pPr>
              <a:defRPr sz="2000"/>
            </a:lvl1pPr>
          </a:lstStyle>
          <a:p>
            <a:r>
              <a:rPr lang="en-US" altLang="zh-CN" b="1" dirty="0" smtClean="0">
                <a:solidFill>
                  <a:schemeClr val="bg2">
                    <a:lumMod val="50000"/>
                  </a:schemeClr>
                </a:solidFill>
                <a:latin typeface="微软雅黑" panose="020B0503020204020204" pitchFamily="34" charset="-122"/>
                <a:ea typeface="微软雅黑" panose="020B0503020204020204" pitchFamily="34" charset="-122"/>
              </a:rPr>
              <a:t>CSMAR</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新库案例</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30</a:t>
            </a:fld>
            <a:endParaRPr lang="zh-CN" altLang="en-US" dirty="0"/>
          </a:p>
        </p:txBody>
      </p:sp>
      <p:grpSp>
        <p:nvGrpSpPr>
          <p:cNvPr id="13" name="组合 12"/>
          <p:cNvGrpSpPr/>
          <p:nvPr/>
        </p:nvGrpSpPr>
        <p:grpSpPr>
          <a:xfrm>
            <a:off x="1153885" y="1066800"/>
            <a:ext cx="9089572" cy="5138057"/>
            <a:chOff x="1654629" y="1062718"/>
            <a:chExt cx="7522028" cy="5225393"/>
          </a:xfrm>
        </p:grpSpPr>
        <p:pic>
          <p:nvPicPr>
            <p:cNvPr id="3" name="图片 2"/>
            <p:cNvPicPr>
              <a:picLocks noChangeAspect="1"/>
            </p:cNvPicPr>
            <p:nvPr/>
          </p:nvPicPr>
          <p:blipFill>
            <a:blip r:embed="rId2"/>
            <a:stretch>
              <a:fillRect/>
            </a:stretch>
          </p:blipFill>
          <p:spPr>
            <a:xfrm>
              <a:off x="1654629" y="1062718"/>
              <a:ext cx="4295775" cy="247650"/>
            </a:xfrm>
            <a:prstGeom prst="rect">
              <a:avLst/>
            </a:prstGeom>
          </p:spPr>
        </p:pic>
        <p:pic>
          <p:nvPicPr>
            <p:cNvPr id="12" name="图片 11"/>
            <p:cNvPicPr>
              <a:picLocks noChangeAspect="1"/>
            </p:cNvPicPr>
            <p:nvPr/>
          </p:nvPicPr>
          <p:blipFill>
            <a:blip r:embed="rId3"/>
            <a:stretch>
              <a:fillRect/>
            </a:stretch>
          </p:blipFill>
          <p:spPr>
            <a:xfrm>
              <a:off x="1654629" y="1310368"/>
              <a:ext cx="7522028" cy="4977743"/>
            </a:xfrm>
            <a:prstGeom prst="rect">
              <a:avLst/>
            </a:prstGeom>
          </p:spPr>
        </p:pic>
      </p:grpSp>
      <p:sp>
        <p:nvSpPr>
          <p:cNvPr id="15" name="横卷形 14"/>
          <p:cNvSpPr/>
          <p:nvPr/>
        </p:nvSpPr>
        <p:spPr>
          <a:xfrm>
            <a:off x="1480457" y="149584"/>
            <a:ext cx="6607629" cy="674123"/>
          </a:xfrm>
          <a:prstGeom prst="horizontalScroll">
            <a:avLst/>
          </a:prstGeom>
          <a:solidFill>
            <a:schemeClr val="accent1">
              <a:lumMod val="20000"/>
              <a:lumOff val="8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tLang="zh-CN" sz="2400" b="1" dirty="0" smtClean="0">
                <a:solidFill>
                  <a:schemeClr val="tx2"/>
                </a:solidFill>
                <a:latin typeface="微软雅黑" panose="020B0503020204020204" pitchFamily="34" charset="-122"/>
                <a:ea typeface="微软雅黑" panose="020B0503020204020204" pitchFamily="34" charset="-122"/>
              </a:rPr>
              <a:t>Top 20 in China By Forbes</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31</a:t>
            </a:fld>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5" y="1149531"/>
            <a:ext cx="4872445" cy="4898572"/>
          </a:xfrm>
          <a:prstGeom prst="rect">
            <a:avLst/>
          </a:prstGeom>
        </p:spPr>
      </p:pic>
      <p:sp>
        <p:nvSpPr>
          <p:cNvPr id="6" name="矩形 5"/>
          <p:cNvSpPr/>
          <p:nvPr/>
        </p:nvSpPr>
        <p:spPr>
          <a:xfrm>
            <a:off x="5682343" y="1031966"/>
            <a:ext cx="6096000" cy="4741817"/>
          </a:xfrm>
          <a:prstGeom prst="rect">
            <a:avLst/>
          </a:prstGeom>
        </p:spPr>
        <p:txBody>
          <a:bodyPr>
            <a:noAutofit/>
          </a:bodyPr>
          <a:lstStyle/>
          <a:p>
            <a:pPr algn="ctr"/>
            <a:endParaRPr lang="en-US" altLang="zh-CN" sz="2000" b="1"/>
          </a:p>
          <a:p>
            <a:pPr algn="ctr"/>
            <a:r>
              <a:rPr lang="en-US" altLang="zh-CN" sz="2800" b="1">
                <a:solidFill>
                  <a:schemeClr val="tx1">
                    <a:lumMod val="75000"/>
                    <a:lumOff val="25000"/>
                  </a:schemeClr>
                </a:solidFill>
                <a:latin typeface="Times New Roman" panose="02020603050405020304" pitchFamily="18" charset="0"/>
                <a:cs typeface="Times New Roman" panose="02020603050405020304" pitchFamily="18" charset="0"/>
              </a:rPr>
              <a:t>How do CEOs see their roles? Management philosophies and</a:t>
            </a:r>
          </a:p>
          <a:p>
            <a:pPr algn="ctr"/>
            <a:r>
              <a:rPr lang="en-US" altLang="zh-CN" sz="2800" b="1">
                <a:solidFill>
                  <a:schemeClr val="tx1">
                    <a:lumMod val="75000"/>
                    <a:lumOff val="25000"/>
                  </a:schemeClr>
                </a:solidFill>
                <a:latin typeface="Times New Roman" panose="02020603050405020304" pitchFamily="18" charset="0"/>
                <a:cs typeface="Times New Roman" panose="02020603050405020304" pitchFamily="18" charset="0"/>
              </a:rPr>
              <a:t>styles in family and non-family firms</a:t>
            </a:r>
          </a:p>
          <a:p>
            <a:pPr algn="ctr"/>
            <a:endParaRPr lang="en-US" altLang="zh-CN" sz="1400">
              <a:ea typeface="微软雅黑" panose="020B0503020204020204" pitchFamily="34" charset="-122"/>
            </a:endParaRPr>
          </a:p>
          <a:p>
            <a:pPr algn="ctr">
              <a:lnSpc>
                <a:spcPct val="150000"/>
              </a:lnSpc>
            </a:pPr>
            <a:r>
              <a:rPr lang="en-US" altLang="zh-CN">
                <a:solidFill>
                  <a:schemeClr val="accent3">
                    <a:lumMod val="25000"/>
                  </a:schemeClr>
                </a:solidFill>
                <a:latin typeface="+mj-lt"/>
                <a:ea typeface="微软雅黑" panose="020B0503020204020204" pitchFamily="34" charset="-122"/>
              </a:rPr>
              <a:t>William Mullins</a:t>
            </a:r>
            <a:r>
              <a:rPr lang="zh-CN" altLang="en-US">
                <a:solidFill>
                  <a:schemeClr val="accent3">
                    <a:lumMod val="25000"/>
                  </a:schemeClr>
                </a:solidFill>
                <a:latin typeface="+mj-lt"/>
                <a:ea typeface="微软雅黑" panose="020B0503020204020204" pitchFamily="34" charset="-122"/>
              </a:rPr>
              <a:t>；</a:t>
            </a:r>
            <a:r>
              <a:rPr lang="en-US" altLang="zh-CN">
                <a:solidFill>
                  <a:schemeClr val="accent3">
                    <a:lumMod val="25000"/>
                  </a:schemeClr>
                </a:solidFill>
                <a:latin typeface="+mj-lt"/>
                <a:ea typeface="微软雅黑" panose="020B0503020204020204" pitchFamily="34" charset="-122"/>
              </a:rPr>
              <a:t> Antoinette Schoar</a:t>
            </a:r>
            <a:r>
              <a:rPr lang="zh-CN" altLang="en-US">
                <a:solidFill>
                  <a:schemeClr val="accent3">
                    <a:lumMod val="25000"/>
                  </a:schemeClr>
                </a:solidFill>
                <a:latin typeface="+mj-lt"/>
                <a:ea typeface="微软雅黑" panose="020B0503020204020204" pitchFamily="34" charset="-122"/>
              </a:rPr>
              <a:t>；</a:t>
            </a:r>
            <a:endParaRPr lang="en-US" altLang="zh-CN">
              <a:solidFill>
                <a:schemeClr val="accent3">
                  <a:lumMod val="25000"/>
                </a:schemeClr>
              </a:solidFill>
              <a:latin typeface="+mj-lt"/>
              <a:ea typeface="微软雅黑" panose="020B0503020204020204" pitchFamily="34" charset="-122"/>
            </a:endParaRPr>
          </a:p>
          <a:p>
            <a:pPr algn="ctr">
              <a:lnSpc>
                <a:spcPct val="150000"/>
              </a:lnSpc>
            </a:pPr>
            <a:r>
              <a:rPr lang="zh-CN" altLang="en-US">
                <a:solidFill>
                  <a:schemeClr val="accent3">
                    <a:lumMod val="25000"/>
                  </a:schemeClr>
                </a:solidFill>
                <a:latin typeface="微软雅黑" panose="020B0503020204020204" pitchFamily="34" charset="-122"/>
                <a:ea typeface="微软雅黑" panose="020B0503020204020204" pitchFamily="34" charset="-122"/>
              </a:rPr>
              <a:t>马里兰大学</a:t>
            </a:r>
            <a:r>
              <a:rPr lang="en-US" altLang="zh-CN">
                <a:solidFill>
                  <a:schemeClr val="accent3">
                    <a:lumMod val="25000"/>
                  </a:schemeClr>
                </a:solidFill>
                <a:latin typeface="微软雅黑" panose="020B0503020204020204" pitchFamily="34" charset="-122"/>
                <a:ea typeface="微软雅黑" panose="020B0503020204020204" pitchFamily="34" charset="-122"/>
              </a:rPr>
              <a:t>-</a:t>
            </a:r>
            <a:r>
              <a:rPr lang="zh-CN" altLang="en-US">
                <a:solidFill>
                  <a:schemeClr val="accent3">
                    <a:lumMod val="25000"/>
                  </a:schemeClr>
                </a:solidFill>
                <a:latin typeface="微软雅黑" panose="020B0503020204020204" pitchFamily="34" charset="-122"/>
                <a:ea typeface="微软雅黑" panose="020B0503020204020204" pitchFamily="34" charset="-122"/>
              </a:rPr>
              <a:t>罗伯特史密斯商学院；麻省理工</a:t>
            </a:r>
            <a:r>
              <a:rPr lang="en-US" altLang="zh-CN">
                <a:solidFill>
                  <a:schemeClr val="accent3">
                    <a:lumMod val="25000"/>
                  </a:schemeClr>
                </a:solidFill>
                <a:latin typeface="微软雅黑" panose="020B0503020204020204" pitchFamily="34" charset="-122"/>
                <a:ea typeface="微软雅黑" panose="020B0503020204020204" pitchFamily="34" charset="-122"/>
              </a:rPr>
              <a:t>-</a:t>
            </a:r>
            <a:r>
              <a:rPr lang="zh-CN" altLang="en-US">
                <a:solidFill>
                  <a:schemeClr val="accent3">
                    <a:lumMod val="25000"/>
                  </a:schemeClr>
                </a:solidFill>
                <a:latin typeface="微软雅黑" panose="020B0503020204020204" pitchFamily="34" charset="-122"/>
                <a:ea typeface="微软雅黑" panose="020B0503020204020204" pitchFamily="34" charset="-122"/>
              </a:rPr>
              <a:t>斯隆管理学院</a:t>
            </a:r>
            <a:endParaRPr lang="en-US" altLang="zh-CN">
              <a:solidFill>
                <a:schemeClr val="accent3">
                  <a:lumMod val="25000"/>
                </a:schemeClr>
              </a:solidFill>
              <a:latin typeface="微软雅黑" panose="020B0503020204020204" pitchFamily="34" charset="-122"/>
              <a:ea typeface="微软雅黑" panose="020B0503020204020204" pitchFamily="34" charset="-122"/>
            </a:endParaRPr>
          </a:p>
          <a:p>
            <a:pPr algn="ctr">
              <a:lnSpc>
                <a:spcPct val="150000"/>
              </a:lnSpc>
            </a:pPr>
            <a:r>
              <a:rPr lang="en-US" altLang="zh-CN" i="1">
                <a:solidFill>
                  <a:schemeClr val="accent3">
                    <a:lumMod val="25000"/>
                  </a:schemeClr>
                </a:solidFill>
                <a:latin typeface="+mj-lt"/>
                <a:ea typeface="微软雅黑" panose="020B0503020204020204" pitchFamily="34" charset="-122"/>
              </a:rPr>
              <a:t>2016  Journal of Financial Economics</a:t>
            </a:r>
          </a:p>
          <a:p>
            <a:pPr algn="ctr"/>
            <a:endParaRPr lang="en-US" altLang="zh-CN" sz="1200">
              <a:solidFill>
                <a:schemeClr val="accent3">
                  <a:lumMod val="50000"/>
                </a:schemeClr>
              </a:solidFill>
              <a:ea typeface="微软雅黑" panose="020B0503020204020204" pitchFamily="34" charset="-122"/>
            </a:endParaRPr>
          </a:p>
          <a:p>
            <a:pPr algn="ctr"/>
            <a:endParaRPr lang="en-US" altLang="zh-CN" sz="1200">
              <a:solidFill>
                <a:schemeClr val="accent3">
                  <a:lumMod val="50000"/>
                </a:schemeClr>
              </a:solidFill>
              <a:ea typeface="微软雅黑" panose="020B0503020204020204" pitchFamily="34" charset="-122"/>
            </a:endParaRPr>
          </a:p>
          <a:p>
            <a:pPr algn="ctr"/>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rPr>
              <a:t>中国家族企业研究数据库</a:t>
            </a:r>
          </a:p>
          <a:p>
            <a:pPr algn="ctr"/>
            <a:endParaRPr lang="en-US" altLang="zh-TW"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32</a:t>
            </a:fld>
            <a:endParaRPr lang="zh-CN" altLang="en-US" dirty="0"/>
          </a:p>
        </p:txBody>
      </p:sp>
      <p:pic>
        <p:nvPicPr>
          <p:cNvPr id="3" name="图片 2"/>
          <p:cNvPicPr>
            <a:picLocks noChangeAspect="1"/>
          </p:cNvPicPr>
          <p:nvPr/>
        </p:nvPicPr>
        <p:blipFill>
          <a:blip r:embed="rId2">
            <a:clrChange>
              <a:clrFrom>
                <a:srgbClr val="FFFFFF"/>
              </a:clrFrom>
              <a:clrTo>
                <a:srgbClr val="FFFFFF">
                  <a:alpha val="0"/>
                </a:srgbClr>
              </a:clrTo>
            </a:clrChange>
          </a:blip>
          <a:stretch>
            <a:fillRect/>
          </a:stretch>
        </p:blipFill>
        <p:spPr>
          <a:xfrm>
            <a:off x="914399" y="483326"/>
            <a:ext cx="10110651" cy="595666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33</a:t>
            </a:fld>
            <a:endParaRPr lang="zh-CN" altLang="en-US" dirty="0"/>
          </a:p>
        </p:txBody>
      </p:sp>
      <p:sp>
        <p:nvSpPr>
          <p:cNvPr id="3" name="TextBox 12"/>
          <p:cNvSpPr txBox="1"/>
          <p:nvPr/>
        </p:nvSpPr>
        <p:spPr>
          <a:xfrm>
            <a:off x="1057142" y="477556"/>
            <a:ext cx="7694971" cy="579967"/>
          </a:xfrm>
          <a:prstGeom prst="rect">
            <a:avLst/>
          </a:prstGeom>
          <a:noFill/>
        </p:spPr>
        <p:txBody>
          <a:bodyPr wrap="square" rtlCol="0">
            <a:spAutoFit/>
          </a:bodyPr>
          <a:lstStyle/>
          <a:p>
            <a:pPr>
              <a:lnSpc>
                <a:spcPct val="150000"/>
              </a:lnSpc>
              <a:spcBef>
                <a:spcPts val="1000"/>
              </a:spcBef>
            </a:pPr>
            <a:r>
              <a:rPr lang="en-US" altLang="zh-CN"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Classifying firms and CEOs into types</a:t>
            </a:r>
            <a:endPar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532316" y="2090172"/>
            <a:ext cx="10896600" cy="2492990"/>
          </a:xfrm>
          <a:prstGeom prst="rect">
            <a:avLst/>
          </a:prstGeom>
          <a:noFill/>
        </p:spPr>
        <p:txBody>
          <a:bodyPr wrap="square" rtlCol="0">
            <a:spAutoFit/>
          </a:bodyPr>
          <a:lstStyle/>
          <a:p>
            <a:pPr marL="285750" indent="-285750">
              <a:buFont typeface="Arial" panose="020B0604020202020204" pitchFamily="34" charset="0"/>
              <a:buChar char="•"/>
            </a:pPr>
            <a:r>
              <a:rPr lang="en-US" altLang="zh-CN" sz="20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Basis</a:t>
            </a:r>
            <a:r>
              <a:rPr lang="zh-CN" altLang="en-US" sz="2000" smtClean="0">
                <a:latin typeface="Times New Roman" panose="02020603050405020304" pitchFamily="18" charset="0"/>
                <a:cs typeface="Times New Roman" panose="02020603050405020304" pitchFamily="18" charset="0"/>
              </a:rPr>
              <a:t>：</a:t>
            </a:r>
            <a:r>
              <a:rPr lang="en-US" altLang="zh-CN" sz="20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Their </a:t>
            </a:r>
            <a:r>
              <a:rPr lang="en-US" altLang="zh-CN" sz="20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relationship to the founding </a:t>
            </a:r>
            <a:r>
              <a:rPr lang="en-US" altLang="zh-CN" sz="20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family,and </a:t>
            </a:r>
            <a:r>
              <a:rPr lang="en-US" altLang="zh-CN" sz="20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on information about the </a:t>
            </a:r>
            <a:r>
              <a:rPr lang="en-US" altLang="zh-CN" sz="20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firm's ownership;</a:t>
            </a:r>
          </a:p>
          <a:p>
            <a:endParaRPr lang="en-US" altLang="zh-CN" sz="2000"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r>
              <a:rPr lang="en-US" altLang="zh-CN" sz="20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Family firms</a:t>
            </a:r>
            <a:r>
              <a:rPr lang="zh-CN" altLang="en-US" sz="20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Lead </a:t>
            </a:r>
            <a:r>
              <a:rPr lang="en-US" altLang="zh-CN" sz="20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by founders or by related </a:t>
            </a:r>
            <a:r>
              <a:rPr lang="en-US" altLang="zh-CN" sz="20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CEOs are </a:t>
            </a:r>
            <a:r>
              <a:rPr lang="en-US" altLang="zh-CN" sz="20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classified as family </a:t>
            </a:r>
            <a:r>
              <a:rPr lang="en-US" altLang="zh-CN" sz="20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firms;</a:t>
            </a:r>
          </a:p>
          <a:p>
            <a:endParaRPr lang="en-US" altLang="zh-CN" sz="200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r>
              <a:rPr lang="en-US" altLang="zh-CN" sz="20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Professional </a:t>
            </a:r>
            <a:r>
              <a:rPr lang="en-US" altLang="zh-CN" sz="20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CEOs</a:t>
            </a:r>
            <a:r>
              <a:rPr lang="zh-CN" altLang="en-US" sz="20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Neither the founder, nor related to the founder, and that his or her family does not own over 20% of the firm‘s equity</a:t>
            </a:r>
            <a:r>
              <a:rPr lang="zh-CN" altLang="en-US" sz="2000" smtClean="0">
                <a:latin typeface="Times New Roman" panose="02020603050405020304" pitchFamily="18" charset="0"/>
                <a:cs typeface="Times New Roman" panose="02020603050405020304" pitchFamily="18" charset="0"/>
              </a:rPr>
              <a:t>；</a:t>
            </a:r>
            <a:endParaRPr lang="zh-CN" altLang="en-US" sz="2000">
              <a:latin typeface="Times New Roman" panose="02020603050405020304" pitchFamily="18" charset="0"/>
              <a:cs typeface="Times New Roman" panose="02020603050405020304" pitchFamily="18" charset="0"/>
            </a:endParaRPr>
          </a:p>
          <a:p>
            <a:endParaRPr lang="en-US" altLang="zh-CN">
              <a:latin typeface="微软雅黑" panose="020B0503020204020204" pitchFamily="34" charset="-122"/>
              <a:ea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34</a:t>
            </a:fld>
            <a:endParaRPr lang="zh-CN" altLang="en-US" dirty="0"/>
          </a:p>
        </p:txBody>
      </p:sp>
      <p:sp>
        <p:nvSpPr>
          <p:cNvPr id="3" name="TextBox 12"/>
          <p:cNvSpPr txBox="1"/>
          <p:nvPr/>
        </p:nvSpPr>
        <p:spPr>
          <a:xfrm>
            <a:off x="1253085" y="226299"/>
            <a:ext cx="7694971" cy="581057"/>
          </a:xfrm>
          <a:prstGeom prst="rect">
            <a:avLst/>
          </a:prstGeom>
          <a:noFill/>
        </p:spPr>
        <p:txBody>
          <a:bodyPr wrap="square" rtlCol="0">
            <a:spAutoFit/>
          </a:bodyPr>
          <a:lstStyle/>
          <a:p>
            <a:pPr>
              <a:lnSpc>
                <a:spcPct val="150000"/>
              </a:lnSpc>
              <a:spcBef>
                <a:spcPts val="1000"/>
              </a:spcBef>
            </a:pPr>
            <a:r>
              <a:rPr lang="en-US" altLang="zh-CN"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Classifying firms and CEOs into types</a:t>
            </a:r>
            <a:endPar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 name="表格 3"/>
          <p:cNvGraphicFramePr>
            <a:graphicFrameLocks noGrp="1"/>
          </p:cNvGraphicFramePr>
          <p:nvPr/>
        </p:nvGraphicFramePr>
        <p:xfrm>
          <a:off x="619239" y="1382484"/>
          <a:ext cx="10980221" cy="4558888"/>
        </p:xfrm>
        <a:graphic>
          <a:graphicData uri="http://schemas.openxmlformats.org/drawingml/2006/table">
            <a:tbl>
              <a:tblPr firstRow="1" bandRow="1">
                <a:tableStyleId>{5C22544A-7EE6-4342-B048-85BDC9FD1C3A}</a:tableStyleId>
              </a:tblPr>
              <a:tblGrid>
                <a:gridCol w="2385972"/>
                <a:gridCol w="878418"/>
                <a:gridCol w="2412012"/>
                <a:gridCol w="5303819"/>
              </a:tblGrid>
              <a:tr h="719733">
                <a:tc>
                  <a:txBody>
                    <a:bodyPr/>
                    <a:lstStyle/>
                    <a:p>
                      <a:r>
                        <a:rPr lang="en-US" altLang="zh-CN" dirty="0" smtClean="0">
                          <a:latin typeface="Times New Roman" panose="02020603050405020304" pitchFamily="18" charset="0"/>
                          <a:ea typeface="微软雅黑" panose="020B0503020204020204" pitchFamily="34" charset="-122"/>
                          <a:cs typeface="Times New Roman" panose="02020603050405020304" pitchFamily="18" charset="0"/>
                        </a:rPr>
                        <a:t>Categories</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r>
                        <a:rPr lang="en-US" altLang="zh-CN" smtClean="0">
                          <a:latin typeface="Times New Roman" panose="02020603050405020304" pitchFamily="18" charset="0"/>
                          <a:ea typeface="微软雅黑" panose="020B0503020204020204" pitchFamily="34" charset="-122"/>
                          <a:cs typeface="Times New Roman" panose="02020603050405020304" pitchFamily="18" charset="0"/>
                        </a:rPr>
                        <a:t>Ratio (%)</a:t>
                      </a: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r>
                        <a:rPr lang="en-US" altLang="zh-CN" smtClean="0">
                          <a:latin typeface="Times New Roman" panose="02020603050405020304" pitchFamily="18" charset="0"/>
                          <a:ea typeface="微软雅黑" panose="020B0503020204020204" pitchFamily="34" charset="-122"/>
                          <a:cs typeface="Times New Roman" panose="02020603050405020304" pitchFamily="18" charset="0"/>
                        </a:rPr>
                        <a:t>Definition</a:t>
                      </a: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r>
                        <a:rPr lang="en-US" altLang="zh-CN" smtClean="0">
                          <a:latin typeface="Times New Roman" panose="02020603050405020304" pitchFamily="18" charset="0"/>
                          <a:ea typeface="微软雅黑" panose="020B0503020204020204" pitchFamily="34" charset="-122"/>
                          <a:cs typeface="Times New Roman" panose="02020603050405020304" pitchFamily="18" charset="0"/>
                        </a:rPr>
                        <a:t>Features</a:t>
                      </a: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a:txBody>
                  <a:tcPr/>
                </a:tc>
              </a:tr>
              <a:tr h="1555383">
                <a:tc>
                  <a:txBody>
                    <a:bodyPr/>
                    <a:lstStyle/>
                    <a:p>
                      <a:r>
                        <a:rPr lang="en-US" altLang="zh-CN" sz="1600" b="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Founder CEOs </a:t>
                      </a:r>
                      <a:endParaRPr lang="zh-CN" altLang="en-US" sz="1600" b="0">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altLang="zh-CN"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12.6</a:t>
                      </a:r>
                      <a:endParaRPr lang="zh-CN" altLang="en-US">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CEO is the founder of</a:t>
                      </a:r>
                      <a:r>
                        <a:rPr lang="en-US" altLang="zh-CN" sz="1400" baseline="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the firm</a:t>
                      </a:r>
                      <a:endPar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Higher</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 </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cash flow and control rights</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on</a:t>
                      </a:r>
                      <a:b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b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company Board</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rgbClr val="FF0000"/>
                          </a:solidFill>
                          <a:effectLst/>
                          <a:latin typeface="Times New Roman" panose="02020603050405020304" pitchFamily="18" charset="0"/>
                          <a:ea typeface="+mn-ea"/>
                          <a:cs typeface="Times New Roman" panose="02020603050405020304" pitchFamily="18" charset="0"/>
                        </a:rPr>
                        <a:t>Chairman</a:t>
                      </a:r>
                      <a:r>
                        <a:rPr lang="zh-CN" altLang="en-US" sz="1400"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name the directors</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fewest</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 </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number of managers reporting directly to them</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rgbClr val="FF0000"/>
                          </a:solidFill>
                          <a:effectLst/>
                          <a:latin typeface="Times New Roman" panose="02020603050405020304" pitchFamily="18" charset="0"/>
                          <a:ea typeface="+mn-ea"/>
                          <a:cs typeface="Times New Roman" panose="02020603050405020304" pitchFamily="18" charset="0"/>
                        </a:rPr>
                        <a:t>Vertical </a:t>
                      </a:r>
                      <a:r>
                        <a:rPr lang="en-US" altLang="zh-CN" sz="1400" i="0" kern="1200" smtClean="0">
                          <a:solidFill>
                            <a:srgbClr val="FF0000"/>
                          </a:solidFill>
                          <a:effectLst/>
                          <a:latin typeface="Times New Roman" panose="02020603050405020304" pitchFamily="18" charset="0"/>
                          <a:ea typeface="+mn-ea"/>
                          <a:cs typeface="Times New Roman" panose="02020603050405020304" pitchFamily="18" charset="0"/>
                        </a:rPr>
                        <a:t>reporting structure</a:t>
                      </a:r>
                      <a:r>
                        <a:rPr lang="zh-CN" altLang="en-US" sz="1400" i="0" kern="1200" smtClean="0">
                          <a:solidFill>
                            <a:schemeClr val="tx2"/>
                          </a:solidFill>
                          <a:effectLst/>
                          <a:latin typeface="Times New Roman" panose="02020603050405020304" pitchFamily="18" charset="0"/>
                          <a:ea typeface="+mn-ea"/>
                          <a:cs typeface="Times New Roman" panose="02020603050405020304" pitchFamily="18" charset="0"/>
                        </a:rPr>
                        <a:t>）</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supervise and monitor decisions</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third</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 </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parties </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banks</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&gt;shareholders</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maintaining</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endParaRPr lang="zh-CN" altLang="en-US"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r>
              <a:tr h="914400">
                <a:tc>
                  <a:txBody>
                    <a:bodyPr/>
                    <a:lstStyle/>
                    <a:p>
                      <a:r>
                        <a:rPr lang="en-US" altLang="zh-CN" sz="1600" b="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Related CEOs </a:t>
                      </a:r>
                      <a:endParaRPr lang="zh-CN" altLang="en-US" sz="1600" b="0">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altLang="zh-CN" smtClean="0">
                          <a:solidFill>
                            <a:schemeClr val="tx2"/>
                          </a:solidFill>
                          <a:latin typeface="Times New Roman" panose="02020603050405020304" pitchFamily="18" charset="0"/>
                          <a:cs typeface="Times New Roman" panose="02020603050405020304" pitchFamily="18" charset="0"/>
                        </a:rPr>
                        <a:t>18.0</a:t>
                      </a:r>
                      <a:endParaRPr lang="zh-CN" altLang="en-US">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CEO is a relative either of the</a:t>
                      </a:r>
                      <a:r>
                        <a:rPr lang="en-US" altLang="zh-CN" sz="1400" baseline="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founder or of</a:t>
                      </a:r>
                      <a:r>
                        <a:rPr lang="en-US" altLang="zh-CN" sz="1400" baseline="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shareholders who own at least 20% of the</a:t>
                      </a:r>
                      <a:r>
                        <a:rPr lang="en-US" altLang="zh-CN" sz="1400" baseline="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a:t>
                      </a:r>
                      <a:endPar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high of cash flow and control</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 </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rights</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on</a:t>
                      </a:r>
                      <a:b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b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company Board</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 </a:t>
                      </a:r>
                      <a:r>
                        <a:rPr lang="zh-CN" altLang="en-US"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 </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but </a:t>
                      </a:r>
                      <a:r>
                        <a:rPr lang="en-US" altLang="zh-CN" sz="1400" i="0" kern="1200" baseline="0" dirty="0" smtClean="0">
                          <a:solidFill>
                            <a:srgbClr val="FF0000"/>
                          </a:solidFill>
                          <a:effectLst/>
                          <a:latin typeface="Times New Roman" panose="02020603050405020304" pitchFamily="18" charset="0"/>
                          <a:ea typeface="+mn-ea"/>
                          <a:cs typeface="Times New Roman" panose="02020603050405020304" pitchFamily="18" charset="0"/>
                        </a:rPr>
                        <a:t>not </a:t>
                      </a:r>
                      <a:r>
                        <a:rPr lang="en-US" altLang="zh-CN" sz="1400" i="0" kern="1200" dirty="0" smtClean="0">
                          <a:solidFill>
                            <a:srgbClr val="FF0000"/>
                          </a:solidFill>
                          <a:effectLst/>
                          <a:latin typeface="Times New Roman" panose="02020603050405020304" pitchFamily="18" charset="0"/>
                          <a:ea typeface="+mn-ea"/>
                          <a:cs typeface="Times New Roman" panose="02020603050405020304" pitchFamily="18" charset="0"/>
                        </a:rPr>
                        <a:t>Chairman</a:t>
                      </a:r>
                      <a:r>
                        <a:rPr lang="zh-CN" altLang="en-US" sz="1400"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third</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 </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parties </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banks</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dk1"/>
                          </a:solidFill>
                          <a:effectLst/>
                          <a:latin typeface="Times New Roman" panose="02020603050405020304" pitchFamily="18" charset="0"/>
                          <a:ea typeface="+mn-ea"/>
                          <a:cs typeface="Times New Roman" panose="02020603050405020304" pitchFamily="18" charset="0"/>
                        </a:rPr>
                        <a:t>&gt;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shareholders</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maintaining</a:t>
                      </a:r>
                      <a:r>
                        <a:rPr lang="zh-CN" altLang="en-US" sz="1400"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rgbClr val="FF0000"/>
                          </a:solidFill>
                          <a:effectLst/>
                          <a:latin typeface="Times New Roman" panose="02020603050405020304" pitchFamily="18" charset="0"/>
                          <a:ea typeface="+mn-ea"/>
                          <a:cs typeface="Times New Roman" panose="02020603050405020304" pitchFamily="18" charset="0"/>
                        </a:rPr>
                        <a:t>flatter reporting structure</a:t>
                      </a:r>
                      <a:r>
                        <a:rPr lang="zh-CN" altLang="en-US" sz="1400" i="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altLang="zh-CN" sz="1400" i="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tr>
              <a:tr h="687705">
                <a:tc>
                  <a:txBody>
                    <a:bodyPr/>
                    <a:lstStyle/>
                    <a:p>
                      <a:r>
                        <a:rPr lang="en-US" altLang="zh-CN" sz="1600" b="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Professional CEOs of family firms </a:t>
                      </a:r>
                      <a:endParaRPr lang="zh-CN" altLang="en-US" sz="1600" b="0"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altLang="zh-CN" smtClean="0">
                          <a:solidFill>
                            <a:schemeClr val="tx2"/>
                          </a:solidFill>
                          <a:latin typeface="Times New Roman" panose="02020603050405020304" pitchFamily="18" charset="0"/>
                          <a:cs typeface="Times New Roman" panose="02020603050405020304" pitchFamily="18" charset="0"/>
                        </a:rPr>
                        <a:t>21.0</a:t>
                      </a:r>
                      <a:endParaRPr lang="zh-CN" altLang="en-US">
                        <a:solidFill>
                          <a:schemeClr val="tx2"/>
                        </a:solidFill>
                        <a:latin typeface="Times New Roman" panose="02020603050405020304" pitchFamily="18" charset="0"/>
                        <a:cs typeface="Times New Roman" panose="02020603050405020304" pitchFamily="18" charset="0"/>
                      </a:endParaRPr>
                    </a:p>
                  </a:txBody>
                  <a:tcPr/>
                </a:tc>
                <a:tc>
                  <a:txBody>
                    <a:bodyPr/>
                    <a:lstStyle/>
                    <a:p>
                      <a:endParaRPr lang="zh-CN" altLang="en-US" sz="1400"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Shareholders value maximization</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change</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fewer</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 rights</a:t>
                      </a:r>
                      <a:r>
                        <a:rPr lang="zh-CN" altLang="en-US"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lower ownership</a:t>
                      </a:r>
                      <a:r>
                        <a:rPr lang="zh-CN" altLang="en-US"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a:t>
                      </a:r>
                      <a:endParaRPr lang="zh-CN" altLang="en-US" sz="1400" dirty="0">
                        <a:solidFill>
                          <a:schemeClr val="tx2"/>
                        </a:solidFill>
                        <a:latin typeface="Times New Roman" panose="02020603050405020304" pitchFamily="18" charset="0"/>
                        <a:cs typeface="Times New Roman" panose="02020603050405020304" pitchFamily="18" charset="0"/>
                      </a:endParaRPr>
                    </a:p>
                  </a:txBody>
                  <a:tcPr/>
                </a:tc>
              </a:tr>
              <a:tr h="651187">
                <a:tc>
                  <a:txBody>
                    <a:bodyPr/>
                    <a:lstStyle/>
                    <a:p>
                      <a:r>
                        <a:rPr lang="en-US" altLang="zh-CN" sz="1600" b="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Professional CEOs of non-family firms</a:t>
                      </a:r>
                      <a:endParaRPr lang="zh-CN" altLang="en-US" sz="1600" b="0"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altLang="zh-CN" smtClean="0">
                          <a:solidFill>
                            <a:schemeClr val="tx2"/>
                          </a:solidFill>
                          <a:latin typeface="Times New Roman" panose="02020603050405020304" pitchFamily="18" charset="0"/>
                          <a:cs typeface="Times New Roman" panose="02020603050405020304" pitchFamily="18" charset="0"/>
                        </a:rPr>
                        <a:t>48.4</a:t>
                      </a:r>
                      <a:endParaRPr lang="zh-CN" altLang="en-US">
                        <a:solidFill>
                          <a:schemeClr val="tx2"/>
                        </a:solidFill>
                        <a:latin typeface="Times New Roman" panose="02020603050405020304" pitchFamily="18" charset="0"/>
                        <a:cs typeface="Times New Roman" panose="02020603050405020304" pitchFamily="18" charset="0"/>
                      </a:endParaRPr>
                    </a:p>
                  </a:txBody>
                  <a:tcPr/>
                </a:tc>
                <a:tc>
                  <a:txBody>
                    <a:bodyPr/>
                    <a:lstStyle/>
                    <a:p>
                      <a:endParaRPr lang="zh-CN" altLang="en-US" sz="1400">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altLang="zh-CN" sz="1400" dirty="0" smtClean="0">
                          <a:solidFill>
                            <a:schemeClr val="tx2"/>
                          </a:solidFill>
                          <a:latin typeface="Times New Roman" panose="02020603050405020304" pitchFamily="18" charset="0"/>
                          <a:cs typeface="Times New Roman" panose="02020603050405020304" pitchFamily="18" charset="0"/>
                        </a:rPr>
                        <a:t>Generating</a:t>
                      </a:r>
                      <a:r>
                        <a:rPr lang="en-US" altLang="zh-CN" sz="1400" baseline="0" dirty="0" smtClean="0">
                          <a:solidFill>
                            <a:schemeClr val="tx2"/>
                          </a:solidFill>
                          <a:latin typeface="Times New Roman" panose="02020603050405020304" pitchFamily="18" charset="0"/>
                          <a:cs typeface="Times New Roman" panose="02020603050405020304" pitchFamily="18" charset="0"/>
                        </a:rPr>
                        <a:t> </a:t>
                      </a:r>
                      <a:r>
                        <a:rPr lang="en-US" altLang="zh-CN" sz="1400" dirty="0" smtClean="0">
                          <a:solidFill>
                            <a:schemeClr val="tx2"/>
                          </a:solidFill>
                          <a:latin typeface="Times New Roman" panose="02020603050405020304" pitchFamily="18" charset="0"/>
                          <a:cs typeface="Times New Roman" panose="02020603050405020304" pitchFamily="18" charset="0"/>
                        </a:rPr>
                        <a:t>change</a:t>
                      </a:r>
                      <a:r>
                        <a:rPr lang="zh-CN" altLang="en-US" sz="1400" dirty="0" smtClean="0">
                          <a:solidFill>
                            <a:schemeClr val="tx2"/>
                          </a:solidFill>
                          <a:latin typeface="Times New Roman" panose="02020603050405020304" pitchFamily="18" charset="0"/>
                          <a:cs typeface="Times New Roman" panose="02020603050405020304" pitchFamily="18" charset="0"/>
                        </a:rPr>
                        <a:t>、</a:t>
                      </a:r>
                      <a:r>
                        <a:rPr lang="en-US" altLang="zh-CN" sz="1400" dirty="0" smtClean="0">
                          <a:solidFill>
                            <a:schemeClr val="tx2"/>
                          </a:solidFill>
                          <a:latin typeface="Times New Roman" panose="02020603050405020304" pitchFamily="18" charset="0"/>
                          <a:cs typeface="Times New Roman" panose="02020603050405020304" pitchFamily="18" charset="0"/>
                        </a:rPr>
                        <a:t> Have sufficient</a:t>
                      </a:r>
                      <a:r>
                        <a:rPr lang="en-US" altLang="zh-CN" sz="1400" baseline="0" dirty="0" smtClean="0">
                          <a:solidFill>
                            <a:schemeClr val="tx2"/>
                          </a:solidFill>
                          <a:latin typeface="Times New Roman" panose="02020603050405020304" pitchFamily="18" charset="0"/>
                          <a:cs typeface="Times New Roman" panose="02020603050405020304" pitchFamily="18" charset="0"/>
                        </a:rPr>
                        <a:t> </a:t>
                      </a:r>
                      <a:r>
                        <a:rPr lang="en-US" altLang="zh-CN" sz="1400" dirty="0" smtClean="0">
                          <a:solidFill>
                            <a:schemeClr val="tx2"/>
                          </a:solidFill>
                          <a:latin typeface="Times New Roman" panose="02020603050405020304" pitchFamily="18" charset="0"/>
                          <a:cs typeface="Times New Roman" panose="02020603050405020304" pitchFamily="18" charset="0"/>
                        </a:rPr>
                        <a:t>Power</a:t>
                      </a:r>
                      <a:r>
                        <a:rPr lang="zh-CN" altLang="en-US" sz="1400" dirty="0" smtClean="0">
                          <a:solidFill>
                            <a:schemeClr val="tx2"/>
                          </a:solidFill>
                          <a:latin typeface="Times New Roman" panose="02020603050405020304" pitchFamily="18" charset="0"/>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Shareholders</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 </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important</a:t>
                      </a:r>
                      <a:r>
                        <a:rPr lang="en-US" altLang="zh-CN" sz="1400" i="0" kern="1200" baseline="0" dirty="0" smtClean="0">
                          <a:solidFill>
                            <a:schemeClr val="tx2"/>
                          </a:solidFill>
                          <a:effectLst/>
                          <a:latin typeface="Times New Roman" panose="02020603050405020304" pitchFamily="18" charset="0"/>
                          <a:ea typeface="+mn-ea"/>
                          <a:cs typeface="Times New Roman" panose="02020603050405020304" pitchFamily="18" charset="0"/>
                        </a:rPr>
                        <a:t> </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than banks</a:t>
                      </a:r>
                      <a:r>
                        <a:rPr lang="zh-CN" altLang="en-US" sz="1400" i="0" kern="1200" dirty="0" smtClean="0">
                          <a:solidFill>
                            <a:schemeClr val="tx2"/>
                          </a:solidFill>
                          <a:effectLst/>
                          <a:latin typeface="Times New Roman" panose="02020603050405020304" pitchFamily="18" charset="0"/>
                          <a:ea typeface="+mn-ea"/>
                          <a:cs typeface="Times New Roman" panose="02020603050405020304" pitchFamily="18" charset="0"/>
                        </a:rPr>
                        <a:t>、</a:t>
                      </a:r>
                      <a:r>
                        <a:rPr lang="en-US" altLang="zh-CN" sz="1400" i="0" kern="1200" dirty="0" smtClean="0">
                          <a:solidFill>
                            <a:schemeClr val="tx2"/>
                          </a:solidFill>
                          <a:effectLst/>
                          <a:latin typeface="Times New Roman" panose="02020603050405020304" pitchFamily="18" charset="0"/>
                          <a:ea typeface="+mn-ea"/>
                          <a:cs typeface="Times New Roman" panose="02020603050405020304" pitchFamily="18" charset="0"/>
                        </a:rPr>
                        <a:t>Generalist background</a:t>
                      </a:r>
                      <a:endParaRPr lang="zh-CN" altLang="en-US" sz="1400" dirty="0">
                        <a:solidFill>
                          <a:schemeClr val="tx2"/>
                        </a:solidFill>
                        <a:latin typeface="Times New Roman" panose="02020603050405020304" pitchFamily="18" charset="0"/>
                        <a:cs typeface="Times New Roman" panose="02020603050405020304" pitchFamily="18" charset="0"/>
                      </a:endParaRPr>
                    </a:p>
                  </a:txBody>
                  <a:tcPr/>
                </a:tc>
              </a:tr>
            </a:tbl>
          </a:graphicData>
        </a:graphic>
      </p:graphicFrame>
      <p:cxnSp>
        <p:nvCxnSpPr>
          <p:cNvPr id="5" name="直接箭头连接符 4"/>
          <p:cNvCxnSpPr/>
          <p:nvPr/>
        </p:nvCxnSpPr>
        <p:spPr>
          <a:xfrm>
            <a:off x="8305800" y="2569029"/>
            <a:ext cx="304800" cy="13933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35</a:t>
            </a:fld>
            <a:endParaRPr lang="zh-CN" altLang="en-US" dirty="0"/>
          </a:p>
        </p:txBody>
      </p:sp>
      <p:sp>
        <p:nvSpPr>
          <p:cNvPr id="3" name="TextBox 12"/>
          <p:cNvSpPr txBox="1"/>
          <p:nvPr/>
        </p:nvSpPr>
        <p:spPr>
          <a:xfrm>
            <a:off x="1307513" y="263130"/>
            <a:ext cx="7694971" cy="581057"/>
          </a:xfrm>
          <a:prstGeom prst="rect">
            <a:avLst/>
          </a:prstGeom>
          <a:noFill/>
        </p:spPr>
        <p:txBody>
          <a:bodyPr wrap="square" rtlCol="0">
            <a:spAutoFit/>
          </a:bodyPr>
          <a:lstStyle/>
          <a:p>
            <a:pPr>
              <a:lnSpc>
                <a:spcPct val="150000"/>
              </a:lnSpc>
              <a:spcBef>
                <a:spcPts val="1000"/>
              </a:spcBef>
            </a:pPr>
            <a:r>
              <a:rPr lang="en-US" altLang="zh-CN" sz="2400" b="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Data </a:t>
            </a:r>
            <a:r>
              <a:rPr lang="en-US" altLang="zh-CN"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sources</a:t>
            </a:r>
            <a:endPar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643485" y="1390575"/>
            <a:ext cx="10612344" cy="4339650"/>
          </a:xfrm>
          <a:prstGeom prst="rect">
            <a:avLst/>
          </a:prstGeom>
          <a:noFill/>
        </p:spPr>
        <p:txBody>
          <a:bodyPr wrap="square" rtlCol="0">
            <a:spAutoFit/>
          </a:bodyPr>
          <a:lstStyle/>
          <a:p>
            <a:pPr>
              <a:lnSpc>
                <a:spcPct val="150000"/>
              </a:lnSpc>
            </a:pPr>
            <a:r>
              <a:rPr lang="en-US" altLang="zh-CN"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Source</a:t>
            </a:r>
            <a:r>
              <a:rPr lang="zh-CN" altLang="en-US"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survey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of over 800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CEOs of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largest public and private firms in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24 emerging market countries</a:t>
            </a:r>
            <a:r>
              <a:rPr lang="zh-CN" altLang="en-US" sz="20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Cooperation</a:t>
            </a:r>
            <a:r>
              <a:rPr lang="zh-CN" altLang="en-US" sz="20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World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Bank</a:t>
            </a:r>
            <a:r>
              <a:rPr lang="zh-CN" altLang="en-US" sz="20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International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Finance Corporation</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Range</a:t>
            </a:r>
            <a:r>
              <a:rPr lang="zh-CN" altLang="en-US" sz="20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CEOs or Managing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Directors of the largest one hundred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companies in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each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country;</a:t>
            </a:r>
          </a:p>
          <a:p>
            <a:pPr>
              <a:lnSpc>
                <a:spcPct val="150000"/>
              </a:lnSpc>
            </a:pPr>
            <a:r>
              <a:rPr lang="en-US" altLang="zh-CN"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Methods</a:t>
            </a:r>
            <a:r>
              <a:rPr lang="zh-CN" altLang="en-US" sz="20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phone and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online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link</a:t>
            </a:r>
          </a:p>
          <a:p>
            <a:pPr>
              <a:lnSpc>
                <a:spcPct val="150000"/>
              </a:lnSpc>
            </a:pPr>
            <a:r>
              <a:rPr lang="en-US" altLang="zh-CN"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Content</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Company information</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personal information, educational background, prior work experience, the CEO's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business approach</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family background, country culture, and company structure</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a:r>
            <a:br>
              <a:rPr lang="en-US" altLang="zh-CN" sz="2000" dirty="0">
                <a:latin typeface="Times New Roman" panose="02020603050405020304" pitchFamily="18" charset="0"/>
                <a:cs typeface="Times New Roman" panose="02020603050405020304" pitchFamily="18" charset="0"/>
              </a:rPr>
            </a:br>
            <a:endParaRPr lang="en-US" altLang="zh-CN" sz="2000" dirty="0">
              <a:latin typeface="Times New Roman" panose="02020603050405020304" pitchFamily="18" charset="0"/>
              <a:cs typeface="Times New Roman" panose="02020603050405020304" pitchFamily="18" charset="0"/>
            </a:endParaRPr>
          </a:p>
          <a:p>
            <a:endParaRPr lang="en-US" altLang="zh-CN" dirty="0"/>
          </a:p>
          <a:p>
            <a:endParaRPr lang="en-US" altLang="zh-CN"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36</a:t>
            </a:fld>
            <a:endParaRPr lang="zh-CN" altLang="en-US" dirty="0"/>
          </a:p>
        </p:txBody>
      </p:sp>
      <p:sp>
        <p:nvSpPr>
          <p:cNvPr id="3" name="TextBox 12"/>
          <p:cNvSpPr txBox="1"/>
          <p:nvPr/>
        </p:nvSpPr>
        <p:spPr>
          <a:xfrm>
            <a:off x="1285742" y="78543"/>
            <a:ext cx="6482686" cy="579967"/>
          </a:xfrm>
          <a:prstGeom prst="rect">
            <a:avLst/>
          </a:prstGeom>
          <a:noFill/>
        </p:spPr>
        <p:txBody>
          <a:bodyPr wrap="square" rtlCol="0">
            <a:spAutoFit/>
          </a:bodyPr>
          <a:lstStyle/>
          <a:p>
            <a:pPr>
              <a:lnSpc>
                <a:spcPct val="150000"/>
              </a:lnSpc>
              <a:spcBef>
                <a:spcPts val="1000"/>
              </a:spcBef>
            </a:pPr>
            <a:r>
              <a:rPr lang="en-US" altLang="zh-CN"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Summary statistics</a:t>
            </a:r>
            <a:endPar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内容占位符 2"/>
          <p:cNvSpPr txBox="1"/>
          <p:nvPr/>
        </p:nvSpPr>
        <p:spPr bwMode="auto">
          <a:xfrm>
            <a:off x="380342" y="1180216"/>
            <a:ext cx="5329341" cy="492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219" tIns="44219" rIns="44219" bIns="44219" anchor="ctr"/>
          <a:lstStyle>
            <a:lvl1pPr marL="25400" indent="-323850" eaLnBrk="0" hangingPunct="0">
              <a:defRPr kumimoji="1" sz="2400">
                <a:solidFill>
                  <a:srgbClr val="000000"/>
                </a:solidFill>
                <a:latin typeface="Helvetica Light"/>
                <a:ea typeface="Helvetica Light"/>
                <a:cs typeface="Helvetica Light"/>
                <a:sym typeface="Helvetica Light"/>
              </a:defRPr>
            </a:lvl1pPr>
            <a:lvl2pPr marL="800100" indent="-34290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920750" indent="-32385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marL="0" indent="0">
              <a:lnSpc>
                <a:spcPct val="150000"/>
              </a:lnSpc>
              <a:spcBef>
                <a:spcPts val="600"/>
              </a:spcBef>
              <a:buClr>
                <a:srgbClr val="000000"/>
              </a:buClr>
              <a:buSzPct val="100000"/>
            </a:pPr>
            <a:r>
              <a:rPr lang="zh-CN" altLang="en-US" sz="1600" smtClean="0">
                <a:solidFill>
                  <a:schemeClr val="tx1"/>
                </a:solidFill>
                <a:latin typeface="微软雅黑" panose="020B0503020204020204" pitchFamily="34" charset="-122"/>
                <a:ea typeface="微软雅黑" panose="020B0503020204020204" pitchFamily="34" charset="-122"/>
              </a:rPr>
              <a:t>       </a:t>
            </a:r>
            <a:r>
              <a:rPr lang="en-US" altLang="zh-CN" sz="18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Conclusion 1</a:t>
            </a:r>
            <a:r>
              <a:rPr lang="zh-CN" altLang="en-US" sz="18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8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342900">
              <a:lnSpc>
                <a:spcPct val="150000"/>
              </a:lnSpc>
              <a:spcBef>
                <a:spcPts val="600"/>
              </a:spcBef>
              <a:buClr>
                <a:schemeClr val="tx1">
                  <a:lumMod val="95000"/>
                  <a:lumOff val="5000"/>
                </a:schemeClr>
              </a:buClr>
              <a:buSzPct val="100000"/>
              <a:buFont typeface="Wingdings" panose="05000000000000000000" pitchFamily="2" charset="2"/>
              <a:buChar char="Ø"/>
            </a:pPr>
            <a:r>
              <a:rPr lang="en-US" altLang="zh-CN" sz="1400" b="1"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Founder </a:t>
            </a:r>
            <a:r>
              <a:rPr lang="en-US" altLang="zh-CN" sz="1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and </a:t>
            </a:r>
            <a:r>
              <a:rPr lang="en-US" altLang="zh-CN" sz="1400" b="1"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Related </a:t>
            </a:r>
            <a:r>
              <a:rPr lang="en-US" altLang="zh-CN" sz="1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CEO firms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are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significantly smaller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than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Non-family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firms in terms of </a:t>
            </a:r>
            <a:r>
              <a:rPr lang="en-US" altLang="zh-CN" sz="14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sales</a:t>
            </a:r>
            <a:r>
              <a:rPr lang="en-US" altLang="zh-CN" sz="140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family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firms are smaller on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average</a:t>
            </a:r>
            <a:r>
              <a:rPr lang="zh-CN" altLang="en-US"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342900">
              <a:lnSpc>
                <a:spcPct val="150000"/>
              </a:lnSpc>
              <a:spcBef>
                <a:spcPts val="600"/>
              </a:spcBef>
              <a:buClr>
                <a:schemeClr val="tx1">
                  <a:lumMod val="95000"/>
                  <a:lumOff val="5000"/>
                </a:schemeClr>
              </a:buClr>
              <a:buSzPct val="100000"/>
              <a:buFont typeface="Wingdings" panose="05000000000000000000" pitchFamily="2" charset="2"/>
              <a:buChar char="Ø"/>
            </a:pPr>
            <a:r>
              <a:rPr lang="en-US" altLang="zh-CN" sz="1400" b="1"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Founder-run </a:t>
            </a:r>
            <a:r>
              <a:rPr lang="en-US" altLang="zh-CN" sz="1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firms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are substantially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younger</a:t>
            </a:r>
            <a:r>
              <a:rPr lang="en-US" altLang="zh-CN" sz="140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on average than all other types of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firms</a:t>
            </a:r>
            <a:r>
              <a:rPr lang="zh-CN" altLang="en-US"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342900">
              <a:lnSpc>
                <a:spcPct val="150000"/>
              </a:lnSpc>
              <a:spcBef>
                <a:spcPts val="600"/>
              </a:spcBef>
              <a:buClr>
                <a:schemeClr val="tx1">
                  <a:lumMod val="95000"/>
                  <a:lumOff val="5000"/>
                </a:schemeClr>
              </a:buClr>
              <a:buSzPct val="100000"/>
              <a:buFont typeface="Wingdings" panose="05000000000000000000" pitchFamily="2" charset="2"/>
              <a:buChar char="Ø"/>
            </a:pPr>
            <a:r>
              <a:rPr lang="en-US" altLang="zh-CN" sz="1400" b="1"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Non-family </a:t>
            </a:r>
            <a:r>
              <a:rPr lang="en-US" altLang="zh-CN" sz="1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firms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are more likely to be controlled by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multinational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parents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than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family firms </a:t>
            </a:r>
            <a:r>
              <a:rPr lang="zh-CN" altLang="en-US"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342900">
              <a:lnSpc>
                <a:spcPct val="150000"/>
              </a:lnSpc>
              <a:spcBef>
                <a:spcPts val="600"/>
              </a:spcBef>
              <a:buClr>
                <a:schemeClr val="tx1">
                  <a:lumMod val="95000"/>
                  <a:lumOff val="5000"/>
                </a:schemeClr>
              </a:buClr>
              <a:buSzPct val="100000"/>
              <a:buFont typeface="Wingdings" panose="05000000000000000000" pitchFamily="2" charset="2"/>
              <a:buChar char="Ø"/>
            </a:pPr>
            <a:r>
              <a:rPr lang="en-US" altLang="zh-CN" sz="1400" b="1"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Firms </a:t>
            </a:r>
            <a:r>
              <a:rPr lang="en-US" altLang="zh-CN" sz="14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run by related CEOs and non-family firms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are</a:t>
            </a:r>
            <a:r>
              <a:rPr lang="en-US" altLang="zh-CN" sz="140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both more likely than the other two firm-CEO types to be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publicly listed </a:t>
            </a:r>
            <a:r>
              <a:rPr lang="zh-CN" altLang="en-US" sz="14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p>
          <a:p>
            <a:pPr marL="0" indent="-342900">
              <a:lnSpc>
                <a:spcPct val="150000"/>
              </a:lnSpc>
              <a:spcBef>
                <a:spcPts val="600"/>
              </a:spcBef>
              <a:buClr>
                <a:schemeClr val="tx1">
                  <a:lumMod val="95000"/>
                  <a:lumOff val="5000"/>
                </a:schemeClr>
              </a:buClr>
              <a:buSzPct val="100000"/>
              <a:buFont typeface="Wingdings" panose="05000000000000000000" pitchFamily="2" charset="2"/>
              <a:buChar char="Ø"/>
            </a:pPr>
            <a:r>
              <a:rPr lang="en-US" altLang="zh-CN" sz="1400" b="1"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Family firms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run by either Related or Professional CEOs, which are harder to distinguish professional CEOs of family firms have fewer explicit or implicit control rights</a:t>
            </a:r>
            <a:r>
              <a:rPr lang="zh-CN" altLang="en-US"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smtClean="0">
                <a:solidFill>
                  <a:schemeClr val="tx2"/>
                </a:solidFill>
                <a:latin typeface="Times New Roman" panose="02020603050405020304" pitchFamily="18" charset="0"/>
                <a:cs typeface="Times New Roman" panose="02020603050405020304" pitchFamily="18" charset="0"/>
              </a:rPr>
              <a:t/>
            </a:r>
            <a:br>
              <a:rPr lang="en-US" altLang="zh-CN" sz="1400" smtClean="0">
                <a:solidFill>
                  <a:schemeClr val="tx2"/>
                </a:solidFill>
                <a:latin typeface="Times New Roman" panose="02020603050405020304" pitchFamily="18" charset="0"/>
                <a:cs typeface="Times New Roman" panose="02020603050405020304" pitchFamily="18" charset="0"/>
              </a:rPr>
            </a:br>
            <a:r>
              <a:rPr lang="en-US" altLang="zh-CN" sz="1600"/>
              <a:t/>
            </a:r>
            <a:br>
              <a:rPr lang="en-US" altLang="zh-CN" sz="1600"/>
            </a:br>
            <a:endPar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6039294" y="5337544"/>
            <a:ext cx="5102882" cy="1131079"/>
          </a:xfrm>
          <a:prstGeom prst="rect">
            <a:avLst/>
          </a:prstGeom>
        </p:spPr>
        <p:txBody>
          <a:bodyPr wrap="square">
            <a:spAutoFit/>
          </a:bodyPr>
          <a:lstStyle/>
          <a:p>
            <a:pPr>
              <a:spcBef>
                <a:spcPts val="600"/>
              </a:spcBef>
              <a:buClr>
                <a:srgbClr val="000000"/>
              </a:buClr>
              <a:buSzPct val="100000"/>
            </a:pPr>
            <a:r>
              <a:rPr lang="en-US" altLang="zh-CN" sz="1050" smtClean="0">
                <a:solidFill>
                  <a:schemeClr val="tx2"/>
                </a:solidFill>
                <a:latin typeface="Times New Roman" panose="02020603050405020304" pitchFamily="18" charset="0"/>
                <a:cs typeface="Times New Roman" panose="02020603050405020304" pitchFamily="18" charset="0"/>
              </a:rPr>
              <a:t>Sales are </a:t>
            </a:r>
            <a:r>
              <a:rPr lang="en-US" altLang="zh-CN" sz="1050">
                <a:solidFill>
                  <a:schemeClr val="tx2"/>
                </a:solidFill>
                <a:latin typeface="Times New Roman" panose="02020603050405020304" pitchFamily="18" charset="0"/>
                <a:cs typeface="Times New Roman" panose="02020603050405020304" pitchFamily="18" charset="0"/>
              </a:rPr>
              <a:t>winsorized at 5% and 95%. Sales statistics are in million USD (2006</a:t>
            </a:r>
            <a:r>
              <a:rPr lang="en-US" altLang="zh-CN" sz="1050" smtClean="0">
                <a:solidFill>
                  <a:schemeClr val="tx2"/>
                </a:solidFill>
                <a:latin typeface="Times New Roman" panose="02020603050405020304" pitchFamily="18" charset="0"/>
                <a:cs typeface="Times New Roman" panose="02020603050405020304" pitchFamily="18" charset="0"/>
              </a:rPr>
              <a:t>).</a:t>
            </a:r>
          </a:p>
          <a:p>
            <a:pPr>
              <a:spcBef>
                <a:spcPts val="600"/>
              </a:spcBef>
              <a:buClr>
                <a:srgbClr val="000000"/>
              </a:buClr>
              <a:buSzPct val="100000"/>
            </a:pPr>
            <a:r>
              <a:rPr lang="en-US" altLang="zh-CN" sz="1050" smtClean="0">
                <a:solidFill>
                  <a:schemeClr val="tx2"/>
                </a:solidFill>
                <a:latin typeface="Times New Roman" panose="02020603050405020304" pitchFamily="18" charset="0"/>
                <a:cs typeface="Times New Roman" panose="02020603050405020304" pitchFamily="18" charset="0"/>
              </a:rPr>
              <a:t>Firm </a:t>
            </a:r>
            <a:r>
              <a:rPr lang="en-US" altLang="zh-CN" sz="1050">
                <a:solidFill>
                  <a:schemeClr val="tx2"/>
                </a:solidFill>
                <a:latin typeface="Times New Roman" panose="02020603050405020304" pitchFamily="18" charset="0"/>
                <a:cs typeface="Times New Roman" panose="02020603050405020304" pitchFamily="18" charset="0"/>
              </a:rPr>
              <a:t>and CEO ages, as well as tenure statistics, are in years. </a:t>
            </a:r>
            <a:endParaRPr lang="en-US" altLang="zh-CN" sz="1050" smtClean="0">
              <a:solidFill>
                <a:schemeClr val="tx2"/>
              </a:solidFill>
              <a:latin typeface="Times New Roman" panose="02020603050405020304" pitchFamily="18" charset="0"/>
              <a:cs typeface="Times New Roman" panose="02020603050405020304" pitchFamily="18" charset="0"/>
            </a:endParaRPr>
          </a:p>
          <a:p>
            <a:pPr>
              <a:spcBef>
                <a:spcPts val="600"/>
              </a:spcBef>
              <a:buClr>
                <a:srgbClr val="000000"/>
              </a:buClr>
              <a:buSzPct val="100000"/>
            </a:pPr>
            <a:r>
              <a:rPr lang="en-US" altLang="zh-CN" sz="1050" smtClean="0">
                <a:solidFill>
                  <a:schemeClr val="tx2"/>
                </a:solidFill>
                <a:latin typeface="Times New Roman" panose="02020603050405020304" pitchFamily="18" charset="0"/>
                <a:cs typeface="Times New Roman" panose="02020603050405020304" pitchFamily="18" charset="0"/>
              </a:rPr>
              <a:t>Firm </a:t>
            </a:r>
            <a:r>
              <a:rPr lang="en-US" altLang="zh-CN" sz="1050">
                <a:solidFill>
                  <a:schemeClr val="tx2"/>
                </a:solidFill>
                <a:latin typeface="Times New Roman" panose="02020603050405020304" pitchFamily="18" charset="0"/>
                <a:cs typeface="Times New Roman" panose="02020603050405020304" pitchFamily="18" charset="0"/>
              </a:rPr>
              <a:t>age is </a:t>
            </a:r>
            <a:r>
              <a:rPr lang="en-US" altLang="zh-CN" sz="1050" smtClean="0">
                <a:solidFill>
                  <a:schemeClr val="tx2"/>
                </a:solidFill>
                <a:latin typeface="Times New Roman" panose="02020603050405020304" pitchFamily="18" charset="0"/>
                <a:cs typeface="Times New Roman" panose="02020603050405020304" pitchFamily="18" charset="0"/>
              </a:rPr>
              <a:t>winsorized at </a:t>
            </a:r>
            <a:r>
              <a:rPr lang="en-US" altLang="zh-CN" sz="1050">
                <a:solidFill>
                  <a:schemeClr val="tx2"/>
                </a:solidFill>
                <a:latin typeface="Times New Roman" panose="02020603050405020304" pitchFamily="18" charset="0"/>
                <a:cs typeface="Times New Roman" panose="02020603050405020304" pitchFamily="18" charset="0"/>
              </a:rPr>
              <a:t>5</a:t>
            </a:r>
            <a:r>
              <a:rPr lang="en-US" altLang="zh-CN" sz="1050" smtClean="0">
                <a:solidFill>
                  <a:schemeClr val="tx2"/>
                </a:solidFill>
                <a:latin typeface="Times New Roman" panose="02020603050405020304" pitchFamily="18" charset="0"/>
                <a:cs typeface="Times New Roman" panose="02020603050405020304" pitchFamily="18" charset="0"/>
              </a:rPr>
              <a:t>%.</a:t>
            </a:r>
          </a:p>
          <a:p>
            <a:pPr>
              <a:spcBef>
                <a:spcPts val="600"/>
              </a:spcBef>
              <a:buClr>
                <a:srgbClr val="000000"/>
              </a:buClr>
              <a:buSzPct val="100000"/>
            </a:pPr>
            <a:r>
              <a:rPr lang="en-US" altLang="zh-CN" sz="1050" smtClean="0">
                <a:solidFill>
                  <a:schemeClr val="tx2"/>
                </a:solidFill>
                <a:latin typeface="Times New Roman" panose="02020603050405020304" pitchFamily="18" charset="0"/>
                <a:cs typeface="Times New Roman" panose="02020603050405020304" pitchFamily="18" charset="0"/>
              </a:rPr>
              <a:t>Results </a:t>
            </a:r>
            <a:r>
              <a:rPr lang="en-US" altLang="zh-CN" sz="1050">
                <a:solidFill>
                  <a:schemeClr val="tx2"/>
                </a:solidFill>
                <a:latin typeface="Times New Roman" panose="02020603050405020304" pitchFamily="18" charset="0"/>
                <a:cs typeface="Times New Roman" panose="02020603050405020304" pitchFamily="18" charset="0"/>
              </a:rPr>
              <a:t>are virtually </a:t>
            </a:r>
            <a:r>
              <a:rPr lang="en-US" altLang="zh-CN" sz="1050" smtClean="0">
                <a:solidFill>
                  <a:schemeClr val="tx2"/>
                </a:solidFill>
                <a:latin typeface="Times New Roman" panose="02020603050405020304" pitchFamily="18" charset="0"/>
                <a:cs typeface="Times New Roman" panose="02020603050405020304" pitchFamily="18" charset="0"/>
              </a:rPr>
              <a:t>identical without </a:t>
            </a:r>
            <a:r>
              <a:rPr lang="en-US" altLang="zh-CN" sz="1050">
                <a:solidFill>
                  <a:schemeClr val="tx2"/>
                </a:solidFill>
                <a:latin typeface="Times New Roman" panose="02020603050405020304" pitchFamily="18" charset="0"/>
                <a:cs typeface="Times New Roman" panose="02020603050405020304" pitchFamily="18" charset="0"/>
              </a:rPr>
              <a:t>winsorizing.</a:t>
            </a:r>
            <a:br>
              <a:rPr lang="en-US" altLang="zh-CN" sz="1050">
                <a:solidFill>
                  <a:schemeClr val="tx2"/>
                </a:solidFill>
                <a:latin typeface="Times New Roman" panose="02020603050405020304" pitchFamily="18" charset="0"/>
                <a:cs typeface="Times New Roman" panose="02020603050405020304" pitchFamily="18" charset="0"/>
              </a:rPr>
            </a:br>
            <a:endParaRPr lang="en-US" altLang="zh-CN" sz="105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5709683" y="1180215"/>
            <a:ext cx="6238477" cy="400622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37</a:t>
            </a:fld>
            <a:endParaRPr lang="zh-CN" altLang="en-US" dirty="0"/>
          </a:p>
        </p:txBody>
      </p:sp>
      <p:sp>
        <p:nvSpPr>
          <p:cNvPr id="3" name="TextBox 12"/>
          <p:cNvSpPr txBox="1"/>
          <p:nvPr/>
        </p:nvSpPr>
        <p:spPr>
          <a:xfrm>
            <a:off x="1242200" y="79082"/>
            <a:ext cx="6482686" cy="579967"/>
          </a:xfrm>
          <a:prstGeom prst="rect">
            <a:avLst/>
          </a:prstGeom>
          <a:noFill/>
        </p:spPr>
        <p:txBody>
          <a:bodyPr wrap="square" rtlCol="0">
            <a:spAutoFit/>
          </a:bodyPr>
          <a:lstStyle/>
          <a:p>
            <a:pPr>
              <a:lnSpc>
                <a:spcPct val="150000"/>
              </a:lnSpc>
              <a:spcBef>
                <a:spcPts val="1000"/>
              </a:spcBef>
            </a:pPr>
            <a:r>
              <a:rPr lang="en-US" altLang="zh-CN"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Summary statistics</a:t>
            </a:r>
            <a:endPar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内容占位符 2"/>
          <p:cNvSpPr txBox="1"/>
          <p:nvPr/>
        </p:nvSpPr>
        <p:spPr bwMode="auto">
          <a:xfrm>
            <a:off x="380342" y="1177300"/>
            <a:ext cx="4855687" cy="515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219" tIns="44219" rIns="44219" bIns="44219" anchor="ctr"/>
          <a:lstStyle>
            <a:lvl1pPr marL="25400" indent="-323850" eaLnBrk="0" hangingPunct="0">
              <a:defRPr kumimoji="1" sz="2400">
                <a:solidFill>
                  <a:srgbClr val="000000"/>
                </a:solidFill>
                <a:latin typeface="Helvetica Light"/>
                <a:ea typeface="Helvetica Light"/>
                <a:cs typeface="Helvetica Light"/>
                <a:sym typeface="Helvetica Light"/>
              </a:defRPr>
            </a:lvl1pPr>
            <a:lvl2pPr marL="800100" indent="-34290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920750" indent="-32385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marL="0" indent="-342900">
              <a:lnSpc>
                <a:spcPct val="150000"/>
              </a:lnSpc>
              <a:spcBef>
                <a:spcPts val="600"/>
              </a:spcBef>
              <a:buClr>
                <a:schemeClr val="tx1">
                  <a:lumMod val="95000"/>
                  <a:lumOff val="5000"/>
                </a:schemeClr>
              </a:buClr>
              <a:buSzPct val="100000"/>
              <a:buFont typeface="Wingdings" panose="05000000000000000000" pitchFamily="2" charset="2"/>
              <a:buChar char="Ø"/>
            </a:pP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Founder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CEOs</a:t>
            </a:r>
            <a:r>
              <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older</a:t>
            </a:r>
            <a:r>
              <a:rPr lang="zh-CN" altLang="en-US" sz="140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more likely to have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been CEO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from the start of their time at the firm</a:t>
            </a:r>
            <a:r>
              <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much longer average and median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tenures</a:t>
            </a:r>
            <a:r>
              <a:rPr lang="zh-CN" altLang="en-US" sz="140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much more likely to own more than 5% of the firm</a:t>
            </a:r>
            <a:r>
              <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less likely to have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undergraduate degrees</a:t>
            </a:r>
          </a:p>
          <a:p>
            <a:pPr marL="0" indent="-342900">
              <a:lnSpc>
                <a:spcPct val="150000"/>
              </a:lnSpc>
              <a:spcBef>
                <a:spcPts val="600"/>
              </a:spcBef>
              <a:buClr>
                <a:schemeClr val="tx1">
                  <a:lumMod val="95000"/>
                  <a:lumOff val="5000"/>
                </a:schemeClr>
              </a:buClr>
              <a:buSzPct val="100000"/>
              <a:buFont typeface="Wingdings" panose="05000000000000000000" pitchFamily="2" charset="2"/>
              <a:buChar char="Ø"/>
            </a:pP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Related CEOs</a:t>
            </a:r>
            <a:r>
              <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longer tenures </a:t>
            </a:r>
            <a:r>
              <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more likely to own at least 5% of the</a:t>
            </a:r>
            <a:r>
              <a:rPr lang="en-US" altLang="zh-CN" sz="140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firm’s equity</a:t>
            </a:r>
            <a:r>
              <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have a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degree from a foreign country</a:t>
            </a:r>
            <a:r>
              <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they were groomed for a role at the family firm from an early age, and because of the economic advantages of being related to a successful founder CEO</a:t>
            </a:r>
            <a:r>
              <a:rPr lang="zh-CN" altLang="en-US"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342900">
              <a:lnSpc>
                <a:spcPct val="150000"/>
              </a:lnSpc>
              <a:spcBef>
                <a:spcPts val="600"/>
              </a:spcBef>
              <a:buClr>
                <a:schemeClr val="tx1">
                  <a:lumMod val="95000"/>
                  <a:lumOff val="5000"/>
                </a:schemeClr>
              </a:buClr>
              <a:buSzPct val="100000"/>
              <a:buFont typeface="Wingdings" panose="05000000000000000000" pitchFamily="2" charset="2"/>
              <a:buChar char="Ø"/>
            </a:pP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The personal characteristics and professional experience of the two types of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professional CEOs are very similar</a:t>
            </a:r>
            <a:r>
              <a:rPr lang="en-US" altLang="zh-CN" sz="140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140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zh-CN" sz="1600"/>
              <a:t/>
            </a:r>
            <a:br>
              <a:rPr lang="en-US" altLang="zh-CN" sz="1600"/>
            </a:br>
            <a:endPar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5" name="组合 4"/>
          <p:cNvGrpSpPr/>
          <p:nvPr/>
        </p:nvGrpSpPr>
        <p:grpSpPr>
          <a:xfrm>
            <a:off x="5709683" y="1177300"/>
            <a:ext cx="6482318" cy="5110812"/>
            <a:chOff x="1793025" y="1187747"/>
            <a:chExt cx="8905875" cy="2797822"/>
          </a:xfrm>
        </p:grpSpPr>
        <p:pic>
          <p:nvPicPr>
            <p:cNvPr id="6" name="图片 5"/>
            <p:cNvPicPr>
              <a:picLocks noChangeAspect="1"/>
            </p:cNvPicPr>
            <p:nvPr/>
          </p:nvPicPr>
          <p:blipFill>
            <a:blip r:embed="rId2"/>
            <a:stretch>
              <a:fillRect/>
            </a:stretch>
          </p:blipFill>
          <p:spPr>
            <a:xfrm>
              <a:off x="1793025" y="1187747"/>
              <a:ext cx="8886825" cy="495300"/>
            </a:xfrm>
            <a:prstGeom prst="rect">
              <a:avLst/>
            </a:prstGeom>
          </p:spPr>
        </p:pic>
        <p:pic>
          <p:nvPicPr>
            <p:cNvPr id="7" name="图片 6"/>
            <p:cNvPicPr>
              <a:picLocks noChangeAspect="1"/>
            </p:cNvPicPr>
            <p:nvPr/>
          </p:nvPicPr>
          <p:blipFill>
            <a:blip r:embed="rId3"/>
            <a:stretch>
              <a:fillRect/>
            </a:stretch>
          </p:blipFill>
          <p:spPr>
            <a:xfrm>
              <a:off x="1793025" y="1592669"/>
              <a:ext cx="8905875" cy="2392900"/>
            </a:xfrm>
            <a:prstGeom prst="rect">
              <a:avLst/>
            </a:prstGeom>
          </p:spPr>
        </p:pic>
      </p:grpSp>
      <p:sp>
        <p:nvSpPr>
          <p:cNvPr id="8" name="文本框 7"/>
          <p:cNvSpPr txBox="1"/>
          <p:nvPr/>
        </p:nvSpPr>
        <p:spPr>
          <a:xfrm>
            <a:off x="751114" y="949032"/>
            <a:ext cx="2645229" cy="458074"/>
          </a:xfrm>
          <a:prstGeom prst="rect">
            <a:avLst/>
          </a:prstGeom>
          <a:noFill/>
        </p:spPr>
        <p:txBody>
          <a:bodyPr wrap="square" rtlCol="0">
            <a:spAutoFit/>
          </a:bodyPr>
          <a:lstStyle/>
          <a:p>
            <a:pPr eaLnBrk="0" hangingPunct="0">
              <a:lnSpc>
                <a:spcPct val="150000"/>
              </a:lnSpc>
              <a:spcBef>
                <a:spcPts val="600"/>
              </a:spcBef>
              <a:buClr>
                <a:srgbClr val="000000"/>
              </a:buClr>
              <a:buSzPct val="100000"/>
            </a:pPr>
            <a:r>
              <a:rPr kumimoji="1" lang="en-US" altLang="zh-CN" b="1">
                <a:latin typeface="Times New Roman" panose="02020603050405020304" pitchFamily="18" charset="0"/>
                <a:ea typeface="微软雅黑" panose="020B0503020204020204" pitchFamily="34" charset="-122"/>
                <a:cs typeface="Times New Roman" panose="02020603050405020304" pitchFamily="18" charset="0"/>
                <a:sym typeface="Helvetica Light"/>
              </a:rPr>
              <a:t>Conclusion 2</a:t>
            </a:r>
            <a:endParaRPr kumimoji="1" lang="zh-CN" altLang="en-US" b="1">
              <a:latin typeface="Times New Roman" panose="02020603050405020304" pitchFamily="18" charset="0"/>
              <a:ea typeface="微软雅黑" panose="020B0503020204020204" pitchFamily="34" charset="-122"/>
              <a:cs typeface="Times New Roman" panose="02020603050405020304" pitchFamily="18" charset="0"/>
              <a:sym typeface="Helvetica Ligh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38</a:t>
            </a:fld>
            <a:endParaRPr lang="zh-CN" altLang="en-US" dirty="0"/>
          </a:p>
        </p:txBody>
      </p:sp>
      <p:sp>
        <p:nvSpPr>
          <p:cNvPr id="3" name="TextBox 12"/>
          <p:cNvSpPr txBox="1"/>
          <p:nvPr/>
        </p:nvSpPr>
        <p:spPr>
          <a:xfrm>
            <a:off x="1335460" y="93167"/>
            <a:ext cx="7520800" cy="645160"/>
          </a:xfrm>
          <a:prstGeom prst="rect">
            <a:avLst/>
          </a:prstGeom>
          <a:noFill/>
        </p:spPr>
        <p:txBody>
          <a:bodyPr wrap="square" rtlCol="0">
            <a:spAutoFit/>
          </a:bodyPr>
          <a:lstStyle/>
          <a:p>
            <a:pPr>
              <a:lnSpc>
                <a:spcPct val="150000"/>
              </a:lnSpc>
              <a:spcBef>
                <a:spcPts val="1000"/>
              </a:spcBef>
            </a:pPr>
            <a:r>
              <a:rPr lang="en-US" altLang="zh-CN" sz="2400" b="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Empirical</a:t>
            </a:r>
            <a:r>
              <a:rPr lang="en-US" altLang="zh-CN"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model </a:t>
            </a:r>
            <a:endPar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内容占位符 2"/>
              <p:cNvSpPr txBox="1">
                <a:spLocks/>
              </p:cNvSpPr>
              <p:nvPr/>
            </p:nvSpPr>
            <p:spPr bwMode="auto">
              <a:xfrm>
                <a:off x="679186" y="1849874"/>
                <a:ext cx="10787591" cy="4008120"/>
              </a:xfrm>
              <a:prstGeom prst="rect">
                <a:avLst/>
              </a:prstGeom>
              <a:solidFill>
                <a:schemeClr val="bg1">
                  <a:alpha val="20000"/>
                </a:schemeClr>
              </a:solidFill>
              <a:ln>
                <a:noFill/>
              </a:ln>
              <a:extLst/>
            </p:spPr>
            <p:style>
              <a:lnRef idx="2">
                <a:schemeClr val="accent3">
                  <a:shade val="50000"/>
                </a:schemeClr>
              </a:lnRef>
              <a:fillRef idx="1">
                <a:schemeClr val="accent3"/>
              </a:fillRef>
              <a:effectRef idx="0">
                <a:schemeClr val="accent3"/>
              </a:effectRef>
              <a:fontRef idx="minor">
                <a:schemeClr val="lt1"/>
              </a:fontRef>
            </p:style>
            <p:txBody>
              <a:bodyPr lIns="44219" tIns="44219" rIns="44219" bIns="44219" anchor="ctr"/>
              <a:lstStyle>
                <a:lvl1pPr marL="25400" indent="-323850"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622300" indent="-323850" eaLnBrk="0" hangingPunct="0">
                  <a:defRPr kumimoji="1" sz="2400">
                    <a:solidFill>
                      <a:srgbClr val="000000"/>
                    </a:solidFill>
                    <a:latin typeface="Helvetica Light"/>
                    <a:ea typeface="Helvetica Light"/>
                    <a:cs typeface="Helvetica Light"/>
                    <a:sym typeface="Helvetica Light"/>
                  </a:defRPr>
                </a:lvl3pPr>
                <a:lvl4pPr marL="920750" indent="-32385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a:lnSpc>
                    <a:spcPct val="150000"/>
                  </a:lnSpc>
                  <a:spcAft>
                    <a:spcPts val="1200"/>
                  </a:spcAft>
                </a:pPr>
                <a:r>
                  <a:rPr lang="en-US" altLang="zh-CN" sz="20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Model </a:t>
                </a:r>
                <a:r>
                  <a:rPr lang="zh-CN" altLang="en-US" sz="20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0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254250" indent="0">
                  <a:lnSpc>
                    <a:spcPct val="150000"/>
                  </a:lnSpc>
                  <a:spcAft>
                    <a:spcPts val="600"/>
                  </a:spcAft>
                  <a:buClr>
                    <a:schemeClr val="tx1">
                      <a:lumMod val="95000"/>
                      <a:lumOff val="5000"/>
                    </a:schemeClr>
                  </a:buClr>
                  <a:buSzPct val="100000"/>
                </a:pPr>
                <a14:m>
                  <m:oMath xmlns:m="http://schemas.openxmlformats.org/officeDocument/2006/math">
                    <m:r>
                      <m:rPr>
                        <m:nor/>
                      </m:rPr>
                      <a:rPr lang="en-US" altLang="zh-CN" sz="2000" i="1">
                        <a:latin typeface="Times New Roman" panose="02020603050405020304" pitchFamily="18" charset="0"/>
                        <a:ea typeface="微软雅黑" panose="020B0503020204020204" pitchFamily="34" charset="-122"/>
                        <a:cs typeface="Times New Roman" panose="02020603050405020304" pitchFamily="18" charset="0"/>
                      </a:rPr>
                      <m:t>Survey</m:t>
                    </m:r>
                    <m:r>
                      <m:rPr>
                        <m:nor/>
                      </m:rPr>
                      <a:rPr lang="en-US" altLang="zh-CN" sz="2000" i="1">
                        <a:latin typeface="Times New Roman" panose="02020603050405020304" pitchFamily="18" charset="0"/>
                        <a:ea typeface="微软雅黑" panose="020B0503020204020204" pitchFamily="34" charset="-122"/>
                        <a:cs typeface="Times New Roman" panose="02020603050405020304" pitchFamily="18" charset="0"/>
                      </a:rPr>
                      <m:t> </m:t>
                    </m:r>
                    <m:r>
                      <m:rPr>
                        <m:nor/>
                      </m:rPr>
                      <a:rPr lang="en-US" altLang="zh-CN" sz="2000" i="1">
                        <a:latin typeface="Times New Roman" panose="02020603050405020304" pitchFamily="18" charset="0"/>
                        <a:ea typeface="微软雅黑" panose="020B0503020204020204" pitchFamily="34" charset="-122"/>
                        <a:cs typeface="Times New Roman" panose="02020603050405020304" pitchFamily="18" charset="0"/>
                      </a:rPr>
                      <m:t>responsejics</m:t>
                    </m:r>
                    <m:r>
                      <a:rPr lang="en-US" altLang="zh-CN" sz="2000" b="0" i="1" smtClean="0">
                        <a:latin typeface="Cambria Math" panose="02040503050406030204" pitchFamily="18" charset="0"/>
                      </a:rPr>
                      <m:t>=</m:t>
                    </m:r>
                    <m:r>
                      <m:rPr>
                        <m:nor/>
                      </m:rPr>
                      <a:rPr lang="el-GR" altLang="zh-CN" sz="2000" i="1">
                        <a:latin typeface="Times New Roman" panose="02020603050405020304" pitchFamily="18" charset="0"/>
                        <a:ea typeface="微软雅黑" panose="020B0503020204020204" pitchFamily="34" charset="-122"/>
                        <a:cs typeface="Times New Roman" panose="02020603050405020304" pitchFamily="18" charset="0"/>
                      </a:rPr>
                      <m:t>α</m:t>
                    </m:r>
                    <m:r>
                      <m:rPr>
                        <m:nor/>
                      </m:rPr>
                      <a:rPr lang="zh-CN" altLang="en-US" sz="2000">
                        <a:latin typeface="Times New Roman" panose="02020603050405020304" pitchFamily="18" charset="0"/>
                        <a:ea typeface="微软雅黑" panose="020B0503020204020204" pitchFamily="34" charset="-122"/>
                        <a:cs typeface="Times New Roman" panose="02020603050405020304" pitchFamily="18" charset="0"/>
                      </a:rPr>
                      <m:t>＋</m:t>
                    </m:r>
                    <m:r>
                      <m:rPr>
                        <m:nor/>
                      </m:rPr>
                      <a:rPr lang="el-GR" altLang="zh-CN" sz="2000" i="1">
                        <a:latin typeface="Times New Roman" panose="02020603050405020304" pitchFamily="18" charset="0"/>
                        <a:ea typeface="微软雅黑" panose="020B0503020204020204" pitchFamily="34" charset="-122"/>
                        <a:cs typeface="Times New Roman" panose="02020603050405020304" pitchFamily="18" charset="0"/>
                      </a:rPr>
                      <m:t>Γ</m:t>
                    </m:r>
                  </m:oMath>
                </a14:m>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r>
                      <m:rPr>
                        <m:nor/>
                      </m:rPr>
                      <a:rPr lang="en-US" altLang="zh-CN" sz="2000" i="1">
                        <a:latin typeface="Times New Roman" panose="02020603050405020304" pitchFamily="18" charset="0"/>
                        <a:ea typeface="微软雅黑" panose="020B0503020204020204" pitchFamily="34" charset="-122"/>
                        <a:cs typeface="Times New Roman" panose="02020603050405020304" pitchFamily="18" charset="0"/>
                      </a:rPr>
                      <m:t>CEOtype</m:t>
                    </m:r>
                    <m:r>
                      <m:rPr>
                        <m:nor/>
                      </m:rPr>
                      <a:rPr lang="en-US" altLang="zh-CN" sz="2000" i="1" baseline="-25000">
                        <a:latin typeface="Times New Roman" panose="02020603050405020304" pitchFamily="18" charset="0"/>
                        <a:ea typeface="微软雅黑" panose="020B0503020204020204" pitchFamily="34" charset="-122"/>
                        <a:cs typeface="Times New Roman" panose="02020603050405020304" pitchFamily="18" charset="0"/>
                      </a:rPr>
                      <m:t>j</m:t>
                    </m:r>
                    <m:r>
                      <m:rPr>
                        <m:nor/>
                      </m:rPr>
                      <a:rPr lang="en-US" altLang="zh-CN" sz="2000" b="0" i="0" baseline="-25000" smtClean="0">
                        <a:latin typeface="Times New Roman" panose="02020603050405020304" pitchFamily="18" charset="0"/>
                        <a:ea typeface="微软雅黑" panose="020B0503020204020204" pitchFamily="34" charset="-122"/>
                        <a:cs typeface="Times New Roman" panose="02020603050405020304" pitchFamily="18" charset="0"/>
                      </a:rPr>
                      <m:t> </m:t>
                    </m:r>
                    <m:r>
                      <m:rPr>
                        <m:nor/>
                      </m:rPr>
                      <a:rPr lang="el-GR" altLang="zh-CN" sz="2000">
                        <a:latin typeface="Times New Roman" panose="02020603050405020304" pitchFamily="18" charset="0"/>
                        <a:ea typeface="微软雅黑" panose="020B0503020204020204" pitchFamily="34" charset="-122"/>
                        <a:cs typeface="Times New Roman" panose="02020603050405020304" pitchFamily="18" charset="0"/>
                      </a:rPr>
                      <m:t>+</m:t>
                    </m:r>
                    <m:r>
                      <m:rPr>
                        <m:nor/>
                      </m:rPr>
                      <a:rPr lang="el-GR" altLang="zh-CN" sz="2000" i="1">
                        <a:latin typeface="Times New Roman" panose="02020603050405020304" pitchFamily="18" charset="0"/>
                        <a:ea typeface="微软雅黑" panose="020B0503020204020204" pitchFamily="34" charset="-122"/>
                        <a:cs typeface="Times New Roman" panose="02020603050405020304" pitchFamily="18" charset="0"/>
                      </a:rPr>
                      <m:t>β</m:t>
                    </m:r>
                    <m:r>
                      <m:rPr>
                        <m:nor/>
                      </m:rPr>
                      <a:rPr lang="el-GR" altLang="zh-CN" sz="2000">
                        <a:latin typeface="Times New Roman" panose="02020603050405020304" pitchFamily="18" charset="0"/>
                        <a:ea typeface="微软雅黑" panose="020B0503020204020204" pitchFamily="34" charset="-122"/>
                        <a:cs typeface="Times New Roman" panose="02020603050405020304" pitchFamily="18" charset="0"/>
                      </a:rPr>
                      <m:t>×</m:t>
                    </m:r>
                    <m:r>
                      <m:rPr>
                        <m:nor/>
                      </m:rPr>
                      <a:rPr lang="en-US" altLang="zh-CN" sz="2000" i="1">
                        <a:latin typeface="Times New Roman" panose="02020603050405020304" pitchFamily="18" charset="0"/>
                        <a:ea typeface="微软雅黑" panose="020B0503020204020204" pitchFamily="34" charset="-122"/>
                        <a:cs typeface="Times New Roman" panose="02020603050405020304" pitchFamily="18" charset="0"/>
                      </a:rPr>
                      <m:t>Controls</m:t>
                    </m:r>
                    <m:r>
                      <m:rPr>
                        <m:nor/>
                      </m:rPr>
                      <a:rPr lang="en-US" altLang="zh-CN" sz="2000" i="1" baseline="-25000">
                        <a:latin typeface="Times New Roman" panose="02020603050405020304" pitchFamily="18" charset="0"/>
                        <a:ea typeface="微软雅黑" panose="020B0503020204020204" pitchFamily="34" charset="-122"/>
                        <a:cs typeface="Times New Roman" panose="02020603050405020304" pitchFamily="18" charset="0"/>
                      </a:rPr>
                      <m:t>ics</m:t>
                    </m:r>
                    <m:r>
                      <m:rPr>
                        <m:nor/>
                      </m:rPr>
                      <a:rPr lang="zh-CN" altLang="en-US" sz="2000">
                        <a:latin typeface="Times New Roman" panose="02020603050405020304" pitchFamily="18" charset="0"/>
                        <a:ea typeface="微软雅黑" panose="020B0503020204020204" pitchFamily="34" charset="-122"/>
                        <a:cs typeface="Times New Roman" panose="02020603050405020304" pitchFamily="18" charset="0"/>
                      </a:rPr>
                      <m:t>＋</m:t>
                    </m:r>
                    <m:r>
                      <m:rPr>
                        <m:nor/>
                      </m:rPr>
                      <a:rPr lang="el-GR" altLang="zh-CN" sz="2000" i="1">
                        <a:latin typeface="Times New Roman" panose="02020603050405020304" pitchFamily="18" charset="0"/>
                        <a:ea typeface="微软雅黑" panose="020B0503020204020204" pitchFamily="34" charset="-122"/>
                        <a:cs typeface="Times New Roman" panose="02020603050405020304" pitchFamily="18" charset="0"/>
                      </a:rPr>
                      <m:t>ε</m:t>
                    </m:r>
                    <m:r>
                      <m:rPr>
                        <m:nor/>
                      </m:rPr>
                      <a:rPr lang="en-US" altLang="zh-CN" sz="2000" i="1" baseline="-25000">
                        <a:latin typeface="Times New Roman" panose="02020603050405020304" pitchFamily="18" charset="0"/>
                        <a:ea typeface="微软雅黑" panose="020B0503020204020204" pitchFamily="34" charset="-122"/>
                        <a:cs typeface="Times New Roman" panose="02020603050405020304" pitchFamily="18" charset="0"/>
                      </a:rPr>
                      <m:t>jics</m:t>
                    </m:r>
                  </m:oMath>
                </a14:m>
                <a:r>
                  <a:rPr lang="en-US" altLang="zh-CN" sz="2000" dirty="0">
                    <a:latin typeface="Times New Roman" panose="02020603050405020304" pitchFamily="18" charset="0"/>
                    <a:cs typeface="Times New Roman" panose="02020603050405020304" pitchFamily="18" charset="0"/>
                  </a:rPr>
                  <a:t/>
                </a:r>
                <a:br>
                  <a:rPr lang="en-US" altLang="zh-CN" sz="2000" dirty="0">
                    <a:latin typeface="Times New Roman" panose="02020603050405020304" pitchFamily="18" charset="0"/>
                    <a:cs typeface="Times New Roman" panose="02020603050405020304" pitchFamily="18" charset="0"/>
                  </a:rPr>
                </a:br>
                <a:endParaRPr lang="en-US" altLang="zh-CN" sz="2000" dirty="0" smtClean="0">
                  <a:latin typeface="Times New Roman" panose="02020603050405020304" pitchFamily="18" charset="0"/>
                  <a:cs typeface="Times New Roman" panose="02020603050405020304" pitchFamily="18" charset="0"/>
                </a:endParaRPr>
              </a:p>
              <a:p>
                <a:pPr marL="597150" indent="-342900">
                  <a:lnSpc>
                    <a:spcPct val="150000"/>
                  </a:lnSpc>
                  <a:spcAft>
                    <a:spcPts val="600"/>
                  </a:spcAft>
                  <a:buClr>
                    <a:schemeClr val="tx1">
                      <a:lumMod val="95000"/>
                      <a:lumOff val="5000"/>
                    </a:schemeClr>
                  </a:buClr>
                  <a:buSzPct val="100000"/>
                  <a:buFont typeface="Wingdings" panose="05000000000000000000" pitchFamily="2" charset="2"/>
                  <a:buChar char="Ø"/>
                </a:pP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j </a:t>
                </a:r>
                <a:r>
                  <a:rPr lang="zh-CN" altLang="en-US"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firm-CEO types</a:t>
                </a:r>
                <a:r>
                  <a:rPr lang="zh-CN" altLang="en-US"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founders</a:t>
                </a:r>
                <a:r>
                  <a:rPr lang="zh-CN" altLang="en-US" sz="160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related CEOs</a:t>
                </a:r>
                <a:r>
                  <a:rPr lang="zh-CN" altLang="en-US" sz="160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professional </a:t>
                </a:r>
                <a:r>
                  <a:rPr lang="en-US" altLang="zh-CN" sz="1600" dirty="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CEOs </a:t>
                </a:r>
                <a:r>
                  <a:rPr lang="en-US" altLang="zh-CN" sz="1600"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of </a:t>
                </a:r>
                <a:r>
                  <a:rPr lang="en-US" altLang="zh-CN" sz="160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family firms</a:t>
                </a:r>
                <a:r>
                  <a:rPr lang="zh-CN" altLang="en-US" sz="160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professional </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CEOs of non-family firms is omitted </a:t>
                </a:r>
                <a:r>
                  <a:rPr lang="zh-CN" altLang="en-US" sz="16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597150" indent="-342900">
                  <a:lnSpc>
                    <a:spcPct val="150000"/>
                  </a:lnSpc>
                  <a:spcAft>
                    <a:spcPts val="600"/>
                  </a:spcAft>
                  <a:buClr>
                    <a:schemeClr val="tx1">
                      <a:lumMod val="95000"/>
                      <a:lumOff val="5000"/>
                    </a:schemeClr>
                  </a:buClr>
                  <a:buSzPct val="100000"/>
                  <a:buFont typeface="Wingdings" panose="05000000000000000000" pitchFamily="2" charset="2"/>
                  <a:buChar char="Ø"/>
                </a:pPr>
                <a:r>
                  <a:rPr lang="en-US" altLang="zh-CN" sz="1600" dirty="0" err="1">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individual </a:t>
                </a: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CEO-firm </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pairs</a:t>
                </a:r>
                <a:r>
                  <a:rPr lang="zh-CN" altLang="en-US"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597150" indent="-342900">
                  <a:lnSpc>
                    <a:spcPct val="150000"/>
                  </a:lnSpc>
                  <a:spcAft>
                    <a:spcPts val="600"/>
                  </a:spcAft>
                  <a:buClr>
                    <a:schemeClr val="tx1">
                      <a:lumMod val="95000"/>
                      <a:lumOff val="5000"/>
                    </a:schemeClr>
                  </a:buClr>
                  <a:buSzPct val="100000"/>
                  <a:buFont typeface="Wingdings" panose="05000000000000000000" pitchFamily="2" charset="2"/>
                  <a:buChar char="Ø"/>
                </a:pP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 </a:t>
                </a:r>
                <a:r>
                  <a:rPr lang="zh-CN" altLang="en-US"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the country of the firm's headquarters</a:t>
                </a:r>
                <a:r>
                  <a:rPr lang="zh-CN" altLang="en-US"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597150" indent="-342900">
                  <a:lnSpc>
                    <a:spcPct val="150000"/>
                  </a:lnSpc>
                  <a:spcAft>
                    <a:spcPts val="600"/>
                  </a:spcAft>
                  <a:buClr>
                    <a:schemeClr val="tx1">
                      <a:lumMod val="95000"/>
                      <a:lumOff val="5000"/>
                    </a:schemeClr>
                  </a:buClr>
                  <a:buSzPct val="100000"/>
                  <a:buFont typeface="Wingdings" panose="05000000000000000000" pitchFamily="2" charset="2"/>
                  <a:buChar char="Ø"/>
                </a:pP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s </a:t>
                </a:r>
                <a:r>
                  <a:rPr lang="zh-CN" altLang="en-US"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indexes the </a:t>
                </a: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firm‘s </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two-digit SIC </a:t>
                </a: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code</a:t>
                </a:r>
                <a:r>
                  <a:rPr lang="zh-CN" altLang="en-US"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597150" indent="-342900">
                  <a:lnSpc>
                    <a:spcPct val="150000"/>
                  </a:lnSpc>
                  <a:spcAft>
                    <a:spcPts val="600"/>
                  </a:spcAft>
                  <a:buClr>
                    <a:schemeClr val="tx1">
                      <a:lumMod val="95000"/>
                      <a:lumOff val="5000"/>
                    </a:schemeClr>
                  </a:buClr>
                  <a:buSzPct val="100000"/>
                  <a:buFont typeface="Wingdings" panose="05000000000000000000" pitchFamily="2" charset="2"/>
                  <a:buChar char="Ø"/>
                </a:pP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Controls1</a:t>
                </a:r>
                <a:r>
                  <a:rPr lang="zh-CN" altLang="en-US"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Ln(GDP per capital)</a:t>
                </a:r>
                <a:r>
                  <a:rPr lang="zh-CN" altLang="en-US"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Anti-corruption index</a:t>
                </a:r>
                <a:r>
                  <a:rPr lang="zh-CN" altLang="en-US"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Property rights index</a:t>
                </a:r>
                <a:r>
                  <a:rPr lang="zh-CN" altLang="en-US"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Legal origin(1=English</a:t>
                </a:r>
                <a:r>
                  <a:rPr lang="zh-CN" altLang="en-US"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0=French)</a:t>
                </a:r>
              </a:p>
              <a:p>
                <a:pPr marL="597150" indent="-342900">
                  <a:lnSpc>
                    <a:spcPct val="150000"/>
                  </a:lnSpc>
                  <a:spcAft>
                    <a:spcPts val="600"/>
                  </a:spcAft>
                  <a:buClr>
                    <a:schemeClr val="tx1">
                      <a:lumMod val="95000"/>
                      <a:lumOff val="5000"/>
                    </a:schemeClr>
                  </a:buClr>
                  <a:buSzPct val="100000"/>
                  <a:buFont typeface="Wingdings" panose="05000000000000000000" pitchFamily="2" charset="2"/>
                  <a:buChar char="Ø"/>
                </a:pP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Controls2</a:t>
                </a:r>
                <a:r>
                  <a:rPr lang="zh-CN" altLang="en-US"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SIC code fixed </a:t>
                </a: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effects</a:t>
                </a:r>
                <a:r>
                  <a:rPr lang="zh-CN" altLang="en-US"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public listing </a:t>
                </a: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controls</a:t>
                </a:r>
                <a:r>
                  <a:rPr lang="zh-CN" altLang="en-US"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Ln(sales) 2006</a:t>
                </a:r>
                <a:r>
                  <a:rPr lang="zh-CN" altLang="en-US"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missing </a:t>
                </a:r>
                <a:r>
                  <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sales information</a:t>
                </a:r>
              </a:p>
              <a:p>
                <a:pPr marL="597150" indent="-342900">
                  <a:lnSpc>
                    <a:spcPct val="150000"/>
                  </a:lnSpc>
                  <a:spcAft>
                    <a:spcPts val="600"/>
                  </a:spcAft>
                  <a:buClr>
                    <a:schemeClr val="tx1">
                      <a:lumMod val="95000"/>
                      <a:lumOff val="5000"/>
                    </a:schemeClr>
                  </a:buClr>
                  <a:buSzPct val="100000"/>
                  <a:buFont typeface="Wingdings" panose="05000000000000000000" pitchFamily="2" charset="2"/>
                  <a:buChar char="Ø"/>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597150" indent="-342900">
                  <a:lnSpc>
                    <a:spcPct val="150000"/>
                  </a:lnSpc>
                  <a:spcAft>
                    <a:spcPts val="600"/>
                  </a:spcAft>
                  <a:buClr>
                    <a:schemeClr val="tx1">
                      <a:lumMod val="95000"/>
                      <a:lumOff val="5000"/>
                    </a:schemeClr>
                  </a:buClr>
                  <a:buSzPct val="100000"/>
                  <a:buFont typeface="Wingdings" panose="05000000000000000000" pitchFamily="2" charset="2"/>
                  <a:buChar char="Ø"/>
                </a:pP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mc:Choice>
        <mc:Fallback xmlns="">
          <p:sp>
            <p:nvSpPr>
              <p:cNvPr id="4" name="内容占位符 2"/>
              <p:cNvSpPr txBox="1">
                <a:spLocks noRot="1" noChangeAspect="1" noMove="1" noResize="1" noEditPoints="1" noAdjustHandles="1" noChangeArrowheads="1" noChangeShapeType="1" noTextEdit="1"/>
              </p:cNvSpPr>
              <p:nvPr/>
            </p:nvSpPr>
            <p:spPr bwMode="auto">
              <a:xfrm>
                <a:off x="679186" y="1849874"/>
                <a:ext cx="10787591" cy="4008120"/>
              </a:xfrm>
              <a:prstGeom prst="rect">
                <a:avLst/>
              </a:prstGeom>
              <a:blipFill rotWithShape="0">
                <a:blip r:embed="rId2"/>
                <a:stretch>
                  <a:fillRect l="-1017" t="-18237"/>
                </a:stretch>
              </a:blipFill>
              <a:ln>
                <a:noFill/>
              </a:ln>
            </p:spPr>
            <p:txBody>
              <a:bodyPr/>
              <a:lstStyle/>
              <a:p>
                <a:r>
                  <a:rPr lang="zh-CN" altLang="en-US">
                    <a:noFill/>
                  </a:rPr>
                  <a:t> </a:t>
                </a:r>
                <a:endParaRPr lang="zh-CN" altLang="en-US">
                  <a:noFill/>
                </a:endParaRPr>
              </a:p>
            </p:txBody>
          </p:sp>
        </mc:Fallback>
      </mc:AlternateContent>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39</a:t>
            </a:fld>
            <a:endParaRPr lang="zh-CN" altLang="en-US" dirty="0"/>
          </a:p>
        </p:txBody>
      </p:sp>
      <p:sp>
        <p:nvSpPr>
          <p:cNvPr id="3" name="矩形 2"/>
          <p:cNvSpPr/>
          <p:nvPr/>
        </p:nvSpPr>
        <p:spPr>
          <a:xfrm>
            <a:off x="1325269" y="0"/>
            <a:ext cx="3381054" cy="579967"/>
          </a:xfrm>
          <a:prstGeom prst="rect">
            <a:avLst/>
          </a:prstGeom>
        </p:spPr>
        <p:txBody>
          <a:bodyPr wrap="none">
            <a:spAutoFit/>
          </a:bodyPr>
          <a:lstStyle/>
          <a:p>
            <a:pPr>
              <a:lnSpc>
                <a:spcPct val="150000"/>
              </a:lnSpc>
              <a:spcBef>
                <a:spcPts val="1000"/>
              </a:spcBef>
            </a:pPr>
            <a:r>
              <a:rPr lang="en-US" altLang="zh-CN"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onfirm firm-CEO type</a:t>
            </a:r>
          </a:p>
        </p:txBody>
      </p:sp>
      <p:sp>
        <p:nvSpPr>
          <p:cNvPr id="4" name="矩形 3"/>
          <p:cNvSpPr/>
          <p:nvPr/>
        </p:nvSpPr>
        <p:spPr>
          <a:xfrm>
            <a:off x="664027" y="877276"/>
            <a:ext cx="7021287" cy="1200329"/>
          </a:xfrm>
          <a:prstGeom prst="rect">
            <a:avLst/>
          </a:prstGeom>
        </p:spPr>
        <p:txBody>
          <a:bodyPr wrap="square">
            <a:spAutoFit/>
          </a:bodyPr>
          <a:lstStyle/>
          <a:p>
            <a:r>
              <a:rPr lang="en-US" altLang="zh-CN" b="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1.The </a:t>
            </a:r>
            <a:r>
              <a:rPr lang="en-US" altLang="zh-CN"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appointment </a:t>
            </a:r>
            <a:r>
              <a:rPr lang="en-US" altLang="zh-CN" b="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process of </a:t>
            </a:r>
            <a:r>
              <a:rPr lang="en-US" altLang="zh-CN"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 </a:t>
            </a:r>
            <a:r>
              <a:rPr lang="en-US" altLang="zh-CN" b="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CEO</a:t>
            </a:r>
            <a:r>
              <a:rPr lang="en-US" altLang="zh-CN" b="1">
                <a:latin typeface="Times New Roman" panose="02020603050405020304" pitchFamily="18" charset="0"/>
                <a:cs typeface="Times New Roman" panose="02020603050405020304" pitchFamily="18" charset="0"/>
              </a:rPr>
              <a:t/>
            </a:r>
            <a:br>
              <a:rPr lang="en-US" altLang="zh-CN" b="1">
                <a:latin typeface="Times New Roman" panose="02020603050405020304" pitchFamily="18" charset="0"/>
                <a:cs typeface="Times New Roman" panose="02020603050405020304" pitchFamily="18" charset="0"/>
              </a:rPr>
            </a:br>
            <a:endParaRPr lang="en-US" altLang="zh-CN" b="1" smtClean="0">
              <a:solidFill>
                <a:srgbClr val="000000"/>
              </a:solidFill>
              <a:latin typeface="Times New Roman" panose="02020603050405020304" pitchFamily="18" charset="0"/>
              <a:cs typeface="Times New Roman" panose="02020603050405020304" pitchFamily="18" charset="0"/>
            </a:endParaRPr>
          </a:p>
          <a:p>
            <a:r>
              <a:rPr lang="en-US" altLang="zh-CN">
                <a:solidFill>
                  <a:srgbClr val="000000"/>
                </a:solidFill>
                <a:latin typeface="AdvOTb92eb7df.I"/>
              </a:rPr>
              <a:t/>
            </a:r>
            <a:br>
              <a:rPr lang="en-US" altLang="zh-CN">
                <a:solidFill>
                  <a:srgbClr val="000000"/>
                </a:solidFill>
                <a:latin typeface="AdvOTb92eb7df.I"/>
              </a:rPr>
            </a:br>
            <a:endParaRPr lang="zh-CN" altLang="en-US"/>
          </a:p>
        </p:txBody>
      </p:sp>
      <p:sp>
        <p:nvSpPr>
          <p:cNvPr id="5" name="矩形 4"/>
          <p:cNvSpPr/>
          <p:nvPr/>
        </p:nvSpPr>
        <p:spPr>
          <a:xfrm>
            <a:off x="192888" y="1477440"/>
            <a:ext cx="5279572" cy="4616648"/>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Professional CEOs </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of family </a:t>
            </a:r>
            <a:r>
              <a:rPr lang="en-US" altLang="zh-CN"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firms </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are </a:t>
            </a:r>
            <a:r>
              <a:rPr lang="en-US" altLang="zh-CN" sz="14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 </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more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likely to answer, “</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 Founder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or his/her </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relatives</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than the omitted category </a:t>
            </a:r>
            <a:r>
              <a:rPr lang="en-US" altLang="zh-CN" sz="1400" b="1" dirty="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professional CEOs at non-family </a:t>
            </a:r>
            <a:r>
              <a:rPr lang="en-US" altLang="zh-CN" sz="1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firms</a:t>
            </a:r>
            <a:r>
              <a:rPr lang="en-US" altLang="zh-CN" sz="1400"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a:t>
            </a:r>
          </a:p>
          <a:p>
            <a:pPr marL="285750" indent="-285750">
              <a:lnSpc>
                <a:spcPct val="150000"/>
              </a:lnSpc>
              <a:buFont typeface="Wingdings" panose="05000000000000000000" pitchFamily="2" charset="2"/>
              <a:buChar char="Ø"/>
            </a:pPr>
            <a:r>
              <a:rPr lang="en-US" altLang="zh-CN"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Related </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CEOs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are often monitored by a powerful founder </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figure</a:t>
            </a:r>
            <a:r>
              <a:rPr lang="zh-CN" altLang="en-US"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31%</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marL="285750" indent="-285750">
              <a:lnSpc>
                <a:spcPct val="150000"/>
              </a:lnSpc>
              <a:buFont typeface="Wingdings" panose="05000000000000000000" pitchFamily="2" charset="2"/>
              <a:buChar char="Ø"/>
            </a:pPr>
            <a:endPar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Founders </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and related CEOs</a:t>
            </a:r>
            <a:r>
              <a:rPr lang="en-US" altLang="zh-CN"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they are (</a:t>
            </a:r>
            <a:r>
              <a:rPr lang="en-US" altLang="zh-CN" sz="1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47%</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14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77%</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respectively</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more likely to answer affirmatively to </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 question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“Were any of your relatives ever </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employed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in </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an upper-level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management position at your firm?” than</a:t>
            </a:r>
            <a:r>
              <a:rPr lang="en-US" altLang="zh-CN" sz="1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dirty="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professional CEOs of either type</a:t>
            </a:r>
            <a:r>
              <a:rPr lang="en-US" altLang="zh-CN" sz="1600"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a:t>
            </a:r>
          </a:p>
          <a:p>
            <a:pPr marL="285750" indent="-285750">
              <a:lnSpc>
                <a:spcPct val="150000"/>
              </a:lnSpc>
              <a:buFont typeface="Wingdings" panose="05000000000000000000" pitchFamily="2" charset="2"/>
              <a:buChar char="Ø"/>
            </a:pP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Founder</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is </a:t>
            </a:r>
            <a:r>
              <a:rPr lang="en-US" altLang="zh-CN" sz="1400" b="1" dirty="0" smtClean="0">
                <a:latin typeface="Times New Roman" panose="02020603050405020304" pitchFamily="18" charset="0"/>
                <a:ea typeface="微软雅黑" panose="020B0503020204020204" pitchFamily="34" charset="-122"/>
                <a:cs typeface="Times New Roman" panose="02020603050405020304" pitchFamily="18" charset="0"/>
              </a:rPr>
              <a:t>17% </a:t>
            </a:r>
            <a:r>
              <a:rPr lang="en-US" altLang="zh-CN" sz="14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more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likely to appoint directors at family firms with </a:t>
            </a:r>
            <a:r>
              <a:rPr lang="en-US" altLang="zh-CN" sz="1600" b="1" dirty="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professional CEOs </a:t>
            </a:r>
            <a:r>
              <a:rPr lang="en-US"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compared to </a:t>
            </a:r>
            <a:r>
              <a:rPr lang="en-US" altLang="zh-CN" sz="1600" b="1" dirty="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non-family firms.</a:t>
            </a:r>
            <a:endParaRPr lang="zh-CN" altLang="en-US" sz="1600" b="1" dirty="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5682343" y="1306285"/>
            <a:ext cx="6531959" cy="492034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4</a:t>
            </a:fld>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3842" y="2442976"/>
            <a:ext cx="3491057" cy="3642459"/>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65" y="2134655"/>
            <a:ext cx="2763548" cy="224296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968" y="1281866"/>
            <a:ext cx="4872445" cy="4898572"/>
          </a:xfrm>
          <a:prstGeom prst="rect">
            <a:avLst/>
          </a:prstGeom>
        </p:spPr>
      </p:pic>
      <p:sp>
        <p:nvSpPr>
          <p:cNvPr id="6" name="TextBox 5"/>
          <p:cNvSpPr txBox="1"/>
          <p:nvPr/>
        </p:nvSpPr>
        <p:spPr>
          <a:xfrm>
            <a:off x="902525" y="1116281"/>
            <a:ext cx="2315688" cy="461665"/>
          </a:xfrm>
          <a:prstGeom prst="rect">
            <a:avLst/>
          </a:prstGeom>
          <a:noFill/>
        </p:spPr>
        <p:txBody>
          <a:bodyPr wrap="square" rtlCol="0">
            <a:spAutoFit/>
          </a:bodyPr>
          <a:lstStyle/>
          <a:p>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家族企业</a:t>
            </a:r>
            <a:endParaRPr lang="zh-CN" altLang="en-US" sz="2400" b="1" dirty="0">
              <a:solidFill>
                <a:schemeClr val="accent1">
                  <a:lumMod val="75000"/>
                </a:schemeClr>
              </a:solidFill>
              <a:latin typeface="新宋体" panose="02010609030101010101" pitchFamily="49" charset="-122"/>
              <a:ea typeface="新宋体" panose="02010609030101010101" pitchFamily="49"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40</a:t>
            </a:fld>
            <a:endParaRPr lang="zh-CN" altLang="en-US" dirty="0"/>
          </a:p>
        </p:txBody>
      </p:sp>
      <p:sp>
        <p:nvSpPr>
          <p:cNvPr id="7" name="矩形 6"/>
          <p:cNvSpPr/>
          <p:nvPr/>
        </p:nvSpPr>
        <p:spPr>
          <a:xfrm>
            <a:off x="1315710" y="54311"/>
            <a:ext cx="3381054" cy="579967"/>
          </a:xfrm>
          <a:prstGeom prst="rect">
            <a:avLst/>
          </a:prstGeom>
        </p:spPr>
        <p:txBody>
          <a:bodyPr wrap="none">
            <a:spAutoFit/>
          </a:bodyPr>
          <a:lstStyle/>
          <a:p>
            <a:pPr>
              <a:lnSpc>
                <a:spcPct val="150000"/>
              </a:lnSpc>
              <a:spcBef>
                <a:spcPts val="1000"/>
              </a:spcBef>
            </a:pPr>
            <a:r>
              <a:rPr lang="en-US" altLang="zh-CN"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onfirm firm-CEO type</a:t>
            </a:r>
          </a:p>
        </p:txBody>
      </p:sp>
      <p:sp>
        <p:nvSpPr>
          <p:cNvPr id="8" name="矩形 7"/>
          <p:cNvSpPr/>
          <p:nvPr/>
        </p:nvSpPr>
        <p:spPr>
          <a:xfrm>
            <a:off x="632167" y="963509"/>
            <a:ext cx="7021287" cy="1477328"/>
          </a:xfrm>
          <a:prstGeom prst="rect">
            <a:avLst/>
          </a:prstGeom>
        </p:spPr>
        <p:txBody>
          <a:bodyPr wrap="square">
            <a:spAutoFit/>
          </a:bodyPr>
          <a:lstStyle/>
          <a:p>
            <a:r>
              <a:rPr lang="en-US" altLang="zh-CN" b="1"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2.Ownership </a:t>
            </a:r>
            <a:r>
              <a:rPr lang="en-US" altLang="zh-CN" b="1">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and governance</a:t>
            </a:r>
            <a:r>
              <a:rPr lang="en-US" altLang="zh-CN"/>
              <a:t/>
            </a:r>
            <a:br>
              <a:rPr lang="en-US" altLang="zh-CN"/>
            </a:br>
            <a:r>
              <a:rPr lang="en-US" altLang="zh-CN" b="1"/>
              <a:t/>
            </a:r>
            <a:br>
              <a:rPr lang="en-US" altLang="zh-CN" b="1"/>
            </a:br>
            <a:endParaRPr lang="en-US" altLang="zh-CN" b="1" smtClean="0">
              <a:solidFill>
                <a:srgbClr val="000000"/>
              </a:solidFill>
              <a:latin typeface="AdvOTb92eb7df.I"/>
            </a:endParaRPr>
          </a:p>
          <a:p>
            <a:r>
              <a:rPr lang="en-US" altLang="zh-CN">
                <a:solidFill>
                  <a:srgbClr val="000000"/>
                </a:solidFill>
                <a:latin typeface="AdvOTb92eb7df.I"/>
              </a:rPr>
              <a:t/>
            </a:r>
            <a:br>
              <a:rPr lang="en-US" altLang="zh-CN">
                <a:solidFill>
                  <a:srgbClr val="000000"/>
                </a:solidFill>
                <a:latin typeface="AdvOTb92eb7df.I"/>
              </a:rPr>
            </a:br>
            <a:endParaRPr lang="zh-CN" altLang="en-US"/>
          </a:p>
        </p:txBody>
      </p:sp>
      <p:sp>
        <p:nvSpPr>
          <p:cNvPr id="9" name="矩形 8"/>
          <p:cNvSpPr/>
          <p:nvPr/>
        </p:nvSpPr>
        <p:spPr>
          <a:xfrm>
            <a:off x="217714" y="1621971"/>
            <a:ext cx="5279572" cy="4201150"/>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sz="16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Founders </a:t>
            </a:r>
            <a:r>
              <a:rPr lang="en-US" altLang="zh-CN" sz="16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and related </a:t>
            </a:r>
            <a:r>
              <a:rPr lang="en-US" altLang="zh-CN" sz="1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CEOs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have much higher propensities to own over 5%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of their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firms </a:t>
            </a:r>
            <a:r>
              <a:rPr lang="en-US" altLang="zh-CN" sz="1400" b="1">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(77% and 62</a:t>
            </a:r>
            <a:r>
              <a:rPr lang="en-US" altLang="zh-CN" sz="1400" b="1"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but less likely to receive stock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or options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as part of their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compensation</a:t>
            </a:r>
            <a:r>
              <a:rPr lang="en-US" altLang="zh-CN" sz="1400" b="1">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(-20%,-18</a:t>
            </a:r>
            <a:r>
              <a:rPr lang="en-US" altLang="zh-CN" sz="1400" b="1"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pPr>
            <a:r>
              <a:rPr lang="en-US" altLang="zh-CN" sz="16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their </a:t>
            </a:r>
            <a:r>
              <a:rPr lang="en-US" altLang="zh-CN" sz="16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holdings are already large on </a:t>
            </a:r>
            <a:r>
              <a:rPr lang="en-US" altLang="zh-CN" sz="16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average</a:t>
            </a:r>
          </a:p>
          <a:p>
            <a:pPr marL="285750" indent="-285750">
              <a:lnSpc>
                <a:spcPct val="150000"/>
              </a:lnSpc>
              <a:buFont typeface="Wingdings" panose="05000000000000000000" pitchFamily="2" charset="2"/>
              <a:buChar char="Ø"/>
            </a:pP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Firms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move from founder-run to family firm structures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may due to the impact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of inheritance taxes or the natural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dispersion of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ownership from a single founder to more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numerous descendants</a:t>
            </a:r>
            <a:r>
              <a:rPr lang="en-US" altLang="zh-CN" sz="1400" smtClean="0">
                <a:latin typeface="Times New Roman" panose="02020603050405020304" pitchFamily="18" charset="0"/>
                <a:ea typeface="微软雅黑" panose="020B0503020204020204" pitchFamily="34" charset="-122"/>
                <a:cs typeface="Times New Roman" panose="02020603050405020304" pitchFamily="18" charset="0"/>
              </a:rPr>
              <a:t>.</a:t>
            </a:r>
          </a:p>
          <a:p>
            <a:pPr marL="285750" indent="-285750">
              <a:lnSpc>
                <a:spcPct val="150000"/>
              </a:lnSpc>
              <a:buFont typeface="Wingdings" panose="05000000000000000000" pitchFamily="2" charset="2"/>
              <a:buChar char="Ø"/>
            </a:pPr>
            <a:endParaRPr lang="en-US" altLang="zh-CN" sz="1600" b="1"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16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Professional </a:t>
            </a:r>
            <a:r>
              <a:rPr lang="en-US" altLang="zh-CN" sz="16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CEOs </a:t>
            </a:r>
            <a:r>
              <a:rPr lang="en-US" altLang="zh-CN" sz="16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of family </a:t>
            </a:r>
            <a:r>
              <a:rPr lang="en-US" altLang="zh-CN" sz="16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firms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are relatively </a:t>
            </a:r>
            <a:r>
              <a:rPr lang="en-US" altLang="zh-CN" sz="1400" b="1">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dis-empowered</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in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comparison to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the other firm-CEO types</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p>
          <a:p>
            <a:pPr marL="285750" indent="-285750">
              <a:lnSpc>
                <a:spcPct val="150000"/>
              </a:lnSpc>
              <a:buFont typeface="Wingdings" panose="05000000000000000000" pitchFamily="2" charset="2"/>
              <a:buChar char="Ø"/>
            </a:pPr>
            <a:r>
              <a:rPr lang="en-US" altLang="zh-CN" sz="1600" b="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Founders</a:t>
            </a:r>
            <a:r>
              <a:rPr lang="en-US" altLang="zh-CN" sz="160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are </a:t>
            </a:r>
            <a:r>
              <a:rPr lang="en-US" altLang="zh-CN"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more </a:t>
            </a:r>
            <a:r>
              <a:rPr lang="en-US" altLang="zh-CN"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influential in major business decisions at family firms with related CEOs </a:t>
            </a:r>
            <a:r>
              <a:rPr lang="zh-CN" altLang="en-US" sz="14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600" b="1">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a:blip r:embed="rId2"/>
          <a:stretch>
            <a:fillRect/>
          </a:stretch>
        </p:blipFill>
        <p:spPr>
          <a:xfrm>
            <a:off x="5657021" y="838200"/>
            <a:ext cx="6372125" cy="5192486"/>
          </a:xfrm>
          <a:prstGeom prst="rect">
            <a:avLst/>
          </a:prstGeom>
        </p:spPr>
      </p:pic>
      <p:cxnSp>
        <p:nvCxnSpPr>
          <p:cNvPr id="11" name="直接箭头连接符 10"/>
          <p:cNvCxnSpPr/>
          <p:nvPr/>
        </p:nvCxnSpPr>
        <p:spPr>
          <a:xfrm>
            <a:off x="436225" y="2915514"/>
            <a:ext cx="19594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657021" y="6130016"/>
            <a:ext cx="5301343" cy="523220"/>
          </a:xfrm>
          <a:prstGeom prst="rect">
            <a:avLst/>
          </a:prstGeom>
          <a:noFill/>
        </p:spPr>
        <p:txBody>
          <a:bodyPr wrap="square" rtlCol="0">
            <a:spAutoFit/>
          </a:bodyPr>
          <a:lstStyle/>
          <a:p>
            <a:r>
              <a:rPr lang="en-US" altLang="zh-CN" sz="1400" b="1" dirty="0" err="1" smtClean="0">
                <a:solidFill>
                  <a:schemeClr val="tx2"/>
                </a:solidFill>
                <a:latin typeface="Times New Roman" panose="02020603050405020304" pitchFamily="18" charset="0"/>
                <a:cs typeface="Times New Roman" panose="02020603050405020304" pitchFamily="18" charset="0"/>
              </a:rPr>
              <a:t>Blockholder</a:t>
            </a:r>
            <a:r>
              <a:rPr lang="en-US" altLang="zh-CN" sz="1400" b="1" dirty="0" smtClean="0">
                <a:solidFill>
                  <a:schemeClr val="tx2"/>
                </a:solidFill>
                <a:latin typeface="Times New Roman" panose="02020603050405020304" pitchFamily="18" charset="0"/>
                <a:cs typeface="Times New Roman" panose="02020603050405020304" pitchFamily="18" charset="0"/>
              </a:rPr>
              <a:t> </a:t>
            </a:r>
            <a:r>
              <a:rPr lang="en-US" altLang="zh-CN" sz="1400" b="1" dirty="0" err="1">
                <a:latin typeface="Times New Roman" panose="02020603050405020304" pitchFamily="18" charset="0"/>
                <a:cs typeface="Times New Roman" panose="02020603050405020304" pitchFamily="18" charset="0"/>
              </a:rPr>
              <a:t>types:</a:t>
            </a:r>
            <a:r>
              <a:rPr lang="en-US" altLang="zh-CN" sz="1400" dirty="0" err="1">
                <a:latin typeface="Times New Roman" panose="02020603050405020304" pitchFamily="18" charset="0"/>
                <a:cs typeface="Times New Roman" panose="02020603050405020304" pitchFamily="18" charset="0"/>
              </a:rPr>
              <a:t>The</a:t>
            </a:r>
            <a:r>
              <a:rPr lang="en-US" altLang="zh-CN" sz="1400" b="1"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founder</a:t>
            </a:r>
            <a:r>
              <a:rPr lang="en-US" altLang="zh-CN" sz="1400" dirty="0" smtClean="0">
                <a:latin typeface="Times New Roman" panose="02020603050405020304" pitchFamily="18" charset="0"/>
                <a:cs typeface="Times New Roman" panose="02020603050405020304" pitchFamily="18" charset="0"/>
              </a:rPr>
              <a:t>/</a:t>
            </a:r>
            <a:r>
              <a:rPr lang="en-US" altLang="zh-CN" sz="1400" dirty="0">
                <a:latin typeface="Times New Roman" panose="02020603050405020304" pitchFamily="18" charset="0"/>
                <a:cs typeface="Times New Roman" panose="02020603050405020304" pitchFamily="18" charset="0"/>
              </a:rPr>
              <a:t> relatives of the founder/Foreign investors/Foreign corporations /Domestic </a:t>
            </a:r>
            <a:r>
              <a:rPr lang="en-US" altLang="zh-CN" sz="1400">
                <a:latin typeface="Times New Roman" panose="02020603050405020304" pitchFamily="18" charset="0"/>
                <a:cs typeface="Times New Roman" panose="02020603050405020304" pitchFamily="18" charset="0"/>
              </a:rPr>
              <a:t>corporations/The </a:t>
            </a:r>
            <a:r>
              <a:rPr lang="en-US" altLang="zh-CN" sz="1400" smtClean="0">
                <a:latin typeface="Times New Roman" panose="02020603050405020304" pitchFamily="18" charset="0"/>
                <a:cs typeface="Times New Roman" panose="02020603050405020304" pitchFamily="18" charset="0"/>
              </a:rPr>
              <a:t>government</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41</a:t>
            </a:fld>
            <a:endParaRPr lang="zh-CN" altLang="en-US" dirty="0"/>
          </a:p>
        </p:txBody>
      </p:sp>
      <p:sp>
        <p:nvSpPr>
          <p:cNvPr id="4" name="矩形 3"/>
          <p:cNvSpPr/>
          <p:nvPr/>
        </p:nvSpPr>
        <p:spPr>
          <a:xfrm>
            <a:off x="1305298" y="94645"/>
            <a:ext cx="4280855" cy="579967"/>
          </a:xfrm>
          <a:prstGeom prst="rect">
            <a:avLst/>
          </a:prstGeom>
        </p:spPr>
        <p:txBody>
          <a:bodyPr wrap="square">
            <a:spAutoFit/>
          </a:bodyPr>
          <a:lstStyle/>
          <a:p>
            <a:pPr>
              <a:lnSpc>
                <a:spcPct val="150000"/>
              </a:lnSpc>
              <a:spcBef>
                <a:spcPts val="1000"/>
              </a:spcBef>
            </a:pPr>
            <a:r>
              <a:rPr lang="en-US" altLang="zh-CN"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CEO family ties and origins</a:t>
            </a:r>
            <a:endParaRPr lang="zh-CN" altLang="en-US"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897188" y="906643"/>
            <a:ext cx="5097073" cy="1477328"/>
          </a:xfrm>
          <a:prstGeom prst="rect">
            <a:avLst/>
          </a:prstGeom>
        </p:spPr>
        <p:txBody>
          <a:bodyPr wrap="square">
            <a:spAutoFit/>
          </a:bodyPr>
          <a:lstStyle/>
          <a:p>
            <a:r>
              <a:rPr lang="en-US" altLang="zh-CN" b="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1.Politics </a:t>
            </a:r>
            <a:r>
              <a:rPr lang="en-US" altLang="zh-CN"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and family ties</a:t>
            </a:r>
            <a:r>
              <a:rPr lang="en-US" altLang="zh-CN" dirty="0"/>
              <a:t/>
            </a:r>
            <a:br>
              <a:rPr lang="en-US" altLang="zh-CN" dirty="0"/>
            </a:br>
            <a:r>
              <a:rPr lang="en-US" altLang="zh-CN" b="1" dirty="0"/>
              <a:t/>
            </a:r>
            <a:br>
              <a:rPr lang="en-US" altLang="zh-CN" b="1" dirty="0"/>
            </a:br>
            <a:endParaRPr lang="en-US" altLang="zh-CN" b="1" dirty="0" smtClean="0">
              <a:solidFill>
                <a:srgbClr val="000000"/>
              </a:solidFill>
              <a:latin typeface="AdvOTb92eb7df.I"/>
            </a:endParaRPr>
          </a:p>
          <a:p>
            <a:r>
              <a:rPr lang="en-US" altLang="zh-CN" dirty="0">
                <a:solidFill>
                  <a:srgbClr val="000000"/>
                </a:solidFill>
                <a:latin typeface="AdvOTb92eb7df.I"/>
              </a:rPr>
              <a:t/>
            </a:r>
            <a:br>
              <a:rPr lang="en-US" altLang="zh-CN" dirty="0">
                <a:solidFill>
                  <a:srgbClr val="000000"/>
                </a:solidFill>
                <a:latin typeface="AdvOTb92eb7df.I"/>
              </a:rPr>
            </a:br>
            <a:endParaRPr lang="zh-CN" altLang="en-US" dirty="0"/>
          </a:p>
        </p:txBody>
      </p:sp>
      <p:pic>
        <p:nvPicPr>
          <p:cNvPr id="6" name="图片 5"/>
          <p:cNvPicPr>
            <a:picLocks noChangeAspect="1"/>
          </p:cNvPicPr>
          <p:nvPr/>
        </p:nvPicPr>
        <p:blipFill>
          <a:blip r:embed="rId2"/>
          <a:stretch>
            <a:fillRect/>
          </a:stretch>
        </p:blipFill>
        <p:spPr>
          <a:xfrm>
            <a:off x="5994261" y="1085508"/>
            <a:ext cx="6197739" cy="5202603"/>
          </a:xfrm>
          <a:prstGeom prst="rect">
            <a:avLst/>
          </a:prstGeom>
        </p:spPr>
      </p:pic>
      <p:sp>
        <p:nvSpPr>
          <p:cNvPr id="7" name="矩形 6"/>
          <p:cNvSpPr/>
          <p:nvPr/>
        </p:nvSpPr>
        <p:spPr>
          <a:xfrm>
            <a:off x="409143" y="1344090"/>
            <a:ext cx="5441795" cy="5309146"/>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a:t>
            </a:r>
            <a:r>
              <a:rPr lang="zh-CN" altLang="en-US"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amily-controlled </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firms are best suited to the role of counterparties in rent-seeking games with long-serving officials in government, due to the </a:t>
            </a:r>
            <a:r>
              <a:rPr lang="zh-CN" altLang="en-US"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prospect of repeated games and the many points of contact </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between these firms and the </a:t>
            </a:r>
            <a:r>
              <a:rPr lang="zh-CN" altLang="en-US"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government</a:t>
            </a: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p>
          <a:p>
            <a:pPr marL="285750" indent="-285750">
              <a:lnSpc>
                <a:spcPct val="150000"/>
              </a:lnSpc>
              <a:buFont typeface="Wingdings" panose="05000000000000000000" pitchFamily="2" charset="2"/>
              <a:buChar char="Ø"/>
            </a:pPr>
            <a:endPar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Related CEOs </a:t>
            </a: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appear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to have more </a:t>
            </a: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privileged backgrounds;</a:t>
            </a:r>
            <a:endPar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Professional </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CEOs of family firms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are </a:t>
            </a: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also less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likely (7%) to have been brought up in low </a:t>
            </a: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income households;</a:t>
            </a:r>
          </a:p>
          <a:p>
            <a:pPr marL="285750" indent="-285750">
              <a:lnSpc>
                <a:spcPct val="150000"/>
              </a:lnSpc>
              <a:buFont typeface="Wingdings" panose="05000000000000000000" pitchFamily="2" charset="2"/>
              <a:buChar char="Ø"/>
            </a:pPr>
            <a:r>
              <a:rPr lang="en-US" altLang="zh-CN"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Founders </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and as CEOs of non-family firms </a:t>
            </a: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provide opportunities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for upward </a:t>
            </a: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mobility. In contrast</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family firms promote their </a:t>
            </a:r>
            <a:r>
              <a:rPr lang="en-US" altLang="zh-CN"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own descendants </a:t>
            </a: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into these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positions or </a:t>
            </a:r>
            <a:r>
              <a:rPr lang="en-US" altLang="zh-CN"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hire professional CEOs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that</a:t>
            </a:r>
            <a:r>
              <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come </a:t>
            </a:r>
            <a:r>
              <a:rPr lang="en-US" altLang="zh-CN" sz="1600" b="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from higher </a:t>
            </a:r>
            <a:r>
              <a:rPr lang="en-US" altLang="zh-CN"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income classes</a:t>
            </a:r>
            <a:r>
              <a:rPr lang="en-US" altLang="zh-CN" sz="1600" dirty="0">
                <a:solidFill>
                  <a:schemeClr val="tx2"/>
                </a:solidFill>
                <a:latin typeface="Times New Roman" panose="02020603050405020304" pitchFamily="18" charset="0"/>
                <a:cs typeface="Times New Roman" panose="02020603050405020304" pitchFamily="18" charset="0"/>
              </a:rPr>
              <a:t/>
            </a:r>
            <a:br>
              <a:rPr lang="en-US" altLang="zh-CN" sz="1600" dirty="0">
                <a:solidFill>
                  <a:schemeClr val="tx2"/>
                </a:solidFill>
                <a:latin typeface="Times New Roman" panose="02020603050405020304" pitchFamily="18" charset="0"/>
                <a:cs typeface="Times New Roman" panose="02020603050405020304" pitchFamily="18" charset="0"/>
              </a:rPr>
            </a:br>
            <a:r>
              <a:rPr lang="en-US" altLang="zh-CN" sz="1400" dirty="0"/>
              <a:t/>
            </a:r>
            <a:br>
              <a:rPr lang="en-US" altLang="zh-CN" sz="1400" dirty="0"/>
            </a:br>
            <a:endParaRPr lang="en-US" altLang="zh-CN" sz="14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42</a:t>
            </a:fld>
            <a:endParaRPr lang="zh-CN" altLang="en-US" dirty="0"/>
          </a:p>
        </p:txBody>
      </p:sp>
      <p:sp>
        <p:nvSpPr>
          <p:cNvPr id="3" name="矩形 2"/>
          <p:cNvSpPr/>
          <p:nvPr/>
        </p:nvSpPr>
        <p:spPr>
          <a:xfrm>
            <a:off x="1305298" y="94645"/>
            <a:ext cx="4280855" cy="579967"/>
          </a:xfrm>
          <a:prstGeom prst="rect">
            <a:avLst/>
          </a:prstGeom>
        </p:spPr>
        <p:txBody>
          <a:bodyPr wrap="square">
            <a:spAutoFit/>
          </a:bodyPr>
          <a:lstStyle/>
          <a:p>
            <a:pPr>
              <a:lnSpc>
                <a:spcPct val="150000"/>
              </a:lnSpc>
              <a:spcBef>
                <a:spcPts val="1000"/>
              </a:spcBef>
            </a:pPr>
            <a:r>
              <a:rPr lang="en-US" altLang="zh-CN"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CEO family ties and origins</a:t>
            </a:r>
            <a:endParaRPr lang="zh-CN" altLang="en-US" sz="24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740227" y="900451"/>
            <a:ext cx="7021287" cy="1200329"/>
          </a:xfrm>
          <a:prstGeom prst="rect">
            <a:avLst/>
          </a:prstGeom>
        </p:spPr>
        <p:txBody>
          <a:bodyPr wrap="square">
            <a:spAutoFit/>
          </a:bodyPr>
          <a:lstStyle/>
          <a:p>
            <a:r>
              <a:rPr lang="en-US" altLang="zh-CN" b="1"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2.CEO </a:t>
            </a:r>
            <a:r>
              <a:rPr lang="en-US" altLang="zh-CN" b="1">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parental </a:t>
            </a:r>
            <a:r>
              <a:rPr lang="en-US" altLang="zh-CN" b="1"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income</a:t>
            </a:r>
            <a:r>
              <a:rPr lang="en-US" altLang="zh-CN" b="1">
                <a:latin typeface="Times New Roman" panose="02020603050405020304" pitchFamily="18" charset="0"/>
                <a:cs typeface="Times New Roman" panose="02020603050405020304" pitchFamily="18" charset="0"/>
              </a:rPr>
              <a:t/>
            </a:r>
            <a:br>
              <a:rPr lang="en-US" altLang="zh-CN" b="1">
                <a:latin typeface="Times New Roman" panose="02020603050405020304" pitchFamily="18" charset="0"/>
                <a:cs typeface="Times New Roman" panose="02020603050405020304" pitchFamily="18" charset="0"/>
              </a:rPr>
            </a:br>
            <a:endParaRPr lang="en-US" altLang="zh-CN" b="1" smtClean="0">
              <a:solidFill>
                <a:srgbClr val="000000"/>
              </a:solidFill>
              <a:latin typeface="Times New Roman" panose="02020603050405020304" pitchFamily="18" charset="0"/>
              <a:cs typeface="Times New Roman" panose="02020603050405020304" pitchFamily="18" charset="0"/>
            </a:endParaRPr>
          </a:p>
          <a:p>
            <a:r>
              <a:rPr lang="en-US" altLang="zh-CN">
                <a:solidFill>
                  <a:srgbClr val="000000"/>
                </a:solidFill>
                <a:latin typeface="AdvOTb92eb7df.I"/>
              </a:rPr>
              <a:t/>
            </a:r>
            <a:br>
              <a:rPr lang="en-US" altLang="zh-CN">
                <a:solidFill>
                  <a:srgbClr val="000000"/>
                </a:solidFill>
                <a:latin typeface="AdvOTb92eb7df.I"/>
              </a:rPr>
            </a:br>
            <a:endParaRPr lang="zh-CN" altLang="en-US"/>
          </a:p>
        </p:txBody>
      </p:sp>
      <p:sp>
        <p:nvSpPr>
          <p:cNvPr id="5" name="矩形 4"/>
          <p:cNvSpPr/>
          <p:nvPr/>
        </p:nvSpPr>
        <p:spPr>
          <a:xfrm>
            <a:off x="108856" y="1605039"/>
            <a:ext cx="6204858" cy="5078313"/>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Business people</a:t>
            </a:r>
            <a:r>
              <a:rPr lang="zh-CN" altLang="en-US"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business owners or managers or high or middle income farmers;</a:t>
            </a:r>
            <a:endParaRPr lang="en-US" altLang="zh-CN" sz="16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Professional</a:t>
            </a:r>
            <a:r>
              <a:rPr lang="zh-CN" altLang="en-US" sz="16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medical doctors, judges, engineers, teachers, high or middle income government officials, or other clearly identifiable professionals;</a:t>
            </a:r>
          </a:p>
          <a:p>
            <a:pPr marL="285750" indent="-285750">
              <a:lnSpc>
                <a:spcPct val="150000"/>
              </a:lnSpc>
              <a:buFont typeface="Wingdings" panose="05000000000000000000" pitchFamily="2" charset="2"/>
              <a:buChar char="Ø"/>
            </a:pP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Blue-collar workers</a:t>
            </a:r>
            <a:r>
              <a:rPr lang="zh-CN" altLang="en-US" sz="1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salesmen, clerks, manual workers, or artisans</a:t>
            </a:r>
            <a:r>
              <a:rPr lang="zh-CN" altLang="en-US"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endPar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The entrance of CEOs either as</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founders or </a:t>
            </a:r>
            <a:r>
              <a:rPr lang="en-US" altLang="zh-CN" sz="16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the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heads of non-family firms</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allows</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talented individuals</a:t>
            </a:r>
            <a:r>
              <a:rPr lang="en-US" altLang="zh-CN" sz="16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from</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less </a:t>
            </a:r>
            <a:r>
              <a:rPr lang="en-US" altLang="zh-CN" sz="16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privileged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backgrounds</a:t>
            </a:r>
            <a:r>
              <a:rPr lang="en-US" altLang="zh-CN" sz="16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to become involved in the management of the largest firms</a:t>
            </a:r>
            <a:r>
              <a:rPr lang="zh-CN" altLang="en-US"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It may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be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harder</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to make the occupational leap</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from a </a:t>
            </a:r>
            <a:r>
              <a:rPr lang="en-US" altLang="zh-CN" sz="16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nonbusiness family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environment to top CEO status in a </a:t>
            </a:r>
            <a:r>
              <a:rPr lang="en-US" altLang="zh-CN" sz="16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single generation</a:t>
            </a:r>
            <a:r>
              <a:rPr lang="zh-CN" altLang="en-US"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Related CEOs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are (mechanically) more likely </a:t>
            </a:r>
            <a:r>
              <a:rPr lang="en-US" altLang="zh-CN" sz="14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to have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 father in business</a:t>
            </a:r>
            <a:r>
              <a:rPr lang="en-US" altLang="zh-CN" sz="1600" dirty="0">
                <a:latin typeface="Times New Roman" panose="02020603050405020304" pitchFamily="18" charset="0"/>
                <a:cs typeface="Times New Roman" panose="02020603050405020304" pitchFamily="18" charset="0"/>
              </a:rPr>
              <a:t/>
            </a:r>
            <a:br>
              <a:rPr lang="en-US" altLang="zh-CN" sz="1600" dirty="0">
                <a:latin typeface="Times New Roman" panose="02020603050405020304" pitchFamily="18" charset="0"/>
                <a:cs typeface="Times New Roman" panose="02020603050405020304" pitchFamily="18" charset="0"/>
              </a:rPr>
            </a:br>
            <a:r>
              <a:rPr lang="en-US" altLang="zh-CN" sz="1600" dirty="0">
                <a:latin typeface="Times New Roman" panose="02020603050405020304" pitchFamily="18" charset="0"/>
                <a:cs typeface="Times New Roman" panose="02020603050405020304" pitchFamily="18" charset="0"/>
              </a:rPr>
              <a:t/>
            </a:r>
            <a:br>
              <a:rPr lang="en-US" altLang="zh-CN" sz="1600" dirty="0">
                <a:latin typeface="Times New Roman" panose="02020603050405020304" pitchFamily="18" charset="0"/>
                <a:cs typeface="Times New Roman" panose="02020603050405020304" pitchFamily="18" charset="0"/>
              </a:rPr>
            </a:b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2">
            <a:clrChange>
              <a:clrFrom>
                <a:srgbClr val="FDF9F4"/>
              </a:clrFrom>
              <a:clrTo>
                <a:srgbClr val="FDF9F4">
                  <a:alpha val="0"/>
                </a:srgbClr>
              </a:clrTo>
            </a:clrChange>
          </a:blip>
          <a:stretch>
            <a:fillRect/>
          </a:stretch>
        </p:blipFill>
        <p:spPr>
          <a:xfrm>
            <a:off x="6635931" y="1239279"/>
            <a:ext cx="5212080" cy="5344401"/>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43</a:t>
            </a:fld>
            <a:endParaRPr lang="zh-CN" altLang="en-US" dirty="0"/>
          </a:p>
        </p:txBody>
      </p:sp>
      <p:graphicFrame>
        <p:nvGraphicFramePr>
          <p:cNvPr id="4" name="表格 3"/>
          <p:cNvGraphicFramePr>
            <a:graphicFrameLocks noGrp="1"/>
          </p:cNvGraphicFramePr>
          <p:nvPr/>
        </p:nvGraphicFramePr>
        <p:xfrm>
          <a:off x="801914" y="1009022"/>
          <a:ext cx="10236199" cy="5106906"/>
        </p:xfrm>
        <a:graphic>
          <a:graphicData uri="http://schemas.openxmlformats.org/drawingml/2006/table">
            <a:tbl>
              <a:tblPr firstRow="1" bandRow="1">
                <a:tableStyleId>{5C22544A-7EE6-4342-B048-85BDC9FD1C3A}</a:tableStyleId>
              </a:tblPr>
              <a:tblGrid>
                <a:gridCol w="3148735"/>
                <a:gridCol w="4077258"/>
                <a:gridCol w="3010206"/>
              </a:tblGrid>
              <a:tr h="488649">
                <a:tc>
                  <a:txBody>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论文指标</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对应</a:t>
                      </a:r>
                      <a:r>
                        <a:rPr lang="en-US" altLang="zh-CN" sz="1400" b="1" dirty="0" smtClean="0">
                          <a:solidFill>
                            <a:schemeClr val="bg1"/>
                          </a:solidFill>
                          <a:latin typeface="微软雅黑" panose="020B0503020204020204" pitchFamily="34" charset="-122"/>
                          <a:ea typeface="微软雅黑" panose="020B0503020204020204" pitchFamily="34" charset="-122"/>
                        </a:rPr>
                        <a:t>CSMAR</a:t>
                      </a:r>
                      <a:r>
                        <a:rPr lang="zh-CN" altLang="en-US" sz="1400" b="1" dirty="0" smtClean="0">
                          <a:solidFill>
                            <a:schemeClr val="bg1"/>
                          </a:solidFill>
                          <a:latin typeface="微软雅黑" panose="020B0503020204020204" pitchFamily="34" charset="-122"/>
                          <a:ea typeface="微软雅黑" panose="020B0503020204020204" pitchFamily="34" charset="-122"/>
                        </a:rPr>
                        <a:t>字段名</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CSMAR</a:t>
                      </a:r>
                      <a:r>
                        <a:rPr lang="zh-CN" altLang="en-US" sz="1400" b="1" dirty="0" smtClean="0">
                          <a:solidFill>
                            <a:schemeClr val="bg1"/>
                          </a:solidFill>
                          <a:latin typeface="微软雅黑" panose="020B0503020204020204" pitchFamily="34" charset="-122"/>
                          <a:ea typeface="微软雅黑" panose="020B0503020204020204" pitchFamily="34" charset="-122"/>
                        </a:rPr>
                        <a:t>查找路径</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marL="121920" marR="121920" marT="60960" marB="60960" anchor="ctr"/>
                </a:tc>
              </a:tr>
              <a:tr h="167640">
                <a:tc>
                  <a:txBody>
                    <a:bodyPr/>
                    <a:lstStyle/>
                    <a:p>
                      <a:pPr marL="0" algn="l" defTabSz="914400" rtl="0" eaLnBrk="1" latinLnBrk="0" hangingPunct="1"/>
                      <a:r>
                        <a:rPr lang="en-US" altLang="zh-CN" sz="1400" kern="120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Firm age</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121920" marR="121920" marT="60960" marB="60960" anchor="ctr"/>
                </a:tc>
                <a:tc>
                  <a:txBody>
                    <a:bodyPr/>
                    <a:lstStyle/>
                    <a:p>
                      <a:pPr marL="0" algn="l" defTabSz="914400" rtl="0" eaLnBrk="1" latinLnBrk="0" hangingPunct="1"/>
                      <a:r>
                        <a:rPr lang="zh-CN" altLang="zh-CN" sz="1400" kern="1200" smtClean="0">
                          <a:solidFill>
                            <a:schemeClr val="tx2"/>
                          </a:solidFill>
                          <a:latin typeface="微软雅黑" panose="020B0503020204020204" pitchFamily="34" charset="-122"/>
                          <a:ea typeface="微软雅黑" panose="020B0503020204020204" pitchFamily="34" charset="-122"/>
                          <a:cs typeface="+mn-cs"/>
                        </a:rPr>
                        <a:t>公司成立日期</a:t>
                      </a:r>
                      <a:r>
                        <a:rPr lang="zh-CN" altLang="en-US" sz="1400" kern="1200" smtClean="0">
                          <a:solidFill>
                            <a:schemeClr val="tx2"/>
                          </a:solidFill>
                          <a:latin typeface="微软雅黑" panose="020B0503020204020204" pitchFamily="34" charset="-122"/>
                          <a:ea typeface="微软雅黑" panose="020B0503020204020204" pitchFamily="34" charset="-122"/>
                          <a:cs typeface="+mn-cs"/>
                        </a:rPr>
                        <a:t>、统计截止日期</a:t>
                      </a:r>
                      <a:endParaRPr lang="zh-CN" altLang="en-US" sz="1400" kern="1200" dirty="0">
                        <a:solidFill>
                          <a:schemeClr val="tx2"/>
                        </a:solidFill>
                        <a:latin typeface="微软雅黑" panose="020B0503020204020204" pitchFamily="34" charset="-122"/>
                        <a:ea typeface="微软雅黑" panose="020B0503020204020204" pitchFamily="34" charset="-122"/>
                        <a:cs typeface="+mn-cs"/>
                      </a:endParaRPr>
                    </a:p>
                  </a:txBody>
                  <a:tcPr marL="121920" marR="121920" marT="60960" marB="60960" anchor="ctr"/>
                </a:tc>
                <a:tc rowSpan="3">
                  <a:txBody>
                    <a:bodyPr/>
                    <a:lstStyle/>
                    <a:p>
                      <a:pPr marL="0" algn="l" defTabSz="914400" rtl="0" eaLnBrk="1" latinLnBrk="0" hangingPunct="1"/>
                      <a:r>
                        <a:rPr lang="zh-CN" altLang="en-US" sz="1400" kern="1200" smtClean="0">
                          <a:solidFill>
                            <a:schemeClr val="tx2"/>
                          </a:solidFill>
                          <a:latin typeface="微软雅黑" panose="020B0503020204020204" pitchFamily="34" charset="-122"/>
                          <a:ea typeface="微软雅黑" panose="020B0503020204020204" pitchFamily="34" charset="-122"/>
                          <a:cs typeface="+mn-cs"/>
                        </a:rPr>
                        <a:t>家族企业基本信息表</a:t>
                      </a:r>
                      <a:endParaRPr lang="zh-CN" altLang="en-US" sz="1400" kern="1200">
                        <a:solidFill>
                          <a:schemeClr val="tx2"/>
                        </a:solidFill>
                        <a:latin typeface="微软雅黑" panose="020B0503020204020204" pitchFamily="34" charset="-122"/>
                        <a:ea typeface="微软雅黑" panose="020B0503020204020204" pitchFamily="34" charset="-122"/>
                        <a:cs typeface="+mn-cs"/>
                      </a:endParaRPr>
                    </a:p>
                  </a:txBody>
                  <a:tcPr anchor="ctr"/>
                </a:tc>
              </a:tr>
              <a:tr h="152400">
                <a:tc>
                  <a:txBody>
                    <a:bodyPr/>
                    <a:lstStyle/>
                    <a:p>
                      <a:pPr marL="0" algn="l" defTabSz="914400" rtl="0" eaLnBrk="1" latinLnBrk="0" hangingPunct="1"/>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Founder</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121920" marR="121920" marT="60960" marB="60960" anchor="ctr"/>
                </a:tc>
                <a:tc>
                  <a:txBody>
                    <a:bodyPr/>
                    <a:lstStyle/>
                    <a:p>
                      <a:pPr marL="0" algn="l" defTabSz="914400" rtl="0" eaLnBrk="1" latinLnBrk="0" hangingPunct="1"/>
                      <a:r>
                        <a:rPr lang="zh-CN" altLang="en-US" sz="1400" kern="1200" dirty="0" smtClean="0">
                          <a:solidFill>
                            <a:schemeClr val="tx2"/>
                          </a:solidFill>
                          <a:latin typeface="微软雅黑" panose="020B0503020204020204" pitchFamily="34" charset="-122"/>
                          <a:ea typeface="微软雅黑" panose="020B0503020204020204" pitchFamily="34" charset="-122"/>
                          <a:cs typeface="+mn-cs"/>
                        </a:rPr>
                        <a:t>创始人</a:t>
                      </a:r>
                      <a:endParaRPr lang="zh-CN" altLang="en-US" sz="1400" kern="1200" dirty="0">
                        <a:solidFill>
                          <a:schemeClr val="tx2"/>
                        </a:solidFill>
                        <a:latin typeface="微软雅黑" panose="020B0503020204020204" pitchFamily="34" charset="-122"/>
                        <a:ea typeface="微软雅黑" panose="020B0503020204020204" pitchFamily="34" charset="-122"/>
                        <a:cs typeface="+mn-cs"/>
                      </a:endParaRPr>
                    </a:p>
                  </a:txBody>
                  <a:tcPr marL="121920" marR="121920" marT="60960" marB="60960" anchor="ctr"/>
                </a:tc>
                <a:tc vMerge="1">
                  <a:txBody>
                    <a:bodyPr/>
                    <a:lstStyle/>
                    <a:p>
                      <a:endParaRPr lang="zh-CN"/>
                    </a:p>
                  </a:txBody>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CEO owns &gt;5% of firm</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400" kern="1200" dirty="0" smtClean="0">
                          <a:solidFill>
                            <a:schemeClr val="tx2"/>
                          </a:solidFill>
                          <a:latin typeface="微软雅黑" panose="020B0503020204020204" pitchFamily="34" charset="-122"/>
                          <a:ea typeface="微软雅黑" panose="020B0503020204020204" pitchFamily="34" charset="-122"/>
                          <a:cs typeface="+mn-cs"/>
                        </a:rPr>
                        <a:t>总经理持股比例</a:t>
                      </a:r>
                      <a:endParaRPr lang="zh-CN" altLang="en-US" sz="1400" kern="1200" dirty="0">
                        <a:solidFill>
                          <a:schemeClr val="tx2"/>
                        </a:solidFill>
                        <a:latin typeface="微软雅黑" panose="020B0503020204020204" pitchFamily="34" charset="-122"/>
                        <a:ea typeface="微软雅黑" panose="020B0503020204020204" pitchFamily="34" charset="-122"/>
                        <a:cs typeface="+mn-cs"/>
                      </a:endParaRPr>
                    </a:p>
                  </a:txBody>
                  <a:tcPr anchor="ctr"/>
                </a:tc>
                <a:tc vMerge="1">
                  <a:txBody>
                    <a:bodyPr/>
                    <a:lstStyle/>
                    <a:p>
                      <a:endParaRPr lang="zh-CN"/>
                    </a:p>
                  </a:txBody>
                  <a:tcPr/>
                </a:tc>
              </a:tr>
              <a:tr h="370840">
                <a:tc>
                  <a:txBody>
                    <a:bodyPr/>
                    <a:lstStyle/>
                    <a:p>
                      <a:pPr marL="0" algn="l" defTabSz="914400" rtl="0" eaLnBrk="1" latinLnBrk="0" hangingPunct="1"/>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CEO age</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marL="0" algn="l" defTabSz="914400" rtl="0" eaLnBrk="1" latinLnBrk="0" hangingPunct="1"/>
                      <a:r>
                        <a:rPr lang="zh-CN" altLang="en-US" sz="1400" kern="1200" dirty="0" smtClean="0">
                          <a:solidFill>
                            <a:schemeClr val="tx2"/>
                          </a:solidFill>
                          <a:latin typeface="微软雅黑" panose="020B0503020204020204" pitchFamily="34" charset="-122"/>
                          <a:ea typeface="微软雅黑" panose="020B0503020204020204" pitchFamily="34" charset="-122"/>
                          <a:cs typeface="+mn-cs"/>
                        </a:rPr>
                        <a:t>年龄</a:t>
                      </a:r>
                      <a:endParaRPr lang="zh-CN" altLang="en-US" sz="1400" kern="1200" dirty="0">
                        <a:solidFill>
                          <a:schemeClr val="tx2"/>
                        </a:solidFill>
                        <a:latin typeface="微软雅黑" panose="020B0503020204020204" pitchFamily="34" charset="-122"/>
                        <a:ea typeface="微软雅黑" panose="020B0503020204020204" pitchFamily="34" charset="-122"/>
                        <a:cs typeface="+mn-cs"/>
                      </a:endParaRPr>
                    </a:p>
                  </a:txBody>
                  <a:tcPr anchor="ctr"/>
                </a:tc>
                <a:tc rowSpan="3">
                  <a:txBody>
                    <a:bodyPr/>
                    <a:lstStyle/>
                    <a:p>
                      <a:pPr marL="0" algn="l" defTabSz="914400" rtl="0" eaLnBrk="1" latinLnBrk="0" hangingPunct="1"/>
                      <a:r>
                        <a:rPr lang="zh-CN" altLang="en-US" sz="1400" kern="1200" smtClean="0">
                          <a:solidFill>
                            <a:schemeClr val="tx2"/>
                          </a:solidFill>
                          <a:latin typeface="微软雅黑" panose="020B0503020204020204" pitchFamily="34" charset="-122"/>
                          <a:ea typeface="微软雅黑" panose="020B0503020204020204" pitchFamily="34" charset="-122"/>
                          <a:cs typeface="+mn-cs"/>
                        </a:rPr>
                        <a:t>家族成员人物特征表</a:t>
                      </a:r>
                      <a:endParaRPr lang="zh-CN" altLang="en-US" sz="1400" kern="1200">
                        <a:solidFill>
                          <a:schemeClr val="tx2"/>
                        </a:solidFill>
                        <a:latin typeface="微软雅黑" panose="020B0503020204020204" pitchFamily="34" charset="-122"/>
                        <a:ea typeface="微软雅黑" panose="020B0503020204020204" pitchFamily="34" charset="-122"/>
                        <a:cs typeface="+mn-cs"/>
                      </a:endParaRPr>
                    </a:p>
                  </a:txBody>
                  <a:tcPr anchor="ctr"/>
                </a:tc>
              </a:tr>
              <a:tr h="182880">
                <a:tc>
                  <a:txBody>
                    <a:bodyPr/>
                    <a:lstStyle/>
                    <a:p>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Financial</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marL="0" algn="l" defTabSz="914400" rtl="0" eaLnBrk="1" latinLnBrk="0" hangingPunct="1"/>
                      <a:r>
                        <a:rPr lang="zh-CN" altLang="en-US" sz="1400" kern="1200" dirty="0" smtClean="0">
                          <a:solidFill>
                            <a:schemeClr val="tx2"/>
                          </a:solidFill>
                          <a:latin typeface="微软雅黑" panose="020B0503020204020204" pitchFamily="34" charset="-122"/>
                          <a:ea typeface="微软雅黑" panose="020B0503020204020204" pitchFamily="34" charset="-122"/>
                          <a:cs typeface="+mn-cs"/>
                        </a:rPr>
                        <a:t>金融背景</a:t>
                      </a:r>
                      <a:endParaRPr lang="zh-CN" altLang="en-US" sz="1400" kern="1200" dirty="0">
                        <a:solidFill>
                          <a:schemeClr val="tx2"/>
                        </a:solidFill>
                        <a:latin typeface="微软雅黑" panose="020B0503020204020204" pitchFamily="34" charset="-122"/>
                        <a:ea typeface="微软雅黑" panose="020B0503020204020204" pitchFamily="34" charset="-122"/>
                        <a:cs typeface="+mn-cs"/>
                      </a:endParaRPr>
                    </a:p>
                  </a:txBody>
                  <a:tcPr anchor="ctr"/>
                </a:tc>
                <a:tc vMerge="1">
                  <a:txBody>
                    <a:bodyPr/>
                    <a:lstStyle/>
                    <a:p>
                      <a:endParaRPr lang="zh-CN"/>
                    </a:p>
                  </a:txBody>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Politics</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400" kern="1200" dirty="0" smtClean="0">
                          <a:solidFill>
                            <a:schemeClr val="tx2"/>
                          </a:solidFill>
                          <a:latin typeface="微软雅黑" panose="020B0503020204020204" pitchFamily="34" charset="-122"/>
                          <a:ea typeface="微软雅黑" panose="020B0503020204020204" pitchFamily="34" charset="-122"/>
                          <a:cs typeface="+mn-cs"/>
                        </a:rPr>
                        <a:t>政治背景—行政层级</a:t>
                      </a:r>
                      <a:r>
                        <a:rPr lang="zh-CN" altLang="en-US" sz="1400" kern="1200" dirty="0" smtClean="0">
                          <a:solidFill>
                            <a:schemeClr val="tx2"/>
                          </a:solidFill>
                          <a:latin typeface="微软雅黑" panose="020B0503020204020204" pitchFamily="34" charset="-122"/>
                          <a:ea typeface="微软雅黑" panose="020B0503020204020204" pitchFamily="34" charset="-122"/>
                          <a:cs typeface="+mn-cs"/>
                        </a:rPr>
                        <a:t>、</a:t>
                      </a:r>
                      <a:r>
                        <a:rPr lang="zh-CN" altLang="zh-CN" sz="1400" kern="1200" dirty="0" smtClean="0">
                          <a:solidFill>
                            <a:schemeClr val="tx2"/>
                          </a:solidFill>
                          <a:latin typeface="微软雅黑" panose="020B0503020204020204" pitchFamily="34" charset="-122"/>
                          <a:ea typeface="微软雅黑" panose="020B0503020204020204" pitchFamily="34" charset="-122"/>
                          <a:cs typeface="+mn-cs"/>
                        </a:rPr>
                        <a:t>政治背景</a:t>
                      </a:r>
                      <a:r>
                        <a:rPr lang="en-US" altLang="zh-CN" sz="1400" kern="1200" dirty="0" smtClean="0">
                          <a:solidFill>
                            <a:schemeClr val="tx2"/>
                          </a:solidFill>
                          <a:latin typeface="微软雅黑" panose="020B0503020204020204" pitchFamily="34" charset="-122"/>
                          <a:ea typeface="微软雅黑" panose="020B0503020204020204" pitchFamily="34" charset="-122"/>
                          <a:cs typeface="+mn-cs"/>
                        </a:rPr>
                        <a:t>-</a:t>
                      </a:r>
                      <a:r>
                        <a:rPr lang="zh-CN" altLang="zh-CN" sz="1400" kern="1200" dirty="0" smtClean="0">
                          <a:solidFill>
                            <a:schemeClr val="tx2"/>
                          </a:solidFill>
                          <a:latin typeface="微软雅黑" panose="020B0503020204020204" pitchFamily="34" charset="-122"/>
                          <a:ea typeface="微软雅黑" panose="020B0503020204020204" pitchFamily="34" charset="-122"/>
                          <a:cs typeface="+mn-cs"/>
                        </a:rPr>
                        <a:t>任职机构类别</a:t>
                      </a:r>
                      <a:r>
                        <a:rPr lang="zh-CN" altLang="en-US" sz="1400" kern="1200" dirty="0" smtClean="0">
                          <a:solidFill>
                            <a:schemeClr val="tx2"/>
                          </a:solidFill>
                          <a:latin typeface="微软雅黑" panose="020B0503020204020204" pitchFamily="34" charset="-122"/>
                          <a:ea typeface="微软雅黑" panose="020B0503020204020204" pitchFamily="34" charset="-122"/>
                          <a:cs typeface="+mn-cs"/>
                        </a:rPr>
                        <a:t>、</a:t>
                      </a:r>
                      <a:r>
                        <a:rPr lang="zh-CN" altLang="zh-CN" sz="1400" kern="1200" dirty="0" smtClean="0">
                          <a:solidFill>
                            <a:schemeClr val="tx2"/>
                          </a:solidFill>
                          <a:latin typeface="微软雅黑" panose="020B0503020204020204" pitchFamily="34" charset="-122"/>
                          <a:ea typeface="微软雅黑" panose="020B0503020204020204" pitchFamily="34" charset="-122"/>
                          <a:cs typeface="+mn-cs"/>
                        </a:rPr>
                        <a:t>政治背景</a:t>
                      </a:r>
                      <a:r>
                        <a:rPr lang="en-US" altLang="zh-CN" sz="1400" kern="1200" dirty="0" smtClean="0">
                          <a:solidFill>
                            <a:schemeClr val="tx2"/>
                          </a:solidFill>
                          <a:latin typeface="微软雅黑" panose="020B0503020204020204" pitchFamily="34" charset="-122"/>
                          <a:ea typeface="微软雅黑" panose="020B0503020204020204" pitchFamily="34" charset="-122"/>
                          <a:cs typeface="+mn-cs"/>
                        </a:rPr>
                        <a:t>-</a:t>
                      </a:r>
                      <a:r>
                        <a:rPr lang="zh-CN" altLang="zh-CN" sz="1400" kern="1200" dirty="0" smtClean="0">
                          <a:solidFill>
                            <a:schemeClr val="tx2"/>
                          </a:solidFill>
                          <a:latin typeface="微软雅黑" panose="020B0503020204020204" pitchFamily="34" charset="-122"/>
                          <a:ea typeface="微软雅黑" panose="020B0503020204020204" pitchFamily="34" charset="-122"/>
                          <a:cs typeface="+mn-cs"/>
                        </a:rPr>
                        <a:t>任职状态</a:t>
                      </a:r>
                      <a:r>
                        <a:rPr lang="zh-CN" altLang="en-US" sz="1400" kern="1200" dirty="0" smtClean="0">
                          <a:solidFill>
                            <a:schemeClr val="tx2"/>
                          </a:solidFill>
                          <a:latin typeface="微软雅黑" panose="020B0503020204020204" pitchFamily="34" charset="-122"/>
                          <a:ea typeface="微软雅黑" panose="020B0503020204020204" pitchFamily="34" charset="-122"/>
                          <a:cs typeface="+mn-cs"/>
                        </a:rPr>
                        <a:t>、政治背景</a:t>
                      </a:r>
                      <a:r>
                        <a:rPr lang="en-US" altLang="zh-CN" sz="1400" kern="1200" dirty="0" smtClean="0">
                          <a:solidFill>
                            <a:schemeClr val="tx2"/>
                          </a:solidFill>
                          <a:latin typeface="微软雅黑" panose="020B0503020204020204" pitchFamily="34" charset="-122"/>
                          <a:ea typeface="微软雅黑" panose="020B0503020204020204" pitchFamily="34" charset="-122"/>
                          <a:cs typeface="+mn-cs"/>
                        </a:rPr>
                        <a:t>-</a:t>
                      </a:r>
                      <a:r>
                        <a:rPr lang="zh-CN" altLang="en-US" sz="1400" kern="1200" dirty="0" smtClean="0">
                          <a:solidFill>
                            <a:schemeClr val="tx2"/>
                          </a:solidFill>
                          <a:latin typeface="微软雅黑" panose="020B0503020204020204" pitchFamily="34" charset="-122"/>
                          <a:ea typeface="微软雅黑" panose="020B0503020204020204" pitchFamily="34" charset="-122"/>
                          <a:cs typeface="+mn-cs"/>
                        </a:rPr>
                        <a:t>任职机构层级</a:t>
                      </a:r>
                      <a:endParaRPr lang="en-US" altLang="zh-CN" sz="1400" kern="1200" dirty="0" smtClean="0">
                        <a:solidFill>
                          <a:schemeClr val="tx2"/>
                        </a:solidFill>
                        <a:latin typeface="微软雅黑" panose="020B0503020204020204" pitchFamily="34" charset="-122"/>
                        <a:ea typeface="微软雅黑" panose="020B0503020204020204" pitchFamily="34" charset="-122"/>
                        <a:cs typeface="+mn-cs"/>
                      </a:endParaRPr>
                    </a:p>
                  </a:txBody>
                  <a:tcPr anchor="ctr"/>
                </a:tc>
                <a:tc vMerge="1">
                  <a:txBody>
                    <a:bodyPr/>
                    <a:lstStyle/>
                    <a:p>
                      <a:endParaRPr lang="zh-CN"/>
                    </a:p>
                  </a:txBody>
                  <a:tcPr/>
                </a:tc>
              </a:tr>
              <a:tr h="34597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1st Job at current firm was as CEO</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tx2"/>
                          </a:solidFill>
                          <a:latin typeface="微软雅黑" panose="020B0503020204020204" pitchFamily="34" charset="-122"/>
                          <a:ea typeface="微软雅黑" panose="020B0503020204020204" pitchFamily="34" charset="-122"/>
                          <a:cs typeface="+mn-cs"/>
                        </a:rPr>
                        <a:t>最早</a:t>
                      </a:r>
                      <a:r>
                        <a:rPr lang="zh-CN" altLang="en-US" sz="1400" kern="1200" smtClean="0">
                          <a:solidFill>
                            <a:schemeClr val="tx2"/>
                          </a:solidFill>
                          <a:latin typeface="微软雅黑" panose="020B0503020204020204" pitchFamily="34" charset="-122"/>
                          <a:ea typeface="微软雅黑" panose="020B0503020204020204" pitchFamily="34" charset="-122"/>
                          <a:cs typeface="+mn-cs"/>
                        </a:rPr>
                        <a:t>担任职务</a:t>
                      </a:r>
                      <a:endParaRPr lang="zh-CN" altLang="en-US" sz="1400" kern="1200" dirty="0" smtClean="0">
                        <a:solidFill>
                          <a:schemeClr val="tx2"/>
                        </a:solidFill>
                        <a:latin typeface="微软雅黑" panose="020B0503020204020204" pitchFamily="34" charset="-122"/>
                        <a:ea typeface="微软雅黑" panose="020B0503020204020204" pitchFamily="34" charset="-122"/>
                        <a:cs typeface="+mn-cs"/>
                      </a:endParaRPr>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tx2"/>
                          </a:solidFill>
                          <a:latin typeface="微软雅黑" panose="020B0503020204020204" pitchFamily="34" charset="-122"/>
                          <a:ea typeface="微软雅黑" panose="020B0503020204020204" pitchFamily="34" charset="-122"/>
                          <a:cs typeface="+mn-cs"/>
                        </a:rPr>
                        <a:t>实际控制人与亲属关系表</a:t>
                      </a:r>
                    </a:p>
                    <a:p>
                      <a:pPr marL="0" marR="0" indent="0" algn="l" defTabSz="914400" rtl="0" eaLnBrk="1" fontAlgn="auto" latinLnBrk="0" hangingPunct="1">
                        <a:lnSpc>
                          <a:spcPct val="100000"/>
                        </a:lnSpc>
                        <a:spcBef>
                          <a:spcPts val="0"/>
                        </a:spcBef>
                        <a:spcAft>
                          <a:spcPts val="0"/>
                        </a:spcAft>
                        <a:buClrTx/>
                        <a:buSzTx/>
                        <a:buFontTx/>
                        <a:buNone/>
                        <a:defRPr/>
                      </a:pPr>
                      <a:endParaRPr lang="zh-CN" altLang="en-US" sz="1400" kern="1200" dirty="0">
                        <a:solidFill>
                          <a:schemeClr val="tx2"/>
                        </a:solidFill>
                        <a:latin typeface="微软雅黑" panose="020B0503020204020204" pitchFamily="34" charset="-122"/>
                        <a:ea typeface="微软雅黑" panose="020B0503020204020204" pitchFamily="34" charset="-122"/>
                        <a:cs typeface="+mn-cs"/>
                      </a:endParaRPr>
                    </a:p>
                  </a:txBody>
                  <a:tcPr anchor="ctr"/>
                </a:tc>
              </a:tr>
              <a:tr h="25908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Income</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kern="1200" smtClean="0">
                          <a:solidFill>
                            <a:schemeClr val="tx2"/>
                          </a:solidFill>
                          <a:latin typeface="微软雅黑" panose="020B0503020204020204" pitchFamily="34" charset="-122"/>
                          <a:ea typeface="微软雅黑" panose="020B0503020204020204" pitchFamily="34" charset="-122"/>
                          <a:cs typeface="+mn-cs"/>
                        </a:rPr>
                        <a:t>报酬</a:t>
                      </a:r>
                      <a:endParaRPr lang="zh-CN" altLang="en-US" sz="1400" kern="1200">
                        <a:solidFill>
                          <a:schemeClr val="tx2"/>
                        </a:solidFill>
                        <a:latin typeface="微软雅黑" panose="020B0503020204020204" pitchFamily="34" charset="-122"/>
                        <a:ea typeface="微软雅黑" panose="020B0503020204020204" pitchFamily="34" charset="-122"/>
                        <a:cs typeface="+mn-cs"/>
                      </a:endParaRPr>
                    </a:p>
                  </a:txBody>
                  <a:tcPr anchor="ctr"/>
                </a:tc>
                <a:tc vMerge="1">
                  <a:txBody>
                    <a:bodyPr/>
                    <a:lstStyle/>
                    <a:p>
                      <a:endParaRPr lang="zh-CN"/>
                    </a:p>
                  </a:txBody>
                  <a:tcPr anchor="ctr"/>
                </a:tc>
              </a:tr>
              <a:tr h="182880">
                <a:tc>
                  <a:txBody>
                    <a:bodyPr/>
                    <a:lstStyle/>
                    <a:p>
                      <a:pPr marL="0" algn="l" defTabSz="914400" rtl="0" eaLnBrk="1" latinLnBrk="0" hangingPunct="1"/>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Sales </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121920" marR="121920" marT="60960" marB="60960" anchor="ctr"/>
                </a:tc>
                <a:tc>
                  <a:txBody>
                    <a:bodyPr/>
                    <a:lstStyle/>
                    <a:p>
                      <a:pPr marL="0" algn="l" defTabSz="914400" rtl="0" eaLnBrk="1" latinLnBrk="0" hangingPunct="1"/>
                      <a:r>
                        <a:rPr lang="zh-CN" altLang="en-US" sz="1400" kern="1200" smtClean="0">
                          <a:solidFill>
                            <a:schemeClr val="tx2"/>
                          </a:solidFill>
                          <a:latin typeface="微软雅黑" panose="020B0503020204020204" pitchFamily="34" charset="-122"/>
                          <a:ea typeface="微软雅黑" panose="020B0503020204020204" pitchFamily="34" charset="-122"/>
                          <a:cs typeface="+mn-cs"/>
                        </a:rPr>
                        <a:t>营业收入</a:t>
                      </a:r>
                      <a:endParaRPr lang="zh-CN" altLang="en-US" sz="1400" kern="1200" dirty="0">
                        <a:solidFill>
                          <a:schemeClr val="tx2"/>
                        </a:solidFill>
                        <a:latin typeface="微软雅黑" panose="020B0503020204020204" pitchFamily="34" charset="-122"/>
                        <a:ea typeface="微软雅黑" panose="020B0503020204020204" pitchFamily="34" charset="-122"/>
                        <a:cs typeface="+mn-cs"/>
                      </a:endParaRPr>
                    </a:p>
                  </a:txBody>
                  <a:tcPr marL="121920" marR="121920" marT="60960" marB="60960" anchor="ctr"/>
                </a:tc>
                <a:tc>
                  <a:txBody>
                    <a:bodyPr/>
                    <a:lstStyle/>
                    <a:p>
                      <a:pPr marL="0" algn="l" defTabSz="914400" rtl="0" eaLnBrk="1" latinLnBrk="0" hangingPunct="1"/>
                      <a:r>
                        <a:rPr lang="zh-CN" altLang="en-US" sz="1400" kern="1200" smtClean="0">
                          <a:solidFill>
                            <a:schemeClr val="tx2"/>
                          </a:solidFill>
                          <a:latin typeface="微软雅黑" panose="020B0503020204020204" pitchFamily="34" charset="-122"/>
                          <a:ea typeface="微软雅黑" panose="020B0503020204020204" pitchFamily="34" charset="-122"/>
                          <a:cs typeface="+mn-cs"/>
                        </a:rPr>
                        <a:t>财务指标表</a:t>
                      </a:r>
                      <a:endParaRPr lang="zh-CN" altLang="en-US" sz="1400" kern="1200">
                        <a:solidFill>
                          <a:schemeClr val="tx2"/>
                        </a:solidFill>
                        <a:latin typeface="微软雅黑" panose="020B0503020204020204" pitchFamily="34" charset="-122"/>
                        <a:ea typeface="微软雅黑" panose="020B0503020204020204" pitchFamily="34" charset="-122"/>
                        <a:cs typeface="+mn-cs"/>
                      </a:endParaRPr>
                    </a:p>
                  </a:txBody>
                  <a:tcPr anchor="ctr"/>
                </a:tc>
              </a:tr>
              <a:tr h="472440">
                <a:tc>
                  <a:txBody>
                    <a:bodyPr/>
                    <a:lstStyle/>
                    <a:p>
                      <a:pPr marL="0" algn="l" defTabSz="914400" rtl="0" eaLnBrk="1" latinLnBrk="0" hangingPunct="1"/>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CEO education:</a:t>
                      </a:r>
                      <a:b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(Undergraduate</a:t>
                      </a:r>
                      <a:r>
                        <a:rPr lang="zh-CN" altLang="en-US"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MBA or grad. </a:t>
                      </a:r>
                      <a:r>
                        <a:rPr lang="en-US" altLang="zh-CN" sz="1400" kern="1200" dirty="0" err="1"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Degre</a:t>
                      </a:r>
                      <a:r>
                        <a:rPr lang="zh-CN" altLang="en-US"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International education)</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marL="0" algn="l" defTabSz="914400" rtl="0" eaLnBrk="1" latinLnBrk="0" hangingPunct="1"/>
                      <a:r>
                        <a:rPr lang="zh-CN" altLang="en-US" sz="1400" kern="1200" smtClean="0">
                          <a:solidFill>
                            <a:schemeClr val="tx2"/>
                          </a:solidFill>
                          <a:latin typeface="微软雅黑" panose="020B0503020204020204" pitchFamily="34" charset="-122"/>
                          <a:ea typeface="微软雅黑" panose="020B0503020204020204" pitchFamily="34" charset="-122"/>
                          <a:cs typeface="+mn-cs"/>
                        </a:rPr>
                        <a:t>学历</a:t>
                      </a:r>
                      <a:endParaRPr lang="zh-CN" altLang="en-US" sz="1400" kern="1200">
                        <a:solidFill>
                          <a:schemeClr val="tx2"/>
                        </a:solidFill>
                        <a:latin typeface="微软雅黑" panose="020B0503020204020204" pitchFamily="34" charset="-122"/>
                        <a:ea typeface="微软雅黑" panose="020B0503020204020204" pitchFamily="34" charset="-122"/>
                        <a:cs typeface="+mn-cs"/>
                      </a:endParaRPr>
                    </a:p>
                  </a:txBody>
                  <a:tcPr anchor="ctr"/>
                </a:tc>
                <a:tc>
                  <a:txBody>
                    <a:bodyPr/>
                    <a:lstStyle/>
                    <a:p>
                      <a:pPr marL="0" algn="l" defTabSz="914400" rtl="0" eaLnBrk="1" latinLnBrk="0" hangingPunct="1"/>
                      <a:r>
                        <a:rPr lang="zh-CN" altLang="en-US" sz="1400" kern="1200" smtClean="0">
                          <a:solidFill>
                            <a:schemeClr val="tx2"/>
                          </a:solidFill>
                          <a:latin typeface="微软雅黑" panose="020B0503020204020204" pitchFamily="34" charset="-122"/>
                          <a:ea typeface="微软雅黑" panose="020B0503020204020204" pitchFamily="34" charset="-122"/>
                          <a:cs typeface="+mn-cs"/>
                        </a:rPr>
                        <a:t>家族成员教育背景表</a:t>
                      </a:r>
                      <a:endParaRPr lang="zh-CN" altLang="en-US" sz="1400" kern="1200">
                        <a:solidFill>
                          <a:schemeClr val="tx2"/>
                        </a:solidFill>
                        <a:latin typeface="微软雅黑" panose="020B0503020204020204" pitchFamily="34" charset="-122"/>
                        <a:ea typeface="微软雅黑" panose="020B0503020204020204" pitchFamily="34" charset="-122"/>
                        <a:cs typeface="+mn-cs"/>
                      </a:endParaRPr>
                    </a:p>
                  </a:txBody>
                  <a:tcPr anchor="ctr"/>
                </a:tc>
              </a:tr>
              <a:tr h="472440">
                <a:tc>
                  <a:txBody>
                    <a:bodyPr/>
                    <a:lstStyle/>
                    <a:p>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Prior position:</a:t>
                      </a:r>
                    </a:p>
                    <a:p>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(On a Board of Directors</a:t>
                      </a:r>
                      <a:r>
                        <a:rPr lang="zh-CN" altLang="en-US"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r>
                      <a:b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As a CEO</a:t>
                      </a:r>
                      <a:r>
                        <a:rPr lang="zh-CN" altLang="en-US"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In financial field</a:t>
                      </a:r>
                      <a:r>
                        <a:rPr lang="zh-CN" altLang="en-US" sz="1400"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400"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marL="0" algn="l" defTabSz="914400" rtl="0" eaLnBrk="1" latinLnBrk="0" hangingPunct="1"/>
                      <a:r>
                        <a:rPr lang="zh-CN" altLang="zh-CN" sz="1400" kern="1200" smtClean="0">
                          <a:solidFill>
                            <a:schemeClr val="tx2"/>
                          </a:solidFill>
                          <a:latin typeface="微软雅黑" panose="020B0503020204020204" pitchFamily="34" charset="-122"/>
                          <a:ea typeface="微软雅黑" panose="020B0503020204020204" pitchFamily="34" charset="-122"/>
                          <a:cs typeface="+mn-cs"/>
                        </a:rPr>
                        <a:t>在上市公司担任具体职务</a:t>
                      </a:r>
                      <a:endParaRPr lang="zh-CN" altLang="en-US" sz="1400" kern="1200">
                        <a:solidFill>
                          <a:schemeClr val="tx2"/>
                        </a:solidFill>
                        <a:latin typeface="微软雅黑" panose="020B0503020204020204" pitchFamily="34" charset="-122"/>
                        <a:ea typeface="微软雅黑" panose="020B0503020204020204" pitchFamily="34" charset="-122"/>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kern="1200" smtClean="0">
                          <a:solidFill>
                            <a:schemeClr val="tx2"/>
                          </a:solidFill>
                          <a:latin typeface="微软雅黑" panose="020B0503020204020204" pitchFamily="34" charset="-122"/>
                          <a:ea typeface="微软雅黑" panose="020B0503020204020204" pitchFamily="34" charset="-122"/>
                          <a:cs typeface="+mn-cs"/>
                        </a:rPr>
                        <a:t>实际控制人与亲属关系表</a:t>
                      </a:r>
                    </a:p>
                  </a:txBody>
                  <a:tcPr anchor="ct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44</a:t>
            </a:fld>
            <a:endParaRPr lang="zh-CN" altLang="en-US" dirty="0"/>
          </a:p>
        </p:txBody>
      </p:sp>
      <p:sp>
        <p:nvSpPr>
          <p:cNvPr id="3" name="横卷形 2"/>
          <p:cNvSpPr/>
          <p:nvPr/>
        </p:nvSpPr>
        <p:spPr>
          <a:xfrm>
            <a:off x="1312333" y="163686"/>
            <a:ext cx="5382381" cy="636523"/>
          </a:xfrm>
          <a:prstGeom prst="horizontalScroll">
            <a:avLst/>
          </a:prstGeom>
          <a:solidFill>
            <a:schemeClr val="accent1">
              <a:lumMod val="20000"/>
              <a:lumOff val="8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tLang="zh-CN" sz="2400" b="1" cap="all" dirty="0" smtClean="0">
                <a:solidFill>
                  <a:schemeClr val="tx2"/>
                </a:solidFill>
                <a:latin typeface="微软雅黑" panose="020B0503020204020204" pitchFamily="34" charset="-122"/>
                <a:ea typeface="微软雅黑" panose="020B0503020204020204" pitchFamily="34" charset="-122"/>
              </a:rPr>
              <a:t>CSMAR</a:t>
            </a:r>
            <a:r>
              <a:rPr lang="zh-CN" altLang="en-US" sz="2400" b="1" cap="all" dirty="0" smtClean="0">
                <a:solidFill>
                  <a:schemeClr val="tx2"/>
                </a:solidFill>
                <a:latin typeface="微软雅黑" panose="020B0503020204020204" pitchFamily="34" charset="-122"/>
                <a:ea typeface="微软雅黑" panose="020B0503020204020204" pitchFamily="34" charset="-122"/>
              </a:rPr>
              <a:t>家族企业数据库</a:t>
            </a:r>
            <a:r>
              <a:rPr lang="zh-CN" altLang="en-US" sz="2400" b="1" cap="all" dirty="0">
                <a:solidFill>
                  <a:schemeClr val="tx2"/>
                </a:solidFill>
                <a:latin typeface="微软雅黑" panose="020B0503020204020204" pitchFamily="34" charset="-122"/>
                <a:ea typeface="微软雅黑" panose="020B0503020204020204" pitchFamily="34" charset="-122"/>
              </a:rPr>
              <a:t>概况</a:t>
            </a:r>
          </a:p>
        </p:txBody>
      </p:sp>
      <p:sp>
        <p:nvSpPr>
          <p:cNvPr id="5" name="Rectangle 16"/>
          <p:cNvSpPr>
            <a:spLocks noChangeArrowheads="1"/>
          </p:cNvSpPr>
          <p:nvPr/>
        </p:nvSpPr>
        <p:spPr bwMode="auto">
          <a:xfrm>
            <a:off x="506303" y="988674"/>
            <a:ext cx="4860354" cy="5493812"/>
          </a:xfrm>
          <a:prstGeom prst="rect">
            <a:avLst/>
          </a:prstGeom>
          <a:noFill/>
          <a:ln w="9525">
            <a:noFill/>
            <a:miter lim="800000"/>
          </a:ln>
          <a:effectLst/>
        </p:spPr>
        <p:txBody>
          <a:bodyPr wrap="square" anchor="ctr">
            <a:spAutoFit/>
          </a:bodyPr>
          <a:lstStyle/>
          <a:p>
            <a:pPr marL="0" lvl="1" eaLnBrk="0" hangingPunct="0">
              <a:lnSpc>
                <a:spcPct val="150000"/>
              </a:lnSpc>
              <a:buClr>
                <a:schemeClr val="tx1">
                  <a:lumMod val="95000"/>
                  <a:lumOff val="5000"/>
                </a:schemeClr>
              </a:buClr>
              <a:buFont typeface="Wingdings" panose="05000000000000000000" pitchFamily="2" charset="2"/>
              <a:buChar char="Ø"/>
            </a:pPr>
            <a:r>
              <a:rPr lang="zh-CN" altLang="en-US" sz="160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 收录</a:t>
            </a:r>
            <a:r>
              <a:rPr lang="zh-CN" altLang="en-US" sz="160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范围</a:t>
            </a:r>
            <a:r>
              <a:rPr lang="zh-CN" altLang="en-US" sz="160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：沪深上市公司</a:t>
            </a:r>
            <a:r>
              <a:rPr lang="zh-CN" altLang="en-US" sz="16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家族企业</a:t>
            </a:r>
            <a:r>
              <a:rPr lang="zh-CN" altLang="en-US" sz="160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数据</a:t>
            </a:r>
            <a:endParaRPr lang="en-US" altLang="zh-CN" sz="16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marL="0" lvl="1" eaLnBrk="0" hangingPunct="0">
              <a:lnSpc>
                <a:spcPct val="150000"/>
              </a:lnSpc>
              <a:buClr>
                <a:schemeClr val="tx1">
                  <a:lumMod val="95000"/>
                  <a:lumOff val="5000"/>
                </a:schemeClr>
              </a:buClr>
              <a:buFont typeface="Wingdings" panose="05000000000000000000" pitchFamily="2" charset="2"/>
              <a:buChar char="Ø"/>
            </a:pPr>
            <a:r>
              <a:rPr lang="zh-CN" altLang="en-US" sz="160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 设置</a:t>
            </a:r>
            <a:r>
              <a:rPr lang="en-US" altLang="zh-CN" sz="16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19</a:t>
            </a:r>
            <a:r>
              <a:rPr lang="zh-CN" altLang="en-US" sz="160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张表</a:t>
            </a:r>
            <a:r>
              <a:rPr lang="en-US" altLang="zh-CN" sz="16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426</a:t>
            </a:r>
            <a:r>
              <a:rPr lang="zh-CN" altLang="en-US" sz="160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个字段</a:t>
            </a:r>
            <a:endParaRPr lang="en-US" altLang="zh-CN" sz="160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marL="0" lvl="1" eaLnBrk="0" hangingPunct="0">
              <a:lnSpc>
                <a:spcPct val="150000"/>
              </a:lnSpc>
              <a:buClr>
                <a:schemeClr val="tx1">
                  <a:lumMod val="95000"/>
                  <a:lumOff val="5000"/>
                </a:schemeClr>
              </a:buClr>
              <a:buFont typeface="Wingdings" panose="05000000000000000000" pitchFamily="2" charset="2"/>
              <a:buChar char="Ø"/>
            </a:pPr>
            <a:r>
              <a:rPr lang="zh-CN" altLang="en-US" sz="160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 家族企业类型</a:t>
            </a:r>
            <a:endParaRPr lang="en-US" altLang="zh-CN" sz="160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1" indent="-285750" eaLnBrk="0" hangingPunct="0">
              <a:lnSpc>
                <a:spcPct val="150000"/>
              </a:lnSpc>
              <a:buClr>
                <a:schemeClr val="tx1">
                  <a:lumMod val="95000"/>
                  <a:lumOff val="5000"/>
                </a:schemeClr>
              </a:buClr>
              <a:buFont typeface="Arial" panose="020B0604020202020204" pitchFamily="34" charset="0"/>
              <a:buChar char="•"/>
            </a:pPr>
            <a:r>
              <a:rPr lang="zh-CN" altLang="en-US" sz="1400" b="1">
                <a:solidFill>
                  <a:srgbClr val="FF0000"/>
                </a:solidFill>
              </a:rPr>
              <a:t>单个自然人企业家企业：</a:t>
            </a:r>
            <a:r>
              <a:rPr lang="zh-CN" altLang="en-US" sz="1400" smtClean="0">
                <a:solidFill>
                  <a:schemeClr val="tx2"/>
                </a:solidFill>
                <a:latin typeface="微软雅黑" panose="020B0503020204020204" pitchFamily="34" charset="-122"/>
                <a:ea typeface="微软雅黑" panose="020B0503020204020204" pitchFamily="34" charset="-122"/>
              </a:rPr>
              <a:t>即</a:t>
            </a:r>
            <a:r>
              <a:rPr lang="zh-CN" altLang="en-US" sz="1400">
                <a:solidFill>
                  <a:schemeClr val="tx2"/>
                </a:solidFill>
                <a:latin typeface="微软雅黑" panose="020B0503020204020204" pitchFamily="34" charset="-122"/>
                <a:ea typeface="微软雅黑" panose="020B0503020204020204" pitchFamily="34" charset="-122"/>
              </a:rPr>
              <a:t>实际控制人为个人且无家族亲属在上司公司或控股</a:t>
            </a:r>
            <a:r>
              <a:rPr lang="zh-CN" altLang="en-US" sz="1400" smtClean="0">
                <a:solidFill>
                  <a:schemeClr val="tx2"/>
                </a:solidFill>
                <a:latin typeface="微软雅黑" panose="020B0503020204020204" pitchFamily="34" charset="-122"/>
                <a:ea typeface="微软雅黑" panose="020B0503020204020204" pitchFamily="34" charset="-122"/>
              </a:rPr>
              <a:t>股东</a:t>
            </a:r>
            <a:r>
              <a:rPr lang="zh-CN" altLang="en-US" sz="1400">
                <a:solidFill>
                  <a:schemeClr val="tx2"/>
                </a:solidFill>
                <a:latin typeface="微软雅黑" panose="020B0503020204020204" pitchFamily="34" charset="-122"/>
                <a:ea typeface="微软雅黑" panose="020B0503020204020204" pitchFamily="34" charset="-122"/>
              </a:rPr>
              <a:t>单位</a:t>
            </a:r>
            <a:r>
              <a:rPr lang="zh-CN" altLang="en-US" sz="1400" smtClean="0">
                <a:solidFill>
                  <a:schemeClr val="tx2"/>
                </a:solidFill>
                <a:latin typeface="微软雅黑" panose="020B0503020204020204" pitchFamily="34" charset="-122"/>
                <a:ea typeface="微软雅黑" panose="020B0503020204020204" pitchFamily="34" charset="-122"/>
              </a:rPr>
              <a:t>持股</a:t>
            </a:r>
            <a:r>
              <a:rPr lang="en-US" altLang="zh-CN" sz="1400">
                <a:solidFill>
                  <a:schemeClr val="tx2"/>
                </a:solidFill>
                <a:latin typeface="微软雅黑" panose="020B0503020204020204" pitchFamily="34" charset="-122"/>
                <a:ea typeface="微软雅黑" panose="020B0503020204020204" pitchFamily="34" charset="-122"/>
              </a:rPr>
              <a:t>/</a:t>
            </a:r>
            <a:r>
              <a:rPr lang="zh-CN" altLang="en-US" sz="1400">
                <a:solidFill>
                  <a:schemeClr val="tx2"/>
                </a:solidFill>
                <a:latin typeface="微软雅黑" panose="020B0503020204020204" pitchFamily="34" charset="-122"/>
                <a:ea typeface="微软雅黑" panose="020B0503020204020204" pitchFamily="34" charset="-122"/>
              </a:rPr>
              <a:t>任董监高的家族企业；</a:t>
            </a:r>
            <a:endParaRPr lang="en-US" altLang="zh-CN" sz="1400">
              <a:solidFill>
                <a:schemeClr val="tx2"/>
              </a:solidFill>
              <a:latin typeface="微软雅黑" panose="020B0503020204020204" pitchFamily="34" charset="-122"/>
              <a:ea typeface="微软雅黑" panose="020B0503020204020204" pitchFamily="34" charset="-122"/>
            </a:endParaRPr>
          </a:p>
          <a:p>
            <a:pPr marL="285750" lvl="1" indent="-285750" eaLnBrk="0" hangingPunct="0">
              <a:lnSpc>
                <a:spcPct val="150000"/>
              </a:lnSpc>
              <a:buClr>
                <a:schemeClr val="tx1">
                  <a:lumMod val="95000"/>
                  <a:lumOff val="5000"/>
                </a:schemeClr>
              </a:buClr>
              <a:buFont typeface="Arial" panose="020B0604020202020204" pitchFamily="34" charset="0"/>
              <a:buChar char="•"/>
            </a:pPr>
            <a:r>
              <a:rPr lang="zh-CN" altLang="zh-CN" sz="1400" b="1">
                <a:solidFill>
                  <a:srgbClr val="FF0000"/>
                </a:solidFill>
              </a:rPr>
              <a:t>多个自然人企业家企业：</a:t>
            </a:r>
            <a:r>
              <a:rPr lang="zh-CN" altLang="zh-CN" sz="1400">
                <a:solidFill>
                  <a:schemeClr val="tx2"/>
                </a:solidFill>
                <a:latin typeface="微软雅黑" panose="020B0503020204020204" pitchFamily="34" charset="-122"/>
                <a:ea typeface="微软雅黑" panose="020B0503020204020204" pitchFamily="34" charset="-122"/>
              </a:rPr>
              <a:t>实际控制人为多个自然人，但是实际控制人之间无亲属关系，且无亲属在上司公司或控股</a:t>
            </a:r>
            <a:r>
              <a:rPr lang="zh-CN" altLang="zh-CN" sz="1400" smtClean="0">
                <a:solidFill>
                  <a:schemeClr val="tx2"/>
                </a:solidFill>
                <a:latin typeface="微软雅黑" panose="020B0503020204020204" pitchFamily="34" charset="-122"/>
                <a:ea typeface="微软雅黑" panose="020B0503020204020204" pitchFamily="34" charset="-122"/>
              </a:rPr>
              <a:t>股东</a:t>
            </a:r>
            <a:r>
              <a:rPr lang="zh-CN" altLang="en-US" sz="1400" smtClean="0">
                <a:solidFill>
                  <a:schemeClr val="tx2"/>
                </a:solidFill>
                <a:latin typeface="微软雅黑" panose="020B0503020204020204" pitchFamily="34" charset="-122"/>
                <a:ea typeface="微软雅黑" panose="020B0503020204020204" pitchFamily="34" charset="-122"/>
              </a:rPr>
              <a:t>单位</a:t>
            </a:r>
            <a:r>
              <a:rPr lang="zh-CN" altLang="zh-CN" sz="1400" smtClean="0">
                <a:solidFill>
                  <a:schemeClr val="tx2"/>
                </a:solidFill>
                <a:latin typeface="微软雅黑" panose="020B0503020204020204" pitchFamily="34" charset="-122"/>
                <a:ea typeface="微软雅黑" panose="020B0503020204020204" pitchFamily="34" charset="-122"/>
              </a:rPr>
              <a:t>持股</a:t>
            </a:r>
            <a:r>
              <a:rPr lang="en-US" altLang="zh-CN" sz="1400" b="1">
                <a:solidFill>
                  <a:schemeClr val="tx2"/>
                </a:solidFill>
                <a:latin typeface="微软雅黑" panose="020B0503020204020204" pitchFamily="34" charset="-122"/>
                <a:ea typeface="微软雅黑" panose="020B0503020204020204" pitchFamily="34" charset="-122"/>
              </a:rPr>
              <a:t>/</a:t>
            </a:r>
            <a:r>
              <a:rPr lang="zh-CN" altLang="zh-CN" sz="1400">
                <a:solidFill>
                  <a:schemeClr val="tx2"/>
                </a:solidFill>
                <a:latin typeface="微软雅黑" panose="020B0503020204020204" pitchFamily="34" charset="-122"/>
                <a:ea typeface="微软雅黑" panose="020B0503020204020204" pitchFamily="34" charset="-122"/>
              </a:rPr>
              <a:t>任董监高的家族</a:t>
            </a:r>
            <a:r>
              <a:rPr lang="zh-CN" altLang="zh-CN" sz="1400" smtClean="0">
                <a:solidFill>
                  <a:schemeClr val="tx2"/>
                </a:solidFill>
                <a:latin typeface="微软雅黑" panose="020B0503020204020204" pitchFamily="34" charset="-122"/>
                <a:ea typeface="微软雅黑" panose="020B0503020204020204" pitchFamily="34" charset="-122"/>
              </a:rPr>
              <a:t>企业</a:t>
            </a:r>
            <a:r>
              <a:rPr lang="zh-CN" altLang="en-US" sz="1400" smtClean="0"/>
              <a:t>；</a:t>
            </a:r>
            <a:endParaRPr lang="en-US" altLang="zh-CN" sz="1400" smtClean="0"/>
          </a:p>
          <a:p>
            <a:pPr marL="285750" lvl="1" indent="-285750" eaLnBrk="0" hangingPunct="0">
              <a:lnSpc>
                <a:spcPct val="150000"/>
              </a:lnSpc>
              <a:buClr>
                <a:schemeClr val="tx1">
                  <a:lumMod val="95000"/>
                  <a:lumOff val="5000"/>
                </a:schemeClr>
              </a:buClr>
              <a:buFont typeface="Arial" panose="020B0604020202020204" pitchFamily="34" charset="0"/>
              <a:buChar char="•"/>
            </a:pPr>
            <a:r>
              <a:rPr lang="zh-CN" altLang="zh-CN" sz="1400" b="1">
                <a:solidFill>
                  <a:srgbClr val="FF0000"/>
                </a:solidFill>
              </a:rPr>
              <a:t>多人家族</a:t>
            </a:r>
            <a:r>
              <a:rPr lang="zh-CN" altLang="zh-CN" sz="1400" b="1" smtClean="0">
                <a:solidFill>
                  <a:srgbClr val="FF0000"/>
                </a:solidFill>
              </a:rPr>
              <a:t>企业</a:t>
            </a:r>
            <a:r>
              <a:rPr lang="zh-CN" altLang="en-US" sz="1400" b="1">
                <a:solidFill>
                  <a:srgbClr val="FF0000"/>
                </a:solidFill>
              </a:rPr>
              <a:t>（有亲属关系）</a:t>
            </a:r>
            <a:r>
              <a:rPr lang="zh-CN" altLang="zh-CN" sz="1400" b="1" smtClean="0">
                <a:solidFill>
                  <a:srgbClr val="FF0000"/>
                </a:solidFill>
              </a:rPr>
              <a:t>：</a:t>
            </a:r>
            <a:r>
              <a:rPr lang="zh-CN" altLang="zh-CN" sz="1400">
                <a:solidFill>
                  <a:schemeClr val="tx2"/>
                </a:solidFill>
                <a:latin typeface="+mj-ea"/>
                <a:ea typeface="+mj-ea"/>
              </a:rPr>
              <a:t>即除实际控制人之外，至少</a:t>
            </a:r>
            <a:r>
              <a:rPr lang="en-US" altLang="zh-CN" sz="1400">
                <a:solidFill>
                  <a:schemeClr val="tx2"/>
                </a:solidFill>
                <a:latin typeface="+mj-ea"/>
                <a:ea typeface="+mj-ea"/>
              </a:rPr>
              <a:t>1</a:t>
            </a:r>
            <a:r>
              <a:rPr lang="zh-CN" altLang="zh-CN" sz="1400">
                <a:solidFill>
                  <a:schemeClr val="tx2"/>
                </a:solidFill>
                <a:latin typeface="+mj-ea"/>
                <a:ea typeface="+mj-ea"/>
              </a:rPr>
              <a:t>名有亲属关系的家族成员持股</a:t>
            </a:r>
            <a:r>
              <a:rPr lang="en-US" altLang="zh-CN" sz="1400" b="1">
                <a:solidFill>
                  <a:schemeClr val="tx2"/>
                </a:solidFill>
                <a:latin typeface="+mj-ea"/>
                <a:ea typeface="+mj-ea"/>
              </a:rPr>
              <a:t>/</a:t>
            </a:r>
            <a:r>
              <a:rPr lang="zh-CN" altLang="zh-CN" sz="1400">
                <a:solidFill>
                  <a:schemeClr val="tx2"/>
                </a:solidFill>
                <a:latin typeface="+mj-ea"/>
                <a:ea typeface="+mj-ea"/>
              </a:rPr>
              <a:t>管理</a:t>
            </a:r>
            <a:r>
              <a:rPr lang="en-US" altLang="zh-CN" sz="1400" b="1">
                <a:solidFill>
                  <a:schemeClr val="tx2"/>
                </a:solidFill>
                <a:latin typeface="+mj-ea"/>
                <a:ea typeface="+mj-ea"/>
              </a:rPr>
              <a:t>/</a:t>
            </a:r>
            <a:r>
              <a:rPr lang="zh-CN" altLang="zh-CN" sz="1400">
                <a:solidFill>
                  <a:schemeClr val="tx2"/>
                </a:solidFill>
                <a:latin typeface="+mj-ea"/>
                <a:ea typeface="+mj-ea"/>
              </a:rPr>
              <a:t>控制上市公司或控股</a:t>
            </a:r>
            <a:r>
              <a:rPr lang="zh-CN" altLang="zh-CN" sz="1400" smtClean="0">
                <a:solidFill>
                  <a:schemeClr val="tx2"/>
                </a:solidFill>
                <a:latin typeface="+mj-ea"/>
                <a:ea typeface="+mj-ea"/>
              </a:rPr>
              <a:t>股东</a:t>
            </a:r>
            <a:r>
              <a:rPr lang="zh-CN" altLang="en-US" sz="1400" smtClean="0">
                <a:solidFill>
                  <a:schemeClr val="tx2"/>
                </a:solidFill>
                <a:latin typeface="+mj-ea"/>
                <a:ea typeface="+mj-ea"/>
              </a:rPr>
              <a:t>单位</a:t>
            </a:r>
            <a:r>
              <a:rPr lang="zh-CN" altLang="zh-CN" sz="1400" smtClean="0">
                <a:solidFill>
                  <a:schemeClr val="tx2"/>
                </a:solidFill>
                <a:latin typeface="+mj-ea"/>
                <a:ea typeface="+mj-ea"/>
              </a:rPr>
              <a:t>的</a:t>
            </a:r>
            <a:r>
              <a:rPr lang="zh-CN" altLang="zh-CN" sz="1400">
                <a:solidFill>
                  <a:schemeClr val="tx2"/>
                </a:solidFill>
                <a:latin typeface="+mj-ea"/>
                <a:ea typeface="+mj-ea"/>
              </a:rPr>
              <a:t>家族企业；（当亲属</a:t>
            </a:r>
            <a:r>
              <a:rPr lang="zh-CN" altLang="zh-CN" sz="1400" smtClean="0">
                <a:solidFill>
                  <a:schemeClr val="tx2"/>
                </a:solidFill>
                <a:latin typeface="+mj-ea"/>
                <a:ea typeface="+mj-ea"/>
              </a:rPr>
              <a:t>只</a:t>
            </a:r>
            <a:r>
              <a:rPr lang="zh-CN" altLang="en-US" sz="1400" smtClean="0">
                <a:solidFill>
                  <a:schemeClr val="tx2"/>
                </a:solidFill>
                <a:latin typeface="+mj-ea"/>
                <a:ea typeface="+mj-ea"/>
              </a:rPr>
              <a:t>在</a:t>
            </a:r>
            <a:r>
              <a:rPr lang="zh-CN" altLang="zh-CN" sz="1400" smtClean="0">
                <a:solidFill>
                  <a:schemeClr val="tx2"/>
                </a:solidFill>
                <a:latin typeface="+mj-ea"/>
                <a:ea typeface="+mj-ea"/>
              </a:rPr>
              <a:t>控股</a:t>
            </a:r>
            <a:r>
              <a:rPr lang="zh-CN" altLang="zh-CN" sz="1400">
                <a:solidFill>
                  <a:schemeClr val="tx2"/>
                </a:solidFill>
                <a:latin typeface="+mj-ea"/>
                <a:ea typeface="+mj-ea"/>
              </a:rPr>
              <a:t>股东单位持股</a:t>
            </a:r>
            <a:r>
              <a:rPr lang="en-US" altLang="zh-CN" sz="1400" b="1">
                <a:solidFill>
                  <a:schemeClr val="tx2"/>
                </a:solidFill>
                <a:latin typeface="+mj-ea"/>
                <a:ea typeface="+mj-ea"/>
              </a:rPr>
              <a:t>/</a:t>
            </a:r>
            <a:r>
              <a:rPr lang="zh-CN" altLang="zh-CN" sz="1400">
                <a:solidFill>
                  <a:schemeClr val="tx2"/>
                </a:solidFill>
                <a:latin typeface="+mj-ea"/>
                <a:ea typeface="+mj-ea"/>
              </a:rPr>
              <a:t>担任董监高时，控股股东单位的实际控制人需要同时也是上市公司的实际控制人）</a:t>
            </a:r>
            <a:endParaRPr lang="en-US" altLang="zh-CN" sz="1400" smtClean="0">
              <a:solidFill>
                <a:schemeClr val="tx2"/>
              </a:solidFill>
              <a:latin typeface="+mj-ea"/>
              <a:ea typeface="+mj-ea"/>
              <a:cs typeface="Times New Roman" panose="02020603050405020304" pitchFamily="18" charset="0"/>
            </a:endParaRPr>
          </a:p>
          <a:p>
            <a:pPr marL="0" lvl="1" eaLnBrk="0" hangingPunct="0">
              <a:lnSpc>
                <a:spcPct val="150000"/>
              </a:lnSpc>
              <a:buClr>
                <a:schemeClr val="tx1">
                  <a:lumMod val="95000"/>
                  <a:lumOff val="5000"/>
                </a:schemeClr>
              </a:buClr>
            </a:pPr>
            <a:endParaRPr lang="en-US" altLang="zh-CN" sz="160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0" lvl="1" eaLnBrk="0" hangingPunct="0">
              <a:lnSpc>
                <a:spcPct val="150000"/>
              </a:lnSpc>
              <a:buClr>
                <a:schemeClr val="tx1">
                  <a:lumMod val="95000"/>
                  <a:lumOff val="5000"/>
                </a:schemeClr>
              </a:buClr>
              <a:buFont typeface="Wingdings" panose="05000000000000000000" pitchFamily="2" charset="2"/>
              <a:buChar char="Ø"/>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5646335" y="988674"/>
            <a:ext cx="6419850" cy="511492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45</a:t>
            </a:fld>
            <a:endParaRPr lang="zh-CN" altLang="en-US" dirty="0"/>
          </a:p>
        </p:txBody>
      </p:sp>
      <p:sp>
        <p:nvSpPr>
          <p:cNvPr id="15" name="横卷形 14"/>
          <p:cNvSpPr/>
          <p:nvPr/>
        </p:nvSpPr>
        <p:spPr>
          <a:xfrm>
            <a:off x="1480457" y="149584"/>
            <a:ext cx="7151913" cy="674123"/>
          </a:xfrm>
          <a:prstGeom prst="horizontalScroll">
            <a:avLst/>
          </a:prstGeom>
          <a:solidFill>
            <a:schemeClr val="accent1">
              <a:lumMod val="20000"/>
              <a:lumOff val="8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zh-CN" altLang="en-US" sz="2400" b="1" cap="all" dirty="0">
                <a:solidFill>
                  <a:schemeClr val="tx2"/>
                </a:solidFill>
                <a:latin typeface="微软雅黑" panose="020B0503020204020204" pitchFamily="34" charset="-122"/>
                <a:ea typeface="微软雅黑" panose="020B0503020204020204" pitchFamily="34" charset="-122"/>
              </a:rPr>
              <a:t>沪深知名前</a:t>
            </a:r>
            <a:r>
              <a:rPr lang="en-US" altLang="zh-CN" sz="2400" b="1" cap="all" dirty="0">
                <a:solidFill>
                  <a:schemeClr val="tx2"/>
                </a:solidFill>
                <a:latin typeface="微软雅黑" panose="020B0503020204020204" pitchFamily="34" charset="-122"/>
                <a:ea typeface="微软雅黑" panose="020B0503020204020204" pitchFamily="34" charset="-122"/>
              </a:rPr>
              <a:t>20</a:t>
            </a:r>
            <a:r>
              <a:rPr lang="zh-CN" altLang="en-US" sz="2400" b="1" cap="all" dirty="0">
                <a:solidFill>
                  <a:schemeClr val="tx2"/>
                </a:solidFill>
                <a:latin typeface="微软雅黑" panose="020B0503020204020204" pitchFamily="34" charset="-122"/>
                <a:ea typeface="微软雅黑" panose="020B0503020204020204" pitchFamily="34" charset="-122"/>
              </a:rPr>
              <a:t>名家族</a:t>
            </a:r>
            <a:r>
              <a:rPr lang="zh-CN" altLang="en-US" sz="2400" b="1" cap="all" dirty="0" smtClean="0">
                <a:solidFill>
                  <a:schemeClr val="tx2"/>
                </a:solidFill>
                <a:latin typeface="微软雅黑" panose="020B0503020204020204" pitchFamily="34" charset="-122"/>
                <a:ea typeface="微软雅黑" panose="020B0503020204020204" pitchFamily="34" charset="-122"/>
              </a:rPr>
              <a:t>企业</a:t>
            </a:r>
            <a:r>
              <a:rPr lang="en-US" altLang="zh-CN" sz="2400" b="1" cap="all" dirty="0" smtClean="0">
                <a:solidFill>
                  <a:schemeClr val="tx2"/>
                </a:solidFill>
                <a:latin typeface="微软雅黑" panose="020B0503020204020204" pitchFamily="34" charset="-122"/>
                <a:ea typeface="微软雅黑" panose="020B0503020204020204" pitchFamily="34" charset="-122"/>
              </a:rPr>
              <a:t>-</a:t>
            </a:r>
            <a:r>
              <a:rPr lang="zh-CN" altLang="en-US" sz="2400" b="1" cap="all" dirty="0" smtClean="0">
                <a:solidFill>
                  <a:schemeClr val="accent1"/>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Forbes </a:t>
            </a:r>
            <a:r>
              <a:rPr lang="en-US" altLang="zh-CN" sz="2400" b="1" cap="all" dirty="0" smtClean="0">
                <a:solidFill>
                  <a:srgbClr val="FF0000"/>
                </a:solidFill>
                <a:latin typeface="微软雅黑" panose="020B0503020204020204" pitchFamily="34" charset="-122"/>
                <a:ea typeface="微软雅黑" panose="020B0503020204020204" pitchFamily="34" charset="-122"/>
              </a:rPr>
              <a:t>VS </a:t>
            </a:r>
            <a:r>
              <a:rPr lang="en-US" altLang="zh-CN" sz="2400" b="1" dirty="0" smtClean="0">
                <a:solidFill>
                  <a:srgbClr val="FF0000"/>
                </a:solidFill>
                <a:latin typeface="微软雅黑" panose="020B0503020204020204" pitchFamily="34" charset="-122"/>
                <a:ea typeface="微软雅黑" panose="020B0503020204020204" pitchFamily="34" charset="-122"/>
              </a:rPr>
              <a:t>CSMAR</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graphicFrame>
        <p:nvGraphicFramePr>
          <p:cNvPr id="8" name="表格 7"/>
          <p:cNvGraphicFramePr>
            <a:graphicFrameLocks noGrp="1"/>
          </p:cNvGraphicFramePr>
          <p:nvPr/>
        </p:nvGraphicFramePr>
        <p:xfrm>
          <a:off x="6442166" y="1410402"/>
          <a:ext cx="5368835" cy="5060271"/>
        </p:xfrm>
        <a:graphic>
          <a:graphicData uri="http://schemas.openxmlformats.org/drawingml/2006/table">
            <a:tbl>
              <a:tblPr>
                <a:tableStyleId>{5C22544A-7EE6-4342-B048-85BDC9FD1C3A}</a:tableStyleId>
              </a:tblPr>
              <a:tblGrid>
                <a:gridCol w="482086"/>
                <a:gridCol w="923965"/>
                <a:gridCol w="877766"/>
                <a:gridCol w="1185755"/>
                <a:gridCol w="1056783"/>
                <a:gridCol w="842480"/>
              </a:tblGrid>
              <a:tr h="515650">
                <a:tc>
                  <a:txBody>
                    <a:bodyPr/>
                    <a:lstStyle/>
                    <a:p>
                      <a:pPr algn="l" fontAlgn="ctr"/>
                      <a:r>
                        <a:rPr lang="zh-CN" altLang="en-US" sz="1200" u="none" strike="noStrike" smtClean="0">
                          <a:solidFill>
                            <a:schemeClr val="tx2"/>
                          </a:solidFill>
                          <a:effectLst/>
                          <a:latin typeface="+mj-ea"/>
                          <a:ea typeface="+mj-ea"/>
                        </a:rPr>
                        <a:t>排序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股票代码</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企业简称</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b="0" i="0" u="none" strike="noStrike" smtClean="0">
                          <a:solidFill>
                            <a:schemeClr val="tx2"/>
                          </a:solidFill>
                          <a:effectLst/>
                          <a:latin typeface="+mj-ea"/>
                          <a:ea typeface="+mj-ea"/>
                        </a:rPr>
                        <a:t>实际控制人</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2016</a:t>
                      </a:r>
                      <a:r>
                        <a:rPr lang="zh-CN" altLang="en-US" sz="1200" u="none" strike="noStrike">
                          <a:solidFill>
                            <a:schemeClr val="tx2"/>
                          </a:solidFill>
                          <a:effectLst/>
                          <a:latin typeface="+mj-ea"/>
                          <a:ea typeface="+mj-ea"/>
                        </a:rPr>
                        <a:t>年营业总收入（亿元）</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smtClean="0">
                          <a:solidFill>
                            <a:schemeClr val="tx2"/>
                          </a:solidFill>
                          <a:effectLst/>
                          <a:latin typeface="+mj-ea"/>
                          <a:ea typeface="+mj-ea"/>
                        </a:rPr>
                        <a:t>2016</a:t>
                      </a:r>
                      <a:r>
                        <a:rPr lang="zh-CN" altLang="en-US" sz="1200" u="none" strike="noStrike" smtClean="0">
                          <a:solidFill>
                            <a:schemeClr val="tx2"/>
                          </a:solidFill>
                          <a:effectLst/>
                          <a:latin typeface="+mj-ea"/>
                          <a:ea typeface="+mj-ea"/>
                        </a:rPr>
                        <a:t>总市值（</a:t>
                      </a:r>
                      <a:r>
                        <a:rPr lang="zh-CN" altLang="en-US" sz="1200" u="none" strike="noStrike">
                          <a:solidFill>
                            <a:schemeClr val="tx2"/>
                          </a:solidFill>
                          <a:effectLst/>
                          <a:latin typeface="+mj-ea"/>
                          <a:ea typeface="+mj-ea"/>
                        </a:rPr>
                        <a:t>亿元）</a:t>
                      </a:r>
                      <a:endParaRPr lang="zh-CN" altLang="en-US" sz="1200" b="0" i="0" u="none" strike="noStrike">
                        <a:solidFill>
                          <a:schemeClr val="tx2"/>
                        </a:solidFill>
                        <a:effectLst/>
                        <a:latin typeface="+mj-ea"/>
                        <a:ea typeface="+mj-ea"/>
                      </a:endParaRPr>
                    </a:p>
                  </a:txBody>
                  <a:tcPr marL="9525" marR="9525" marT="9525" marB="0" anchor="ctr"/>
                </a:tc>
              </a:tr>
              <a:tr h="297475">
                <a:tc>
                  <a:txBody>
                    <a:bodyPr/>
                    <a:lstStyle/>
                    <a:p>
                      <a:pPr algn="ctr" fontAlgn="ctr"/>
                      <a:r>
                        <a:rPr lang="en-US" altLang="zh-CN" sz="1200" b="0" i="0" u="none" strike="noStrike" smtClean="0">
                          <a:solidFill>
                            <a:schemeClr val="tx2"/>
                          </a:solidFill>
                          <a:effectLst/>
                          <a:latin typeface="+mj-ea"/>
                          <a:ea typeface="+mj-ea"/>
                        </a:rPr>
                        <a:t>1</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smtClean="0">
                          <a:solidFill>
                            <a:schemeClr val="tx2"/>
                          </a:solidFill>
                          <a:effectLst/>
                          <a:latin typeface="+mj-ea"/>
                          <a:ea typeface="+mj-ea"/>
                          <a:cs typeface="+mn-cs"/>
                        </a:rPr>
                        <a:t>000333</a:t>
                      </a:r>
                      <a:endParaRPr lang="en-US" altLang="zh-CN" sz="1200" u="none" strike="noStrike" kern="1200">
                        <a:solidFill>
                          <a:schemeClr val="tx2"/>
                        </a:solidFill>
                        <a:effectLst/>
                        <a:latin typeface="+mj-ea"/>
                        <a:ea typeface="+mj-ea"/>
                        <a:cs typeface="+mn-cs"/>
                      </a:endParaRPr>
                    </a:p>
                  </a:txBody>
                  <a:tcPr marL="9525" marR="9525" marT="9525" marB="0" anchor="b"/>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美的集团</a:t>
                      </a:r>
                      <a:endParaRPr lang="zh-CN" altLang="en-US" sz="1200" u="none" strike="noStrike" kern="1200">
                        <a:solidFill>
                          <a:schemeClr val="tx2"/>
                        </a:solidFill>
                        <a:effectLst/>
                        <a:latin typeface="+mj-ea"/>
                        <a:ea typeface="+mj-ea"/>
                        <a:cs typeface="+mn-cs"/>
                      </a:endParaRP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u="none" strike="noStrike" kern="1200" smtClean="0">
                          <a:solidFill>
                            <a:schemeClr val="tx2"/>
                          </a:solidFill>
                          <a:effectLst/>
                          <a:latin typeface="+mj-ea"/>
                          <a:ea typeface="+mn-ea"/>
                          <a:cs typeface="+mn-cs"/>
                        </a:rPr>
                        <a:t>何享健</a:t>
                      </a:r>
                    </a:p>
                  </a:txBody>
                  <a:tcPr marL="9525" marR="9525" marT="9525" marB="0" anchor="ctr"/>
                </a:tc>
                <a:tc>
                  <a:txBody>
                    <a:bodyPr/>
                    <a:lstStyle/>
                    <a:p>
                      <a:pPr marL="0" algn="ctr" defTabSz="914400" rtl="0" eaLnBrk="1" fontAlgn="ctr" latinLnBrk="0" hangingPunct="1"/>
                      <a:r>
                        <a:rPr lang="en-US" altLang="zh-CN" sz="1200" u="none" strike="noStrike" kern="1200" smtClean="0">
                          <a:solidFill>
                            <a:schemeClr val="tx2"/>
                          </a:solidFill>
                          <a:effectLst/>
                          <a:latin typeface="+mj-ea"/>
                          <a:ea typeface="+mj-ea"/>
                          <a:cs typeface="+mn-cs"/>
                        </a:rPr>
                        <a:t>1598.40</a:t>
                      </a:r>
                      <a:endParaRPr lang="en-US" altLang="zh-CN" sz="1200" u="none" strike="noStrike" kern="1200">
                        <a:solidFill>
                          <a:schemeClr val="tx2"/>
                        </a:solidFill>
                        <a:effectLst/>
                        <a:latin typeface="+mj-ea"/>
                        <a:ea typeface="+mj-ea"/>
                        <a:cs typeface="+mn-cs"/>
                      </a:endParaRPr>
                    </a:p>
                  </a:txBody>
                  <a:tcPr marL="9525" marR="9525" marT="9525" marB="0" anchor="b"/>
                </a:tc>
                <a:tc>
                  <a:txBody>
                    <a:bodyPr/>
                    <a:lstStyle/>
                    <a:p>
                      <a:pPr marL="0" algn="ctr" defTabSz="914400" rtl="0" eaLnBrk="1" fontAlgn="ctr" latinLnBrk="0" hangingPunct="1"/>
                      <a:r>
                        <a:rPr lang="en-US" altLang="zh-CN" sz="1200" u="none" strike="noStrike" kern="1200" smtClean="0">
                          <a:solidFill>
                            <a:schemeClr val="tx2"/>
                          </a:solidFill>
                          <a:effectLst/>
                          <a:latin typeface="+mj-ea"/>
                          <a:ea typeface="+mj-ea"/>
                          <a:cs typeface="+mn-cs"/>
                        </a:rPr>
                        <a:t>1819.43</a:t>
                      </a:r>
                      <a:endParaRPr lang="en-US" altLang="zh-CN" sz="1200" u="none" strike="noStrike" kern="1200">
                        <a:solidFill>
                          <a:schemeClr val="tx2"/>
                        </a:solidFill>
                        <a:effectLst/>
                        <a:latin typeface="+mj-ea"/>
                        <a:ea typeface="+mj-ea"/>
                        <a:cs typeface="+mn-cs"/>
                      </a:endParaRPr>
                    </a:p>
                  </a:txBody>
                  <a:tcPr marL="9525" marR="9525" marT="9525" marB="0" anchor="b"/>
                </a:tc>
              </a:tr>
              <a:tr h="314076">
                <a:tc>
                  <a:txBody>
                    <a:bodyPr/>
                    <a:lstStyle/>
                    <a:p>
                      <a:pPr algn="ctr" fontAlgn="ctr"/>
                      <a:r>
                        <a:rPr lang="en-US" altLang="zh-CN" sz="1200" b="0" i="0" u="none" strike="noStrike" smtClean="0">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002594</a:t>
                      </a:r>
                    </a:p>
                  </a:txBody>
                  <a:tcPr marL="9525" marR="9525" marT="9525" marB="0" anchor="b"/>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比亚迪</a:t>
                      </a: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u="none" strike="noStrike" kern="1200" smtClean="0">
                          <a:solidFill>
                            <a:schemeClr val="tx2"/>
                          </a:solidFill>
                          <a:effectLst/>
                          <a:latin typeface="+mj-ea"/>
                          <a:ea typeface="+mn-ea"/>
                          <a:cs typeface="+mn-cs"/>
                        </a:rPr>
                        <a:t>王传福</a:t>
                      </a: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1034.70</a:t>
                      </a:r>
                    </a:p>
                  </a:txBody>
                  <a:tcPr marL="9525" marR="9525" marT="9525" marB="0" anchor="b"/>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1355.34</a:t>
                      </a:r>
                    </a:p>
                  </a:txBody>
                  <a:tcPr marL="9525" marR="9525" marT="9525" marB="0" anchor="b"/>
                </a:tc>
              </a:tr>
              <a:tr h="309390">
                <a:tc>
                  <a:txBody>
                    <a:bodyPr/>
                    <a:lstStyle/>
                    <a:p>
                      <a:pPr algn="ctr" fontAlgn="ctr"/>
                      <a:r>
                        <a:rPr lang="en-US" altLang="zh-CN" sz="1200" b="0" i="0" u="none" strike="noStrike" smtClean="0">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600998</a:t>
                      </a:r>
                    </a:p>
                  </a:txBody>
                  <a:tcPr marL="9525" marR="9525" marT="9525" marB="0" anchor="b"/>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九州通</a:t>
                      </a:r>
                    </a:p>
                  </a:txBody>
                  <a:tcPr marL="9525" marR="9525" marT="9525" marB="0" anchor="b"/>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刘宝林</a:t>
                      </a:r>
                      <a:endParaRPr lang="zh-CN" altLang="en-US" sz="1200" u="none" strike="noStrike" kern="1200">
                        <a:solidFill>
                          <a:schemeClr val="tx2"/>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615.57</a:t>
                      </a:r>
                    </a:p>
                  </a:txBody>
                  <a:tcPr marL="9525" marR="9525" marT="9525" marB="0" anchor="b"/>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341.59</a:t>
                      </a:r>
                    </a:p>
                  </a:txBody>
                  <a:tcPr marL="9525" marR="9525" marT="9525" marB="0" anchor="b"/>
                </a:tc>
              </a:tr>
              <a:tr h="309390">
                <a:tc>
                  <a:txBody>
                    <a:bodyPr/>
                    <a:lstStyle/>
                    <a:p>
                      <a:pPr algn="ctr" fontAlgn="ctr"/>
                      <a:r>
                        <a:rPr lang="en-US" altLang="zh-CN" sz="1200" b="0" i="0" u="none" strike="noStrike" smtClean="0">
                          <a:solidFill>
                            <a:schemeClr val="tx2"/>
                          </a:solidFill>
                          <a:effectLst/>
                          <a:latin typeface="+mj-ea"/>
                          <a:ea typeface="+mj-ea"/>
                        </a:rPr>
                        <a:t>4</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000876</a:t>
                      </a:r>
                    </a:p>
                  </a:txBody>
                  <a:tcPr marL="9525" marR="9525" marT="9525" marB="0" anchor="b"/>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新希望</a:t>
                      </a:r>
                    </a:p>
                  </a:txBody>
                  <a:tcPr marL="9525" marR="9525" marT="9525" marB="0" anchor="b"/>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刘永好</a:t>
                      </a:r>
                      <a:endParaRPr lang="zh-CN" altLang="en-US" sz="1200" u="none" strike="noStrike" kern="1200">
                        <a:solidFill>
                          <a:schemeClr val="tx2"/>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608.80</a:t>
                      </a:r>
                    </a:p>
                  </a:txBody>
                  <a:tcPr marL="9525" marR="9525" marT="9525" marB="0" anchor="b"/>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335.54</a:t>
                      </a:r>
                    </a:p>
                  </a:txBody>
                  <a:tcPr marL="9525" marR="9525" marT="9525" marB="0" anchor="b"/>
                </a:tc>
              </a:tr>
              <a:tr h="1148560">
                <a:tc>
                  <a:txBody>
                    <a:bodyPr/>
                    <a:lstStyle/>
                    <a:p>
                      <a:pPr algn="ctr" fontAlgn="ctr"/>
                      <a:r>
                        <a:rPr lang="en-US" altLang="zh-CN" sz="1200" b="0" i="0" u="none" strike="noStrike" smtClean="0">
                          <a:solidFill>
                            <a:schemeClr val="tx2"/>
                          </a:solidFill>
                          <a:effectLst/>
                          <a:latin typeface="+mj-ea"/>
                          <a:ea typeface="+mj-ea"/>
                        </a:rPr>
                        <a:t>5</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300498</a:t>
                      </a:r>
                    </a:p>
                  </a:txBody>
                  <a:tcPr marL="9525" marR="9525" marT="9525" marB="0" anchor="ctr"/>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温氏股份</a:t>
                      </a:r>
                    </a:p>
                  </a:txBody>
                  <a:tcPr marL="9525" marR="9525" marT="9525" marB="0" anchor="ctr"/>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温鹏程</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温均生</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梁焕珍</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温小琼</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温志芬</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伍翠珍</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温子荣</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陈健兴</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刘容娇</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孙芬</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古金英</a:t>
                      </a:r>
                      <a:endParaRPr lang="zh-CN" altLang="en-US" sz="1200" u="none" strike="noStrike" kern="1200">
                        <a:solidFill>
                          <a:schemeClr val="tx2"/>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593.55</a:t>
                      </a: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1532.17</a:t>
                      </a:r>
                    </a:p>
                  </a:txBody>
                  <a:tcPr marL="9525" marR="9525" marT="9525" marB="0" anchor="ctr"/>
                </a:tc>
              </a:tr>
              <a:tr h="309390">
                <a:tc>
                  <a:txBody>
                    <a:bodyPr/>
                    <a:lstStyle/>
                    <a:p>
                      <a:pPr algn="ctr" fontAlgn="ctr"/>
                      <a:r>
                        <a:rPr lang="en-US" altLang="zh-CN" sz="1200" b="0" i="0" u="none" strike="noStrike" smtClean="0">
                          <a:solidFill>
                            <a:srgbClr val="FF0000"/>
                          </a:solidFill>
                          <a:effectLst/>
                          <a:latin typeface="+mj-ea"/>
                          <a:ea typeface="+mj-ea"/>
                        </a:rPr>
                        <a:t>6</a:t>
                      </a:r>
                      <a:endParaRPr lang="en-US" altLang="zh-CN" sz="1200" b="0" i="0" u="none" strike="noStrike">
                        <a:solidFill>
                          <a:srgbClr val="FF0000"/>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rgbClr val="FF0000"/>
                          </a:solidFill>
                          <a:effectLst/>
                          <a:latin typeface="+mj-ea"/>
                          <a:ea typeface="+mj-ea"/>
                          <a:cs typeface="+mn-cs"/>
                        </a:rPr>
                        <a:t>002183</a:t>
                      </a:r>
                    </a:p>
                  </a:txBody>
                  <a:tcPr marL="9525" marR="9525" marT="9525" marB="0" anchor="ctr"/>
                </a:tc>
                <a:tc>
                  <a:txBody>
                    <a:bodyPr/>
                    <a:lstStyle/>
                    <a:p>
                      <a:pPr marL="0" algn="ctr" defTabSz="914400" rtl="0" eaLnBrk="1" fontAlgn="ctr" latinLnBrk="0" hangingPunct="1"/>
                      <a:r>
                        <a:rPr lang="zh-CN" altLang="en-US" sz="1200" u="none" strike="noStrike" kern="1200">
                          <a:solidFill>
                            <a:srgbClr val="FF0000"/>
                          </a:solidFill>
                          <a:effectLst/>
                          <a:latin typeface="+mj-ea"/>
                          <a:ea typeface="+mj-ea"/>
                          <a:cs typeface="+mn-cs"/>
                        </a:rPr>
                        <a:t>怡亚通</a:t>
                      </a:r>
                    </a:p>
                  </a:txBody>
                  <a:tcPr marL="9525" marR="9525" marT="9525" marB="0" anchor="ctr"/>
                </a:tc>
                <a:tc>
                  <a:txBody>
                    <a:bodyPr/>
                    <a:lstStyle/>
                    <a:p>
                      <a:pPr marL="0" algn="ctr" defTabSz="914400" rtl="0" eaLnBrk="1" fontAlgn="ctr" latinLnBrk="0" hangingPunct="1"/>
                      <a:r>
                        <a:rPr lang="zh-CN" altLang="en-US" sz="1200" u="none" strike="noStrike" kern="1200" smtClean="0">
                          <a:solidFill>
                            <a:srgbClr val="FF0000"/>
                          </a:solidFill>
                          <a:effectLst/>
                          <a:latin typeface="+mj-ea"/>
                          <a:ea typeface="+mj-ea"/>
                          <a:cs typeface="+mn-cs"/>
                        </a:rPr>
                        <a:t>周国辉</a:t>
                      </a:r>
                      <a:endParaRPr lang="zh-CN" altLang="en-US" sz="1200" u="none" strike="noStrike" kern="1200">
                        <a:solidFill>
                          <a:srgbClr val="FF0000"/>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rgbClr val="FF0000"/>
                          </a:solidFill>
                          <a:effectLst/>
                          <a:latin typeface="+mj-ea"/>
                          <a:ea typeface="+mj-ea"/>
                          <a:cs typeface="+mn-cs"/>
                        </a:rPr>
                        <a:t>581.70</a:t>
                      </a:r>
                    </a:p>
                  </a:txBody>
                  <a:tcPr marL="9525" marR="9525" marT="9525" marB="0" anchor="ctr"/>
                </a:tc>
                <a:tc>
                  <a:txBody>
                    <a:bodyPr/>
                    <a:lstStyle/>
                    <a:p>
                      <a:pPr marL="0" algn="ctr" defTabSz="914400" rtl="0" eaLnBrk="1" fontAlgn="ctr" latinLnBrk="0" hangingPunct="1"/>
                      <a:r>
                        <a:rPr lang="en-US" altLang="zh-CN" sz="1200" u="none" strike="noStrike" kern="1200">
                          <a:solidFill>
                            <a:srgbClr val="FF0000"/>
                          </a:solidFill>
                          <a:effectLst/>
                          <a:latin typeface="+mj-ea"/>
                          <a:ea typeface="+mj-ea"/>
                          <a:cs typeface="+mn-cs"/>
                        </a:rPr>
                        <a:t>229.00</a:t>
                      </a:r>
                    </a:p>
                  </a:txBody>
                  <a:tcPr marL="9525" marR="9525" marT="9525" marB="0" anchor="ctr"/>
                </a:tc>
              </a:tr>
              <a:tr h="309390">
                <a:tc>
                  <a:txBody>
                    <a:bodyPr/>
                    <a:lstStyle/>
                    <a:p>
                      <a:pPr algn="ctr" fontAlgn="ctr"/>
                      <a:r>
                        <a:rPr lang="en-US" altLang="zh-CN" sz="1200" b="0" i="0" u="none" strike="noStrike" smtClean="0">
                          <a:solidFill>
                            <a:schemeClr val="tx2"/>
                          </a:solidFill>
                          <a:effectLst/>
                          <a:latin typeface="+mj-ea"/>
                          <a:ea typeface="+mj-ea"/>
                        </a:rPr>
                        <a:t>7</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002210</a:t>
                      </a:r>
                    </a:p>
                  </a:txBody>
                  <a:tcPr marL="9525" marR="9525" marT="9525" marB="0" anchor="b"/>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飞马国际</a:t>
                      </a:r>
                    </a:p>
                  </a:txBody>
                  <a:tcPr marL="9525" marR="9525" marT="9525" marB="0" anchor="b"/>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黄壮勉</a:t>
                      </a:r>
                      <a:endParaRPr lang="zh-CN" altLang="en-US" sz="1200" u="none" strike="noStrike" kern="1200">
                        <a:solidFill>
                          <a:schemeClr val="tx2"/>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521.63</a:t>
                      </a:r>
                    </a:p>
                  </a:txBody>
                  <a:tcPr marL="9525" marR="9525" marT="9525" marB="0" anchor="b"/>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179.39</a:t>
                      </a:r>
                    </a:p>
                  </a:txBody>
                  <a:tcPr marL="9525" marR="9525" marT="9525" marB="0" anchor="b"/>
                </a:tc>
              </a:tr>
              <a:tr h="309390">
                <a:tc>
                  <a:txBody>
                    <a:bodyPr/>
                    <a:lstStyle/>
                    <a:p>
                      <a:pPr algn="ctr" fontAlgn="ctr"/>
                      <a:r>
                        <a:rPr lang="en-US" altLang="zh-CN" sz="1200" b="0" i="0" u="none" strike="noStrike" smtClean="0">
                          <a:solidFill>
                            <a:schemeClr val="tx2"/>
                          </a:solidFill>
                          <a:effectLst/>
                          <a:latin typeface="+mj-ea"/>
                          <a:ea typeface="+mj-ea"/>
                        </a:rPr>
                        <a:t>8</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601933</a:t>
                      </a:r>
                    </a:p>
                  </a:txBody>
                  <a:tcPr marL="9525" marR="9525" marT="9525" marB="0" anchor="b"/>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永辉超市</a:t>
                      </a:r>
                    </a:p>
                  </a:txBody>
                  <a:tcPr marL="9525" marR="9525" marT="9525" marB="0" anchor="b"/>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张轩松</a:t>
                      </a:r>
                      <a:r>
                        <a:rPr lang="en-US" altLang="zh-CN" sz="1200" u="none" strike="noStrike" kern="1200" smtClean="0">
                          <a:solidFill>
                            <a:schemeClr val="tx2"/>
                          </a:solidFill>
                          <a:effectLst/>
                          <a:latin typeface="+mj-ea"/>
                          <a:ea typeface="+mj-ea"/>
                          <a:cs typeface="+mn-cs"/>
                        </a:rPr>
                        <a:t>,</a:t>
                      </a:r>
                      <a:r>
                        <a:rPr lang="zh-CN" altLang="en-US" sz="1200" u="none" strike="noStrike" kern="1200" smtClean="0">
                          <a:solidFill>
                            <a:schemeClr val="tx2"/>
                          </a:solidFill>
                          <a:effectLst/>
                          <a:latin typeface="+mj-ea"/>
                          <a:ea typeface="+mj-ea"/>
                          <a:cs typeface="+mn-cs"/>
                        </a:rPr>
                        <a:t>张轩宁</a:t>
                      </a:r>
                      <a:endParaRPr lang="zh-CN" altLang="en-US" sz="1200" u="none" strike="noStrike" kern="1200">
                        <a:solidFill>
                          <a:schemeClr val="tx2"/>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492.32</a:t>
                      </a:r>
                    </a:p>
                  </a:txBody>
                  <a:tcPr marL="9525" marR="9525" marT="9525" marB="0" anchor="b"/>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469.91</a:t>
                      </a:r>
                    </a:p>
                  </a:txBody>
                  <a:tcPr marL="9525" marR="9525" marT="9525" marB="0" anchor="b"/>
                </a:tc>
              </a:tr>
              <a:tr h="309390">
                <a:tc>
                  <a:txBody>
                    <a:bodyPr/>
                    <a:lstStyle/>
                    <a:p>
                      <a:pPr algn="ctr" fontAlgn="ctr"/>
                      <a:r>
                        <a:rPr lang="en-US" altLang="zh-CN" sz="1200" b="0" i="0" u="none" strike="noStrike" smtClean="0">
                          <a:solidFill>
                            <a:schemeClr val="tx2"/>
                          </a:solidFill>
                          <a:effectLst/>
                          <a:latin typeface="+mj-ea"/>
                          <a:ea typeface="+mj-ea"/>
                        </a:rPr>
                        <a:t>9</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002493</a:t>
                      </a:r>
                    </a:p>
                  </a:txBody>
                  <a:tcPr marL="9525" marR="9525" marT="9525" marB="0" anchor="b"/>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荣盛石化</a:t>
                      </a:r>
                    </a:p>
                  </a:txBody>
                  <a:tcPr marL="9525" marR="9525" marT="9525" marB="0" anchor="b"/>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李水荣</a:t>
                      </a:r>
                      <a:endParaRPr lang="zh-CN" altLang="en-US" sz="1200" u="none" strike="noStrike" kern="1200">
                        <a:solidFill>
                          <a:schemeClr val="tx2"/>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455.01</a:t>
                      </a:r>
                    </a:p>
                  </a:txBody>
                  <a:tcPr marL="9525" marR="9525" marT="9525" marB="0" anchor="b"/>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392.28</a:t>
                      </a:r>
                    </a:p>
                  </a:txBody>
                  <a:tcPr marL="9525" marR="9525" marT="9525" marB="0" anchor="b"/>
                </a:tc>
              </a:tr>
              <a:tr h="309390">
                <a:tc>
                  <a:txBody>
                    <a:bodyPr/>
                    <a:lstStyle/>
                    <a:p>
                      <a:pPr algn="ctr" fontAlgn="ctr"/>
                      <a:r>
                        <a:rPr lang="en-US" altLang="zh-CN" sz="1200" b="0" i="0" u="none" strike="noStrike" smtClean="0">
                          <a:solidFill>
                            <a:schemeClr val="tx2"/>
                          </a:solidFill>
                          <a:effectLst/>
                          <a:latin typeface="+mj-ea"/>
                          <a:ea typeface="+mj-ea"/>
                        </a:rPr>
                        <a:t>10</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000703</a:t>
                      </a:r>
                    </a:p>
                  </a:txBody>
                  <a:tcPr marL="9525" marR="9525" marT="9525" marB="0" anchor="b"/>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恒逸石化</a:t>
                      </a:r>
                    </a:p>
                  </a:txBody>
                  <a:tcPr marL="9525" marR="9525" marT="9525" marB="0" anchor="b"/>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邱建林</a:t>
                      </a:r>
                      <a:endParaRPr lang="zh-CN" altLang="en-US" sz="1200" u="none" strike="noStrike" kern="1200">
                        <a:solidFill>
                          <a:schemeClr val="tx2"/>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324.19</a:t>
                      </a:r>
                    </a:p>
                  </a:txBody>
                  <a:tcPr marL="9525" marR="9525" marT="9525" marB="0" anchor="b"/>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243.47</a:t>
                      </a:r>
                    </a:p>
                  </a:txBody>
                  <a:tcPr marL="9525" marR="9525" marT="9525" marB="0" anchor="b"/>
                </a:tc>
              </a:tr>
              <a:tr h="309390">
                <a:tc>
                  <a:txBody>
                    <a:bodyPr/>
                    <a:lstStyle/>
                    <a:p>
                      <a:pPr algn="ctr" fontAlgn="ctr"/>
                      <a:r>
                        <a:rPr lang="en-US" altLang="zh-CN" sz="1200" b="0" i="0" u="none" strike="noStrike" smtClean="0">
                          <a:solidFill>
                            <a:schemeClr val="tx2"/>
                          </a:solidFill>
                          <a:effectLst/>
                          <a:latin typeface="+mj-ea"/>
                          <a:ea typeface="+mj-ea"/>
                        </a:rPr>
                        <a:t>11</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000656</a:t>
                      </a:r>
                    </a:p>
                  </a:txBody>
                  <a:tcPr marL="9525" marR="9525" marT="9525" marB="0" anchor="b"/>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金科股份</a:t>
                      </a:r>
                    </a:p>
                  </a:txBody>
                  <a:tcPr marL="9525" marR="9525" marT="9525" marB="0" anchor="b"/>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黄红云、陶虹遐</a:t>
                      </a:r>
                      <a:endParaRPr lang="zh-CN" altLang="en-US" sz="1200" u="none" strike="noStrike" kern="1200">
                        <a:solidFill>
                          <a:schemeClr val="tx2"/>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322.35</a:t>
                      </a:r>
                    </a:p>
                  </a:txBody>
                  <a:tcPr marL="9525" marR="9525" marT="9525" marB="0" anchor="b"/>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279.99</a:t>
                      </a:r>
                    </a:p>
                  </a:txBody>
                  <a:tcPr marL="9525" marR="9525" marT="9525" marB="0" anchor="b"/>
                </a:tc>
              </a:tr>
              <a:tr h="309390">
                <a:tc>
                  <a:txBody>
                    <a:bodyPr/>
                    <a:lstStyle/>
                    <a:p>
                      <a:pPr algn="ctr" fontAlgn="ctr"/>
                      <a:r>
                        <a:rPr lang="en-US" altLang="zh-CN" sz="1200" b="0" i="0" u="none" strike="noStrike" smtClean="0">
                          <a:solidFill>
                            <a:schemeClr val="tx2"/>
                          </a:solidFill>
                          <a:effectLst/>
                          <a:latin typeface="+mj-ea"/>
                          <a:ea typeface="+mj-ea"/>
                        </a:rPr>
                        <a:t>12</a:t>
                      </a:r>
                      <a:endParaRPr lang="en-US" altLang="zh-CN" sz="1200" b="0" i="0" u="none" strike="noStrike">
                        <a:solidFill>
                          <a:schemeClr val="tx2"/>
                        </a:solidFill>
                        <a:effectLst/>
                        <a:latin typeface="+mj-ea"/>
                        <a:ea typeface="+mj-ea"/>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002146</a:t>
                      </a:r>
                    </a:p>
                  </a:txBody>
                  <a:tcPr marL="9525" marR="9525" marT="9525" marB="0" anchor="b"/>
                </a:tc>
                <a:tc>
                  <a:txBody>
                    <a:bodyPr/>
                    <a:lstStyle/>
                    <a:p>
                      <a:pPr marL="0" algn="ctr" defTabSz="914400" rtl="0" eaLnBrk="1" fontAlgn="ctr" latinLnBrk="0" hangingPunct="1"/>
                      <a:r>
                        <a:rPr lang="zh-CN" altLang="en-US" sz="1200" u="none" strike="noStrike" kern="1200">
                          <a:solidFill>
                            <a:schemeClr val="tx2"/>
                          </a:solidFill>
                          <a:effectLst/>
                          <a:latin typeface="+mj-ea"/>
                          <a:ea typeface="+mj-ea"/>
                          <a:cs typeface="+mn-cs"/>
                        </a:rPr>
                        <a:t>荣盛发展</a:t>
                      </a:r>
                    </a:p>
                  </a:txBody>
                  <a:tcPr marL="9525" marR="9525" marT="9525" marB="0" anchor="b"/>
                </a:tc>
                <a:tc>
                  <a:txBody>
                    <a:bodyPr/>
                    <a:lstStyle/>
                    <a:p>
                      <a:pPr marL="0" algn="ctr" defTabSz="914400" rtl="0" eaLnBrk="1" fontAlgn="ctr" latinLnBrk="0" hangingPunct="1"/>
                      <a:r>
                        <a:rPr lang="zh-CN" altLang="en-US" sz="1200" u="none" strike="noStrike" kern="1200" smtClean="0">
                          <a:solidFill>
                            <a:schemeClr val="tx2"/>
                          </a:solidFill>
                          <a:effectLst/>
                          <a:latin typeface="+mj-ea"/>
                          <a:ea typeface="+mj-ea"/>
                          <a:cs typeface="+mn-cs"/>
                        </a:rPr>
                        <a:t>耿建明</a:t>
                      </a:r>
                      <a:endParaRPr lang="zh-CN" altLang="en-US" sz="1200" u="none" strike="noStrike" kern="1200">
                        <a:solidFill>
                          <a:schemeClr val="tx2"/>
                        </a:solidFill>
                        <a:effectLst/>
                        <a:latin typeface="+mj-ea"/>
                        <a:ea typeface="+mj-ea"/>
                        <a:cs typeface="+mn-cs"/>
                      </a:endParaRPr>
                    </a:p>
                  </a:txBody>
                  <a:tcPr marL="9525" marR="9525" marT="9525" marB="0" anchor="ctr"/>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306.22</a:t>
                      </a:r>
                    </a:p>
                  </a:txBody>
                  <a:tcPr marL="9525" marR="9525" marT="9525" marB="0" anchor="b"/>
                </a:tc>
                <a:tc>
                  <a:txBody>
                    <a:bodyPr/>
                    <a:lstStyle/>
                    <a:p>
                      <a:pPr marL="0" algn="ctr" defTabSz="914400" rtl="0" eaLnBrk="1" fontAlgn="ctr" latinLnBrk="0" hangingPunct="1"/>
                      <a:r>
                        <a:rPr lang="en-US" altLang="zh-CN" sz="1200" u="none" strike="noStrike" kern="1200">
                          <a:solidFill>
                            <a:schemeClr val="tx2"/>
                          </a:solidFill>
                          <a:effectLst/>
                          <a:latin typeface="+mj-ea"/>
                          <a:ea typeface="+mj-ea"/>
                          <a:cs typeface="+mn-cs"/>
                        </a:rPr>
                        <a:t>341.33</a:t>
                      </a:r>
                    </a:p>
                  </a:txBody>
                  <a:tcPr marL="9525" marR="9525" marT="9525" marB="0" anchor="b"/>
                </a:tc>
              </a:tr>
            </a:tbl>
          </a:graphicData>
        </a:graphic>
      </p:graphicFrame>
      <p:sp>
        <p:nvSpPr>
          <p:cNvPr id="4" name="矩形 3"/>
          <p:cNvSpPr/>
          <p:nvPr/>
        </p:nvSpPr>
        <p:spPr>
          <a:xfrm>
            <a:off x="5690705" y="3233448"/>
            <a:ext cx="546945" cy="523220"/>
          </a:xfrm>
          <a:prstGeom prst="rect">
            <a:avLst/>
          </a:prstGeom>
        </p:spPr>
        <p:txBody>
          <a:bodyPr wrap="none">
            <a:spAutoFit/>
          </a:bodyPr>
          <a:lstStyle/>
          <a:p>
            <a:r>
              <a:rPr lang="en-US" altLang="zh-CN" sz="2800" b="1">
                <a:solidFill>
                  <a:srgbClr val="FF0000"/>
                </a:solidFill>
                <a:latin typeface="+mj-ea"/>
              </a:rPr>
              <a:t>VS</a:t>
            </a:r>
            <a:endParaRPr lang="zh-CN" altLang="en-US" sz="2800" b="1">
              <a:solidFill>
                <a:srgbClr val="FF0000"/>
              </a:solidFill>
              <a:latin typeface="+mj-ea"/>
            </a:endParaRPr>
          </a:p>
        </p:txBody>
      </p:sp>
      <p:graphicFrame>
        <p:nvGraphicFramePr>
          <p:cNvPr id="10" name="表格 9"/>
          <p:cNvGraphicFramePr>
            <a:graphicFrameLocks noGrp="1"/>
          </p:cNvGraphicFramePr>
          <p:nvPr/>
        </p:nvGraphicFramePr>
        <p:xfrm>
          <a:off x="361771" y="1404257"/>
          <a:ext cx="5072378" cy="4787537"/>
        </p:xfrm>
        <a:graphic>
          <a:graphicData uri="http://schemas.openxmlformats.org/drawingml/2006/table">
            <a:tbl>
              <a:tblPr>
                <a:tableStyleId>{5C22544A-7EE6-4342-B048-85BDC9FD1C3A}</a:tableStyleId>
              </a:tblPr>
              <a:tblGrid>
                <a:gridCol w="424234"/>
                <a:gridCol w="813086"/>
                <a:gridCol w="772432"/>
                <a:gridCol w="1043461"/>
                <a:gridCol w="853741"/>
                <a:gridCol w="1165424"/>
              </a:tblGrid>
              <a:tr h="696307">
                <a:tc>
                  <a:txBody>
                    <a:bodyPr/>
                    <a:lstStyle/>
                    <a:p>
                      <a:pPr algn="l" fontAlgn="ctr"/>
                      <a:r>
                        <a:rPr lang="zh-CN" altLang="en-US" sz="1200" u="none" strike="noStrike" dirty="0" smtClean="0">
                          <a:solidFill>
                            <a:schemeClr val="tx2"/>
                          </a:solidFill>
                          <a:effectLst/>
                          <a:latin typeface="+mj-ea"/>
                          <a:ea typeface="+mj-ea"/>
                        </a:rPr>
                        <a:t>排序</a:t>
                      </a:r>
                      <a:endParaRPr lang="zh-CN" altLang="en-US" sz="1200" b="0" i="0" u="none" strike="noStrike" dirty="0">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股票代码</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企业简称</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控制家族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2016</a:t>
                      </a:r>
                      <a:r>
                        <a:rPr lang="zh-CN" altLang="en-US" sz="1200" u="none" strike="noStrike">
                          <a:solidFill>
                            <a:schemeClr val="tx2"/>
                          </a:solidFill>
                          <a:effectLst/>
                          <a:latin typeface="+mj-ea"/>
                          <a:ea typeface="+mj-ea"/>
                        </a:rPr>
                        <a:t>年营业总收入（亿元）</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dirty="0">
                          <a:solidFill>
                            <a:srgbClr val="FF0000"/>
                          </a:solidFill>
                          <a:effectLst/>
                          <a:latin typeface="+mj-ea"/>
                          <a:ea typeface="+mj-ea"/>
                        </a:rPr>
                        <a:t>总市值</a:t>
                      </a:r>
                      <a:r>
                        <a:rPr lang="en-US" altLang="zh-CN" sz="1200" u="none" strike="noStrike" dirty="0">
                          <a:solidFill>
                            <a:srgbClr val="FF0000"/>
                          </a:solidFill>
                          <a:effectLst/>
                          <a:latin typeface="+mj-ea"/>
                          <a:ea typeface="+mj-ea"/>
                        </a:rPr>
                        <a:t>2017-06-30</a:t>
                      </a:r>
                      <a:r>
                        <a:rPr lang="zh-CN" altLang="en-US" sz="1200" u="none" strike="noStrike" dirty="0">
                          <a:solidFill>
                            <a:srgbClr val="FF0000"/>
                          </a:solidFill>
                          <a:effectLst/>
                          <a:latin typeface="+mj-ea"/>
                          <a:ea typeface="+mj-ea"/>
                        </a:rPr>
                        <a:t>（亿元）</a:t>
                      </a:r>
                      <a:endParaRPr lang="zh-CN" altLang="en-US"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000333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美的集团</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何享健家族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1598.40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dirty="0">
                          <a:solidFill>
                            <a:srgbClr val="FF0000"/>
                          </a:solidFill>
                          <a:effectLst/>
                          <a:latin typeface="+mj-ea"/>
                          <a:ea typeface="+mj-ea"/>
                        </a:rPr>
                        <a:t>2793.10 </a:t>
                      </a:r>
                      <a:endParaRPr lang="en-US" altLang="zh-CN"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smtClean="0">
                          <a:solidFill>
                            <a:schemeClr val="tx2"/>
                          </a:solidFill>
                          <a:effectLst/>
                          <a:latin typeface="+mj-ea"/>
                          <a:ea typeface="+mj-ea"/>
                        </a:rPr>
                        <a:t>002594</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比亚迪</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王传福家族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1034.70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dirty="0">
                          <a:solidFill>
                            <a:srgbClr val="FF0000"/>
                          </a:solidFill>
                          <a:effectLst/>
                          <a:latin typeface="+mj-ea"/>
                          <a:ea typeface="+mj-ea"/>
                        </a:rPr>
                        <a:t>1286.10 </a:t>
                      </a:r>
                      <a:endParaRPr lang="en-US" altLang="zh-CN"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600998</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九州通</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刘宝林家族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615.60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dirty="0">
                          <a:solidFill>
                            <a:srgbClr val="FF0000"/>
                          </a:solidFill>
                          <a:effectLst/>
                          <a:latin typeface="+mj-ea"/>
                          <a:ea typeface="+mj-ea"/>
                        </a:rPr>
                        <a:t>365.60 </a:t>
                      </a:r>
                      <a:endParaRPr lang="en-US" altLang="zh-CN"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4</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000876</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新希望</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刘永好家族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608.80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dirty="0">
                          <a:solidFill>
                            <a:srgbClr val="FF0000"/>
                          </a:solidFill>
                          <a:effectLst/>
                          <a:latin typeface="+mj-ea"/>
                          <a:ea typeface="+mj-ea"/>
                        </a:rPr>
                        <a:t>346.60 </a:t>
                      </a:r>
                      <a:endParaRPr lang="en-US" altLang="zh-CN"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5</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300498</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温氏股份</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温鹏程家族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593.60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dirty="0">
                          <a:solidFill>
                            <a:srgbClr val="FF0000"/>
                          </a:solidFill>
                          <a:effectLst/>
                          <a:latin typeface="+mj-ea"/>
                          <a:ea typeface="+mj-ea"/>
                        </a:rPr>
                        <a:t>1223.70 </a:t>
                      </a:r>
                      <a:endParaRPr lang="en-US" altLang="zh-CN"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6</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002210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飞马国际</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黄壮勉家族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521.60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dirty="0">
                          <a:solidFill>
                            <a:srgbClr val="FF0000"/>
                          </a:solidFill>
                          <a:effectLst/>
                          <a:latin typeface="+mj-ea"/>
                          <a:ea typeface="+mj-ea"/>
                        </a:rPr>
                        <a:t>166.90 </a:t>
                      </a:r>
                      <a:endParaRPr lang="en-US" altLang="zh-CN"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7</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601933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永辉超市</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张轩松家族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492.30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dirty="0">
                          <a:solidFill>
                            <a:srgbClr val="FF0000"/>
                          </a:solidFill>
                          <a:effectLst/>
                          <a:latin typeface="+mj-ea"/>
                          <a:ea typeface="+mj-ea"/>
                        </a:rPr>
                        <a:t>677.60 </a:t>
                      </a:r>
                      <a:endParaRPr lang="en-US" altLang="zh-CN"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8</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002493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荣盛石化</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李水荣家族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455.00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dirty="0">
                          <a:solidFill>
                            <a:srgbClr val="FF0000"/>
                          </a:solidFill>
                          <a:effectLst/>
                          <a:latin typeface="+mj-ea"/>
                          <a:ea typeface="+mj-ea"/>
                        </a:rPr>
                        <a:t>372.40 </a:t>
                      </a:r>
                      <a:endParaRPr lang="en-US" altLang="zh-CN"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9</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000703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恒逸石化</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邱建林家族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324.20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dirty="0">
                          <a:solidFill>
                            <a:srgbClr val="FF0000"/>
                          </a:solidFill>
                          <a:effectLst/>
                          <a:latin typeface="+mj-ea"/>
                          <a:ea typeface="+mj-ea"/>
                        </a:rPr>
                        <a:t>234.70 </a:t>
                      </a:r>
                      <a:endParaRPr lang="en-US" altLang="zh-CN" sz="1200" b="0" i="0" u="none" strike="noStrike" dirty="0">
                        <a:solidFill>
                          <a:srgbClr val="FF0000"/>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10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000656</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金科股份</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黄红云家族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322.40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349.50 </a:t>
                      </a:r>
                      <a:endParaRPr lang="en-US" altLang="zh-CN" sz="1200" b="0" i="0" u="none" strike="noStrike">
                        <a:solidFill>
                          <a:schemeClr val="tx2"/>
                        </a:solidFill>
                        <a:effectLst/>
                        <a:latin typeface="+mj-ea"/>
                        <a:ea typeface="+mj-ea"/>
                      </a:endParaRPr>
                    </a:p>
                  </a:txBody>
                  <a:tcPr marL="9525" marR="9525" marT="9525" marB="0" anchor="ctr"/>
                </a:tc>
              </a:tr>
              <a:tr h="371930">
                <a:tc>
                  <a:txBody>
                    <a:bodyPr/>
                    <a:lstStyle/>
                    <a:p>
                      <a:pPr algn="ctr" fontAlgn="ctr"/>
                      <a:r>
                        <a:rPr lang="en-US" altLang="zh-CN" sz="1200" b="0" i="0" u="none" strike="noStrike" smtClean="0">
                          <a:solidFill>
                            <a:schemeClr val="tx2"/>
                          </a:solidFill>
                          <a:effectLst/>
                          <a:latin typeface="+mj-ea"/>
                          <a:ea typeface="+mj-ea"/>
                        </a:rPr>
                        <a:t>11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en-US" altLang="zh-CN" sz="1200" u="none" strike="noStrike">
                          <a:solidFill>
                            <a:schemeClr val="tx2"/>
                          </a:solidFill>
                          <a:effectLst/>
                          <a:latin typeface="+mj-ea"/>
                          <a:ea typeface="+mj-ea"/>
                        </a:rPr>
                        <a:t>002146</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荣盛发展</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zh-CN" altLang="en-US" sz="1200" u="none" strike="noStrike">
                          <a:solidFill>
                            <a:schemeClr val="tx2"/>
                          </a:solidFill>
                          <a:effectLst/>
                          <a:latin typeface="+mj-ea"/>
                          <a:ea typeface="+mj-ea"/>
                        </a:rPr>
                        <a:t>耿建明家族</a:t>
                      </a:r>
                      <a:endParaRPr lang="zh-CN" altLang="en-US"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306.20 </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ctr"/>
                      <a:r>
                        <a:rPr lang="en-US" altLang="zh-CN" sz="1200" u="none" strike="noStrike">
                          <a:solidFill>
                            <a:schemeClr val="tx2"/>
                          </a:solidFill>
                          <a:effectLst/>
                          <a:latin typeface="+mj-ea"/>
                          <a:ea typeface="+mj-ea"/>
                        </a:rPr>
                        <a:t>429.20 </a:t>
                      </a:r>
                      <a:endParaRPr lang="en-US" altLang="zh-CN" sz="1200" b="0" i="0" u="none" strike="noStrike">
                        <a:solidFill>
                          <a:schemeClr val="tx2"/>
                        </a:solidFill>
                        <a:effectLst/>
                        <a:latin typeface="+mj-ea"/>
                        <a:ea typeface="+mj-ea"/>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46</a:t>
            </a:fld>
            <a:endParaRPr lang="zh-CN" altLang="en-US" dirty="0"/>
          </a:p>
        </p:txBody>
      </p:sp>
      <p:sp>
        <p:nvSpPr>
          <p:cNvPr id="3" name="横卷形 2"/>
          <p:cNvSpPr/>
          <p:nvPr/>
        </p:nvSpPr>
        <p:spPr>
          <a:xfrm>
            <a:off x="1390710" y="163686"/>
            <a:ext cx="6904204" cy="567834"/>
          </a:xfrm>
          <a:prstGeom prst="horizontalScroll">
            <a:avLst/>
          </a:prstGeom>
          <a:solidFill>
            <a:schemeClr val="accent1">
              <a:lumMod val="20000"/>
              <a:lumOff val="8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zh-CN" altLang="en-US" sz="2400" b="1" cap="all" dirty="0" smtClean="0">
                <a:solidFill>
                  <a:schemeClr val="tx2"/>
                </a:solidFill>
                <a:latin typeface="微软雅黑" panose="020B0503020204020204" pitchFamily="34" charset="-122"/>
                <a:ea typeface="微软雅黑" panose="020B0503020204020204" pitchFamily="34" charset="-122"/>
              </a:rPr>
              <a:t>特色指标</a:t>
            </a:r>
            <a:endParaRPr lang="zh-CN" altLang="en-US" sz="2400" b="1" cap="all" dirty="0">
              <a:solidFill>
                <a:schemeClr val="tx2"/>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772886" y="1183914"/>
          <a:ext cx="10374085" cy="4851948"/>
        </p:xfrm>
        <a:graphic>
          <a:graphicData uri="http://schemas.openxmlformats.org/drawingml/2006/table">
            <a:tbl>
              <a:tblPr firstRow="1" bandRow="1">
                <a:tableStyleId>{5C22544A-7EE6-4342-B048-85BDC9FD1C3A}</a:tableStyleId>
              </a:tblPr>
              <a:tblGrid>
                <a:gridCol w="2700040"/>
                <a:gridCol w="7674045"/>
              </a:tblGrid>
              <a:tr h="438875">
                <a:tc gridSpan="2">
                  <a:txBody>
                    <a:bodyPr/>
                    <a:lstStyle/>
                    <a:p>
                      <a:r>
                        <a:rPr lang="zh-CN" altLang="en-US" dirty="0" smtClean="0"/>
                        <a:t>数据库特色指标</a:t>
                      </a:r>
                      <a:endParaRPr lang="zh-CN" altLang="en-US" dirty="0"/>
                    </a:p>
                  </a:txBody>
                  <a:tcPr/>
                </a:tc>
                <a:tc hMerge="1">
                  <a:txBody>
                    <a:bodyPr/>
                    <a:lstStyle/>
                    <a:p>
                      <a:endParaRPr lang="zh-CN"/>
                    </a:p>
                  </a:txBody>
                  <a:tcPr/>
                </a:tc>
              </a:tr>
              <a:tr h="532582">
                <a:tc>
                  <a:txBody>
                    <a:bodyPr/>
                    <a:lstStyle/>
                    <a:p>
                      <a:r>
                        <a:rPr lang="zh-CN" altLang="en-US" sz="1400" smtClean="0">
                          <a:solidFill>
                            <a:schemeClr val="tx2"/>
                          </a:solidFill>
                          <a:latin typeface="微软雅黑" panose="020B0503020204020204" pitchFamily="34" charset="-122"/>
                          <a:ea typeface="微软雅黑" panose="020B0503020204020204" pitchFamily="34" charset="-122"/>
                        </a:rPr>
                        <a:t>家族企业基本信息</a:t>
                      </a:r>
                      <a:endParaRPr lang="zh-CN" altLang="en-US" sz="1400">
                        <a:solidFill>
                          <a:schemeClr val="tx2"/>
                        </a:solidFill>
                        <a:latin typeface="微软雅黑" panose="020B0503020204020204" pitchFamily="34" charset="-122"/>
                        <a:ea typeface="微软雅黑" panose="020B0503020204020204" pitchFamily="34" charset="-122"/>
                      </a:endParaRPr>
                    </a:p>
                  </a:txBody>
                  <a:tcPr/>
                </a:tc>
                <a:tc>
                  <a:txBody>
                    <a:bodyPr/>
                    <a:lstStyle/>
                    <a:p>
                      <a:r>
                        <a:rPr lang="zh-CN" altLang="zh-CN" sz="1400" b="0" kern="1200" dirty="0" smtClean="0">
                          <a:solidFill>
                            <a:srgbClr val="FF0000"/>
                          </a:solidFill>
                          <a:effectLst/>
                          <a:latin typeface="微软雅黑" panose="020B0503020204020204" pitchFamily="34" charset="-122"/>
                          <a:ea typeface="微软雅黑" panose="020B0503020204020204" pitchFamily="34" charset="-122"/>
                          <a:cs typeface="+mn-cs"/>
                        </a:rPr>
                        <a:t>家族企业类型</a:t>
                      </a:r>
                      <a:r>
                        <a:rPr lang="zh-CN" altLang="en-US" sz="1400" b="0" kern="1200" dirty="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b="0" kern="1200" dirty="0" smtClean="0">
                          <a:solidFill>
                            <a:srgbClr val="FF0000"/>
                          </a:solidFill>
                          <a:effectLst/>
                          <a:latin typeface="微软雅黑" panose="020B0503020204020204" pitchFamily="34" charset="-122"/>
                          <a:ea typeface="微软雅黑" panose="020B0503020204020204" pitchFamily="34" charset="-122"/>
                          <a:cs typeface="+mn-cs"/>
                        </a:rPr>
                        <a:t>家族化方式</a:t>
                      </a:r>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dirty="0" smtClean="0">
                          <a:solidFill>
                            <a:schemeClr val="tx2"/>
                          </a:solidFill>
                          <a:effectLst/>
                          <a:latin typeface="微软雅黑" panose="020B0503020204020204" pitchFamily="34" charset="-122"/>
                          <a:ea typeface="微软雅黑" panose="020B0503020204020204" pitchFamily="34" charset="-122"/>
                          <a:cs typeface="+mn-cs"/>
                        </a:rPr>
                        <a:t>家族化时间</a:t>
                      </a:r>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dirty="0" smtClean="0">
                          <a:solidFill>
                            <a:schemeClr val="tx2"/>
                          </a:solidFill>
                          <a:effectLst/>
                          <a:latin typeface="微软雅黑" panose="020B0503020204020204" pitchFamily="34" charset="-122"/>
                          <a:ea typeface="微软雅黑" panose="020B0503020204020204" pitchFamily="34" charset="-122"/>
                          <a:cs typeface="+mn-cs"/>
                        </a:rPr>
                        <a:t>创始人</a:t>
                      </a:r>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dirty="0" smtClean="0">
                          <a:solidFill>
                            <a:schemeClr val="tx2"/>
                          </a:solidFill>
                          <a:effectLst/>
                          <a:latin typeface="微软雅黑" panose="020B0503020204020204" pitchFamily="34" charset="-122"/>
                          <a:ea typeface="微软雅黑" panose="020B0503020204020204" pitchFamily="34" charset="-122"/>
                          <a:cs typeface="+mn-cs"/>
                        </a:rPr>
                        <a:t>担任董事长方式</a:t>
                      </a:r>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dirty="0" smtClean="0">
                          <a:solidFill>
                            <a:schemeClr val="tx2"/>
                          </a:solidFill>
                          <a:effectLst/>
                          <a:latin typeface="微软雅黑" panose="020B0503020204020204" pitchFamily="34" charset="-122"/>
                          <a:ea typeface="微软雅黑" panose="020B0503020204020204" pitchFamily="34" charset="-122"/>
                          <a:cs typeface="+mn-cs"/>
                        </a:rPr>
                        <a:t>国有股持股比例</a:t>
                      </a:r>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dirty="0" smtClean="0">
                          <a:solidFill>
                            <a:schemeClr val="tx2"/>
                          </a:solidFill>
                          <a:effectLst/>
                          <a:latin typeface="微软雅黑" panose="020B0503020204020204" pitchFamily="34" charset="-122"/>
                          <a:ea typeface="微软雅黑" panose="020B0503020204020204" pitchFamily="34" charset="-122"/>
                          <a:cs typeface="+mn-cs"/>
                        </a:rPr>
                        <a:t>机构投资者持股比例</a:t>
                      </a:r>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dirty="0" smtClean="0">
                          <a:solidFill>
                            <a:srgbClr val="FF0000"/>
                          </a:solidFill>
                          <a:effectLst/>
                          <a:latin typeface="微软雅黑" panose="020B0503020204020204" pitchFamily="34" charset="-122"/>
                          <a:ea typeface="微软雅黑" panose="020B0503020204020204" pitchFamily="34" charset="-122"/>
                          <a:cs typeface="+mn-cs"/>
                        </a:rPr>
                        <a:t>股权制衡指标</a:t>
                      </a:r>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a:t>
                      </a:r>
                      <a:r>
                        <a:rPr lang="zh-CN" altLang="en-US" sz="1400" kern="1200" dirty="0" smtClean="0">
                          <a:solidFill>
                            <a:srgbClr val="FF0000"/>
                          </a:solidFill>
                          <a:effectLst/>
                          <a:latin typeface="微软雅黑" panose="020B0503020204020204" pitchFamily="34" charset="-122"/>
                          <a:ea typeface="微软雅黑" panose="020B0503020204020204" pitchFamily="34" charset="-122"/>
                          <a:cs typeface="+mn-cs"/>
                        </a:rPr>
                        <a:t>两权背离率</a:t>
                      </a:r>
                      <a:endParaRPr lang="zh-CN" altLang="en-US" sz="1400" kern="1200" dirty="0">
                        <a:solidFill>
                          <a:srgbClr val="FF0000"/>
                        </a:solidFill>
                        <a:effectLst/>
                        <a:latin typeface="微软雅黑" panose="020B0503020204020204" pitchFamily="34" charset="-122"/>
                        <a:ea typeface="微软雅黑" panose="020B0503020204020204" pitchFamily="34" charset="-122"/>
                        <a:cs typeface="+mn-cs"/>
                      </a:endParaRPr>
                    </a:p>
                  </a:txBody>
                  <a:tcPr/>
                </a:tc>
              </a:tr>
              <a:tr h="423201">
                <a:tc>
                  <a:txBody>
                    <a:bodyPr/>
                    <a:lstStyle/>
                    <a:p>
                      <a:r>
                        <a:rPr lang="zh-CN" altLang="en-US" sz="1400" smtClean="0">
                          <a:solidFill>
                            <a:schemeClr val="tx2"/>
                          </a:solidFill>
                          <a:latin typeface="微软雅黑" panose="020B0503020204020204" pitchFamily="34" charset="-122"/>
                          <a:ea typeface="微软雅黑" panose="020B0503020204020204" pitchFamily="34" charset="-122"/>
                        </a:rPr>
                        <a:t>实际控制人与亲属关系表</a:t>
                      </a:r>
                      <a:endParaRPr lang="zh-CN" altLang="en-US" sz="1400">
                        <a:solidFill>
                          <a:schemeClr val="tx2"/>
                        </a:solidFill>
                        <a:latin typeface="微软雅黑" panose="020B0503020204020204" pitchFamily="34" charset="-122"/>
                        <a:ea typeface="微软雅黑" panose="020B0503020204020204" pitchFamily="34" charset="-122"/>
                      </a:endParaRPr>
                    </a:p>
                  </a:txBody>
                  <a:tcPr/>
                </a:tc>
                <a:tc>
                  <a:txBody>
                    <a:bodyPr/>
                    <a:lstStyle/>
                    <a:p>
                      <a:pPr marL="0" algn="l" defTabSz="914400" rtl="0" eaLnBrk="1" latinLnBrk="0" hangingPunct="1"/>
                      <a:r>
                        <a:rPr lang="zh-CN" altLang="zh-CN" sz="1400" kern="1200" smtClean="0">
                          <a:solidFill>
                            <a:srgbClr val="FF0000"/>
                          </a:solidFill>
                          <a:effectLst/>
                          <a:latin typeface="微软雅黑" panose="020B0503020204020204" pitchFamily="34" charset="-122"/>
                          <a:ea typeface="微软雅黑" panose="020B0503020204020204" pitchFamily="34" charset="-122"/>
                          <a:cs typeface="+mn-cs"/>
                        </a:rPr>
                        <a:t>亲属关系</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在上市公司担任具体职务</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最早进入家族企业时间</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报酬</a:t>
                      </a:r>
                      <a:endParaRPr lang="zh-CN" altLang="en-US" sz="1400" kern="1200">
                        <a:solidFill>
                          <a:schemeClr val="tx2"/>
                        </a:solidFill>
                        <a:effectLst/>
                        <a:latin typeface="微软雅黑" panose="020B0503020204020204" pitchFamily="34" charset="-122"/>
                        <a:ea typeface="微软雅黑" panose="020B0503020204020204" pitchFamily="34" charset="-122"/>
                        <a:cs typeface="+mn-cs"/>
                      </a:endParaRPr>
                    </a:p>
                  </a:txBody>
                  <a:tcPr/>
                </a:tc>
              </a:tr>
              <a:tr h="423201">
                <a:tc>
                  <a:txBody>
                    <a:bodyPr/>
                    <a:lstStyle/>
                    <a:p>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家族成员人物特征表</a:t>
                      </a:r>
                      <a:endParaRPr lang="zh-CN" altLang="en-US" sz="1400" kern="1200">
                        <a:solidFill>
                          <a:schemeClr val="tx2"/>
                        </a:solidFill>
                        <a:effectLst/>
                        <a:latin typeface="微软雅黑" panose="020B0503020204020204" pitchFamily="34" charset="-122"/>
                        <a:ea typeface="微软雅黑" panose="020B0503020204020204" pitchFamily="34" charset="-122"/>
                        <a:cs typeface="+mn-cs"/>
                      </a:endParaRPr>
                    </a:p>
                  </a:txBody>
                  <a:tcPr/>
                </a:tc>
                <a:tc>
                  <a:txBody>
                    <a:bodyPr/>
                    <a:lstStyle/>
                    <a:p>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学历</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毕业院校</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职业背景</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rgbClr val="FF0000"/>
                          </a:solidFill>
                          <a:effectLst/>
                          <a:latin typeface="微软雅黑" panose="020B0503020204020204" pitchFamily="34" charset="-122"/>
                          <a:ea typeface="微软雅黑" panose="020B0503020204020204" pitchFamily="34" charset="-122"/>
                          <a:cs typeface="+mn-cs"/>
                        </a:rPr>
                        <a:t>海外背景</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rgbClr val="FF0000"/>
                          </a:solidFill>
                          <a:effectLst/>
                          <a:latin typeface="微软雅黑" panose="020B0503020204020204" pitchFamily="34" charset="-122"/>
                          <a:ea typeface="微软雅黑" panose="020B0503020204020204" pitchFamily="34" charset="-122"/>
                          <a:cs typeface="+mn-cs"/>
                        </a:rPr>
                        <a:t>政治背景</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学术背景</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是否是党员</a:t>
                      </a:r>
                      <a:endParaRPr lang="zh-CN" altLang="en-US" sz="1400" kern="1200">
                        <a:solidFill>
                          <a:schemeClr val="tx2"/>
                        </a:solidFill>
                        <a:effectLst/>
                        <a:latin typeface="微软雅黑" panose="020B0503020204020204" pitchFamily="34" charset="-122"/>
                        <a:ea typeface="微软雅黑" panose="020B0503020204020204" pitchFamily="34" charset="-122"/>
                        <a:cs typeface="+mn-cs"/>
                      </a:endParaRPr>
                    </a:p>
                  </a:txBody>
                  <a:tcPr/>
                </a:tc>
              </a:tr>
              <a:tr h="451205">
                <a:tc>
                  <a:txBody>
                    <a:bodyPr/>
                    <a:lstStyle/>
                    <a:p>
                      <a:pPr marL="0" algn="l" defTabSz="914400" rtl="0" eaLnBrk="1" latinLnBrk="0" hangingPunct="1"/>
                      <a:r>
                        <a:rPr lang="zh-CN" altLang="zh-CN" sz="1400" kern="1200" dirty="0" smtClean="0">
                          <a:solidFill>
                            <a:schemeClr val="tx2"/>
                          </a:solidFill>
                          <a:effectLst/>
                          <a:latin typeface="微软雅黑" panose="020B0503020204020204" pitchFamily="34" charset="-122"/>
                          <a:ea typeface="微软雅黑" panose="020B0503020204020204" pitchFamily="34" charset="-122"/>
                          <a:cs typeface="+mn-cs"/>
                        </a:rPr>
                        <a:t>家族成员结构组成表</a:t>
                      </a:r>
                      <a:endParaRPr lang="zh-CN" altLang="en-US" sz="1400" kern="1200" dirty="0">
                        <a:solidFill>
                          <a:schemeClr val="tx2"/>
                        </a:solidFill>
                        <a:effectLst/>
                        <a:latin typeface="微软雅黑" panose="020B0503020204020204" pitchFamily="34" charset="-122"/>
                        <a:ea typeface="微软雅黑" panose="020B0503020204020204" pitchFamily="34" charset="-122"/>
                        <a:cs typeface="+mn-cs"/>
                      </a:endParaRPr>
                    </a:p>
                  </a:txBody>
                  <a:tcPr/>
                </a:tc>
                <a:tc>
                  <a:txBody>
                    <a:bodyPr/>
                    <a:lstStyle/>
                    <a:p>
                      <a:pPr marL="0" algn="l" defTabSz="914400" rtl="0" eaLnBrk="1" latinLnBrk="0" hangingPunct="1"/>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家族成员总人数</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家族高级执行层人数</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家族董监高人数</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家族董事人数</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rgbClr val="FF0000"/>
                          </a:solidFill>
                          <a:effectLst/>
                          <a:latin typeface="微软雅黑" panose="020B0503020204020204" pitchFamily="34" charset="-122"/>
                          <a:ea typeface="微软雅黑" panose="020B0503020204020204" pitchFamily="34" charset="-122"/>
                          <a:cs typeface="+mn-cs"/>
                        </a:rPr>
                        <a:t>实际控制人子女数量</a:t>
                      </a:r>
                      <a:endParaRPr lang="zh-CN" altLang="en-US" sz="1400" kern="1200">
                        <a:solidFill>
                          <a:srgbClr val="FF0000"/>
                        </a:solidFill>
                        <a:effectLst/>
                        <a:latin typeface="微软雅黑" panose="020B0503020204020204" pitchFamily="34" charset="-122"/>
                        <a:ea typeface="微软雅黑" panose="020B0503020204020204" pitchFamily="34" charset="-122"/>
                        <a:cs typeface="+mn-cs"/>
                      </a:endParaRPr>
                    </a:p>
                  </a:txBody>
                  <a:tcPr/>
                </a:tc>
              </a:tr>
              <a:tr h="451205">
                <a:tc>
                  <a:txBody>
                    <a:bodyPr/>
                    <a:lstStyle/>
                    <a:p>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财务指标表</a:t>
                      </a:r>
                      <a:endParaRPr lang="zh-CN" altLang="en-US" sz="1400" kern="1200" dirty="0">
                        <a:solidFill>
                          <a:schemeClr val="tx2"/>
                        </a:solidFill>
                        <a:effectLst/>
                        <a:latin typeface="微软雅黑" panose="020B0503020204020204" pitchFamily="34" charset="-122"/>
                        <a:ea typeface="微软雅黑" panose="020B0503020204020204" pitchFamily="34" charset="-122"/>
                        <a:cs typeface="+mn-cs"/>
                      </a:endParaRPr>
                    </a:p>
                  </a:txBody>
                  <a:tcPr/>
                </a:tc>
                <a:tc>
                  <a:txBody>
                    <a:bodyPr/>
                    <a:lstStyle/>
                    <a:p>
                      <a:r>
                        <a:rPr lang="zh-CN" altLang="zh-CN" sz="1400" kern="1200" smtClean="0">
                          <a:solidFill>
                            <a:srgbClr val="FF0000"/>
                          </a:solidFill>
                          <a:effectLst/>
                          <a:latin typeface="微软雅黑" panose="020B0503020204020204" pitchFamily="34" charset="-122"/>
                          <a:ea typeface="微软雅黑" panose="020B0503020204020204" pitchFamily="34" charset="-122"/>
                          <a:cs typeface="+mn-cs"/>
                        </a:rPr>
                        <a:t>研发投入</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研发支出</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员工培训费用</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员工保险费用</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管理费用率</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营业收入增长率</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市值</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endParaRPr lang="zh-CN" altLang="en-US" sz="1400" kern="1200">
                        <a:solidFill>
                          <a:schemeClr val="tx2"/>
                        </a:solidFill>
                        <a:effectLst/>
                        <a:latin typeface="微软雅黑" panose="020B0503020204020204" pitchFamily="34" charset="-122"/>
                        <a:ea typeface="微软雅黑" panose="020B0503020204020204" pitchFamily="34" charset="-122"/>
                        <a:cs typeface="+mn-cs"/>
                      </a:endParaRPr>
                    </a:p>
                  </a:txBody>
                  <a:tcPr/>
                </a:tc>
              </a:tr>
              <a:tr h="423201">
                <a:tc>
                  <a:txBody>
                    <a:bodyPr/>
                    <a:lstStyle/>
                    <a:p>
                      <a:pPr marL="0" algn="l" defTabSz="914400" rtl="0" eaLnBrk="1" latinLnBrk="0" hangingPunct="1"/>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海外业务收入表</a:t>
                      </a:r>
                      <a:endParaRPr lang="zh-CN" altLang="en-US" sz="1400" kern="1200" dirty="0">
                        <a:solidFill>
                          <a:schemeClr val="tx2"/>
                        </a:solidFill>
                        <a:effectLst/>
                        <a:latin typeface="微软雅黑" panose="020B0503020204020204" pitchFamily="34" charset="-122"/>
                        <a:ea typeface="微软雅黑" panose="020B0503020204020204" pitchFamily="34" charset="-122"/>
                        <a:cs typeface="+mn-cs"/>
                      </a:endParaRPr>
                    </a:p>
                  </a:txBody>
                  <a:tcPr/>
                </a:tc>
                <a:tc>
                  <a:txBody>
                    <a:bodyPr/>
                    <a:lstStyle/>
                    <a:p>
                      <a:pPr marL="0" algn="l" defTabSz="914400" rtl="0" eaLnBrk="1" latinLnBrk="0" hangingPunct="1"/>
                      <a:r>
                        <a:rPr lang="zh-CN" altLang="en-US" sz="1400" kern="1200" smtClean="0">
                          <a:solidFill>
                            <a:srgbClr val="FF0000"/>
                          </a:solidFill>
                          <a:effectLst/>
                          <a:latin typeface="微软雅黑" panose="020B0503020204020204" pitchFamily="34" charset="-122"/>
                          <a:ea typeface="微软雅黑" panose="020B0503020204020204" pitchFamily="34" charset="-122"/>
                          <a:cs typeface="+mn-cs"/>
                        </a:rPr>
                        <a:t>地区</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、收入金额、成本金额、毛利率</a:t>
                      </a:r>
                      <a:endParaRPr lang="zh-CN" altLang="en-US" sz="1400" kern="1200">
                        <a:solidFill>
                          <a:schemeClr val="tx2"/>
                        </a:solidFill>
                        <a:effectLst/>
                        <a:latin typeface="微软雅黑" panose="020B0503020204020204" pitchFamily="34" charset="-122"/>
                        <a:ea typeface="微软雅黑" panose="020B0503020204020204" pitchFamily="34" charset="-122"/>
                        <a:cs typeface="+mn-cs"/>
                      </a:endParaRPr>
                    </a:p>
                  </a:txBody>
                  <a:tcPr/>
                </a:tc>
              </a:tr>
              <a:tr h="423201">
                <a:tc>
                  <a:txBody>
                    <a:bodyPr/>
                    <a:lstStyle/>
                    <a:p>
                      <a:pPr marL="0" algn="l" defTabSz="914400" rtl="0" eaLnBrk="1" latinLnBrk="0" hangingPunct="1"/>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海外关联公司表</a:t>
                      </a:r>
                      <a:endParaRPr lang="zh-CN" altLang="en-US" sz="1400" kern="1200" dirty="0">
                        <a:solidFill>
                          <a:schemeClr val="tx2"/>
                        </a:solidFill>
                        <a:effectLst/>
                        <a:latin typeface="微软雅黑" panose="020B0503020204020204" pitchFamily="34" charset="-122"/>
                        <a:ea typeface="微软雅黑" panose="020B0503020204020204" pitchFamily="34" charset="-122"/>
                        <a:cs typeface="+mn-cs"/>
                      </a:endParaRPr>
                    </a:p>
                  </a:txBody>
                  <a:tcPr/>
                </a:tc>
                <a:tc>
                  <a:txBody>
                    <a:bodyPr/>
                    <a:lstStyle/>
                    <a:p>
                      <a:pPr marL="0" algn="l" defTabSz="914400" rtl="0" eaLnBrk="1" latinLnBrk="0" hangingPunct="1"/>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海外关联公司名称、</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与上市公司关系编码</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注册资本</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rgbClr val="FF0000"/>
                          </a:solidFill>
                          <a:effectLst/>
                          <a:latin typeface="微软雅黑" panose="020B0503020204020204" pitchFamily="34" charset="-122"/>
                          <a:ea typeface="微软雅黑" panose="020B0503020204020204" pitchFamily="34" charset="-122"/>
                          <a:cs typeface="+mn-cs"/>
                        </a:rPr>
                        <a:t>设立方式</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持股比例合计</a:t>
                      </a:r>
                      <a:endParaRPr lang="zh-CN" altLang="en-US" sz="1400" kern="1200">
                        <a:solidFill>
                          <a:schemeClr val="tx2"/>
                        </a:solidFill>
                        <a:effectLst/>
                        <a:latin typeface="微软雅黑" panose="020B0503020204020204" pitchFamily="34" charset="-122"/>
                        <a:ea typeface="微软雅黑" panose="020B0503020204020204" pitchFamily="34" charset="-122"/>
                        <a:cs typeface="+mn-cs"/>
                      </a:endParaRPr>
                    </a:p>
                  </a:txBody>
                  <a:tcPr/>
                </a:tc>
              </a:tr>
              <a:tr h="423201">
                <a:tc>
                  <a:txBody>
                    <a:bodyPr/>
                    <a:lstStyle/>
                    <a:p>
                      <a:pPr marL="0" algn="l" defTabSz="914400" rtl="0" eaLnBrk="1" latinLnBrk="0" hangingPunct="1"/>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子公司退出明细表</a:t>
                      </a:r>
                      <a:endParaRPr lang="zh-CN" altLang="en-US" sz="1400" kern="1200" dirty="0">
                        <a:solidFill>
                          <a:schemeClr val="tx2"/>
                        </a:solidFill>
                        <a:effectLst/>
                        <a:latin typeface="微软雅黑" panose="020B0503020204020204" pitchFamily="34" charset="-122"/>
                        <a:ea typeface="微软雅黑" panose="020B0503020204020204" pitchFamily="34" charset="-122"/>
                        <a:cs typeface="+mn-cs"/>
                      </a:endParaRPr>
                    </a:p>
                  </a:txBody>
                  <a:tcPr/>
                </a:tc>
                <a:tc>
                  <a:txBody>
                    <a:bodyPr/>
                    <a:lstStyle/>
                    <a:p>
                      <a:pPr marL="0" algn="l" defTabSz="914400" rtl="0" eaLnBrk="1" latinLnBrk="0" hangingPunct="1"/>
                      <a:r>
                        <a:rPr lang="zh-CN" altLang="zh-CN" sz="1400" kern="1200" dirty="0" smtClean="0">
                          <a:solidFill>
                            <a:schemeClr val="tx2"/>
                          </a:solidFill>
                          <a:effectLst/>
                          <a:latin typeface="微软雅黑" panose="020B0503020204020204" pitchFamily="34" charset="-122"/>
                          <a:ea typeface="微软雅黑" panose="020B0503020204020204" pitchFamily="34" charset="-122"/>
                          <a:cs typeface="+mn-cs"/>
                        </a:rPr>
                        <a:t>子公司名称</a:t>
                      </a:r>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a:t>
                      </a:r>
                      <a:r>
                        <a:rPr lang="zh-CN" altLang="en-US" sz="1400" kern="1200" dirty="0" smtClean="0">
                          <a:solidFill>
                            <a:srgbClr val="FF0000"/>
                          </a:solidFill>
                          <a:effectLst/>
                          <a:latin typeface="微软雅黑" panose="020B0503020204020204" pitchFamily="34" charset="-122"/>
                          <a:ea typeface="微软雅黑" panose="020B0503020204020204" pitchFamily="34" charset="-122"/>
                          <a:cs typeface="+mn-cs"/>
                        </a:rPr>
                        <a:t>退出方式</a:t>
                      </a:r>
                      <a:r>
                        <a:rPr lang="zh-CN" altLang="en-US" sz="1400" kern="1200" dirty="0" smtClean="0">
                          <a:solidFill>
                            <a:schemeClr val="tx2"/>
                          </a:solidFill>
                          <a:effectLst/>
                          <a:latin typeface="微软雅黑" panose="020B0503020204020204" pitchFamily="34" charset="-122"/>
                          <a:ea typeface="微软雅黑" panose="020B0503020204020204" pitchFamily="34" charset="-122"/>
                          <a:cs typeface="+mn-cs"/>
                        </a:rPr>
                        <a:t>、处置时间、处置价款、股权处置比例</a:t>
                      </a:r>
                      <a:endParaRPr lang="zh-CN" altLang="en-US" sz="1400" kern="1200" dirty="0">
                        <a:solidFill>
                          <a:schemeClr val="tx2"/>
                        </a:solidFill>
                        <a:effectLst/>
                        <a:latin typeface="微软雅黑" panose="020B0503020204020204" pitchFamily="34" charset="-122"/>
                        <a:ea typeface="微软雅黑" panose="020B0503020204020204" pitchFamily="34" charset="-122"/>
                        <a:cs typeface="+mn-cs"/>
                      </a:endParaRPr>
                    </a:p>
                  </a:txBody>
                  <a:tcPr/>
                </a:tc>
              </a:tr>
              <a:tr h="423201">
                <a:tc>
                  <a:txBody>
                    <a:bodyPr/>
                    <a:lstStyle/>
                    <a:p>
                      <a:pPr marL="0" algn="l" defTabSz="914400" rtl="0" eaLnBrk="1" latinLnBrk="0" hangingPunct="1"/>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国内外专利申请获得情况表</a:t>
                      </a:r>
                      <a:endParaRPr lang="zh-CN" altLang="en-US" sz="1400" kern="1200">
                        <a:solidFill>
                          <a:schemeClr val="tx2"/>
                        </a:solidFill>
                        <a:effectLst/>
                        <a:latin typeface="微软雅黑" panose="020B0503020204020204" pitchFamily="34" charset="-122"/>
                        <a:ea typeface="微软雅黑" panose="020B0503020204020204" pitchFamily="34" charset="-122"/>
                        <a:cs typeface="+mn-cs"/>
                      </a:endParaRPr>
                    </a:p>
                  </a:txBody>
                  <a:tcPr/>
                </a:tc>
                <a:tc>
                  <a:txBody>
                    <a:bodyPr/>
                    <a:lstStyle/>
                    <a:p>
                      <a:pPr marL="0" algn="l" defTabSz="914400" rtl="0" eaLnBrk="1" latinLnBrk="0" hangingPunct="1"/>
                      <a:r>
                        <a:rPr lang="zh-CN" altLang="zh-CN" sz="1400" kern="1200" smtClean="0">
                          <a:solidFill>
                            <a:srgbClr val="FF0000"/>
                          </a:solidFill>
                          <a:effectLst/>
                          <a:latin typeface="微软雅黑" panose="020B0503020204020204" pitchFamily="34" charset="-122"/>
                          <a:ea typeface="微软雅黑" panose="020B0503020204020204" pitchFamily="34" charset="-122"/>
                          <a:cs typeface="+mn-cs"/>
                        </a:rPr>
                        <a:t>申请类型</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专利</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发明专利</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实用新型</a:t>
                      </a:r>
                      <a:r>
                        <a:rPr lang="zh-CN" altLang="en-US" sz="1400" kern="1200" smtClean="0">
                          <a:solidFill>
                            <a:schemeClr val="tx2"/>
                          </a:solidFill>
                          <a:effectLst/>
                          <a:latin typeface="微软雅黑" panose="020B0503020204020204" pitchFamily="34" charset="-122"/>
                          <a:ea typeface="微软雅黑" panose="020B0503020204020204" pitchFamily="34" charset="-122"/>
                          <a:cs typeface="+mn-cs"/>
                        </a:rPr>
                        <a:t>、</a:t>
                      </a:r>
                      <a:r>
                        <a:rPr lang="zh-CN" altLang="zh-CN" sz="1400" kern="1200" smtClean="0">
                          <a:solidFill>
                            <a:schemeClr val="tx2"/>
                          </a:solidFill>
                          <a:effectLst/>
                          <a:latin typeface="微软雅黑" panose="020B0503020204020204" pitchFamily="34" charset="-122"/>
                          <a:ea typeface="微软雅黑" panose="020B0503020204020204" pitchFamily="34" charset="-122"/>
                          <a:cs typeface="+mn-cs"/>
                        </a:rPr>
                        <a:t>外观设计</a:t>
                      </a:r>
                      <a:endParaRPr lang="zh-CN" altLang="en-US" sz="1400" kern="1200">
                        <a:solidFill>
                          <a:schemeClr val="tx2"/>
                        </a:solidFill>
                        <a:effectLst/>
                        <a:latin typeface="微软雅黑" panose="020B0503020204020204" pitchFamily="34" charset="-122"/>
                        <a:ea typeface="微软雅黑" panose="020B0503020204020204" pitchFamily="34" charset="-122"/>
                        <a:cs typeface="+mn-cs"/>
                      </a:endParaRPr>
                    </a:p>
                  </a:txBody>
                  <a:tcPr/>
                </a:tc>
              </a:tr>
              <a:tr h="438875">
                <a:tc gridSpan="2">
                  <a:txBody>
                    <a:bodyPr/>
                    <a:lstStyle/>
                    <a:p>
                      <a:pPr marL="0" algn="l" defTabSz="914400" rtl="0" eaLnBrk="1" latinLnBrk="0" hangingPunct="1"/>
                      <a:r>
                        <a:rPr lang="zh-CN" altLang="en-US" sz="1400" kern="1200" smtClean="0">
                          <a:solidFill>
                            <a:schemeClr val="accent1"/>
                          </a:solidFill>
                          <a:effectLst/>
                          <a:latin typeface="微软雅黑" panose="020B0503020204020204" pitchFamily="34" charset="-122"/>
                          <a:ea typeface="微软雅黑" panose="020B0503020204020204" pitchFamily="34" charset="-122"/>
                          <a:cs typeface="+mn-cs"/>
                        </a:rPr>
                        <a:t>除以上表之外，如家族企业海外并购重组共包括</a:t>
                      </a:r>
                      <a:r>
                        <a:rPr lang="en-US" altLang="zh-CN" sz="1400" kern="1200" smtClean="0">
                          <a:solidFill>
                            <a:schemeClr val="accent1"/>
                          </a:solidFill>
                          <a:effectLst/>
                          <a:latin typeface="微软雅黑" panose="020B0503020204020204" pitchFamily="34" charset="-122"/>
                          <a:ea typeface="微软雅黑" panose="020B0503020204020204" pitchFamily="34" charset="-122"/>
                          <a:cs typeface="+mn-cs"/>
                        </a:rPr>
                        <a:t>7</a:t>
                      </a:r>
                      <a:r>
                        <a:rPr lang="zh-CN" altLang="en-US" sz="1400" kern="1200" smtClean="0">
                          <a:solidFill>
                            <a:schemeClr val="accent1"/>
                          </a:solidFill>
                          <a:effectLst/>
                          <a:latin typeface="微软雅黑" panose="020B0503020204020204" pitchFamily="34" charset="-122"/>
                          <a:ea typeface="微软雅黑" panose="020B0503020204020204" pitchFamily="34" charset="-122"/>
                          <a:cs typeface="+mn-cs"/>
                        </a:rPr>
                        <a:t>张表、家族企业人员关系及特征共包括</a:t>
                      </a:r>
                      <a:r>
                        <a:rPr lang="en-US" altLang="zh-CN" sz="1400" kern="1200" smtClean="0">
                          <a:solidFill>
                            <a:schemeClr val="accent1"/>
                          </a:solidFill>
                          <a:effectLst/>
                          <a:latin typeface="微软雅黑" panose="020B0503020204020204" pitchFamily="34" charset="-122"/>
                          <a:ea typeface="微软雅黑" panose="020B0503020204020204" pitchFamily="34" charset="-122"/>
                          <a:cs typeface="+mn-cs"/>
                        </a:rPr>
                        <a:t>7</a:t>
                      </a:r>
                      <a:r>
                        <a:rPr lang="zh-CN" altLang="en-US" sz="1400" kern="1200" smtClean="0">
                          <a:solidFill>
                            <a:schemeClr val="accent1"/>
                          </a:solidFill>
                          <a:effectLst/>
                          <a:latin typeface="微软雅黑" panose="020B0503020204020204" pitchFamily="34" charset="-122"/>
                          <a:ea typeface="微软雅黑" panose="020B0503020204020204" pitchFamily="34" charset="-122"/>
                          <a:cs typeface="+mn-cs"/>
                        </a:rPr>
                        <a:t>张表未详细列明表名及指标；</a:t>
                      </a:r>
                      <a:endParaRPr lang="zh-CN" altLang="en-US" sz="1400" kern="1200">
                        <a:solidFill>
                          <a:schemeClr val="accent1"/>
                        </a:solidFill>
                        <a:effectLst/>
                        <a:latin typeface="微软雅黑" panose="020B0503020204020204" pitchFamily="34" charset="-122"/>
                        <a:ea typeface="微软雅黑" panose="020B0503020204020204" pitchFamily="34" charset="-122"/>
                        <a:cs typeface="+mn-cs"/>
                      </a:endParaRPr>
                    </a:p>
                  </a:txBody>
                  <a:tcPr/>
                </a:tc>
                <a:tc hMerge="1">
                  <a:txBody>
                    <a:bodyPr/>
                    <a:lstStyle/>
                    <a:p>
                      <a:endParaRPr lang="zh-CN"/>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47</a:t>
            </a:fld>
            <a:endParaRPr lang="zh-CN" altLang="en-US" dirty="0"/>
          </a:p>
        </p:txBody>
      </p:sp>
      <p:graphicFrame>
        <p:nvGraphicFramePr>
          <p:cNvPr id="4" name="表格 3"/>
          <p:cNvGraphicFramePr>
            <a:graphicFrameLocks noGrp="1"/>
          </p:cNvGraphicFramePr>
          <p:nvPr/>
        </p:nvGraphicFramePr>
        <p:xfrm>
          <a:off x="613953" y="1340360"/>
          <a:ext cx="11129556" cy="5015990"/>
        </p:xfrm>
        <a:graphic>
          <a:graphicData uri="http://schemas.openxmlformats.org/drawingml/2006/table">
            <a:tbl>
              <a:tblPr>
                <a:tableStyleId>{5C22544A-7EE6-4342-B048-85BDC9FD1C3A}</a:tableStyleId>
              </a:tblPr>
              <a:tblGrid>
                <a:gridCol w="637926"/>
                <a:gridCol w="672102"/>
                <a:gridCol w="786019"/>
                <a:gridCol w="421488"/>
                <a:gridCol w="1505826"/>
                <a:gridCol w="1382486"/>
                <a:gridCol w="653143"/>
                <a:gridCol w="664028"/>
                <a:gridCol w="620486"/>
                <a:gridCol w="566057"/>
                <a:gridCol w="1230086"/>
                <a:gridCol w="987451"/>
                <a:gridCol w="1002458"/>
              </a:tblGrid>
              <a:tr h="621169">
                <a:tc>
                  <a:txBody>
                    <a:bodyPr/>
                    <a:lstStyle/>
                    <a:p>
                      <a:pPr algn="l" fontAlgn="ctr"/>
                      <a:r>
                        <a:rPr lang="zh-CN" altLang="en-US" sz="1100" b="1" u="none" strike="noStrike">
                          <a:solidFill>
                            <a:schemeClr val="tx2"/>
                          </a:solidFill>
                          <a:effectLst/>
                          <a:latin typeface="+mj-ea"/>
                          <a:ea typeface="+mj-ea"/>
                        </a:rPr>
                        <a:t>证券代码</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证券简称</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统计截止日期</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ctr" fontAlgn="ctr"/>
                      <a:r>
                        <a:rPr lang="zh-CN" altLang="en-US" sz="1100" b="1" u="none" strike="noStrike">
                          <a:solidFill>
                            <a:schemeClr val="tx2"/>
                          </a:solidFill>
                          <a:effectLst/>
                          <a:latin typeface="+mj-ea"/>
                          <a:ea typeface="+mj-ea"/>
                        </a:rPr>
                        <a:t>家族企业类型</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实际控制人名称</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亲属关系类别</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家族成员名称</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成员与上市公司之间关系</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是否在上市公司任职</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是否上市公司股东</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在上市公司担任具体职务</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上市公司任职开始日期</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c>
                  <a:txBody>
                    <a:bodyPr/>
                    <a:lstStyle/>
                    <a:p>
                      <a:pPr algn="l" fontAlgn="ctr"/>
                      <a:r>
                        <a:rPr lang="zh-CN" altLang="en-US" sz="1100" b="1" u="none" strike="noStrike">
                          <a:solidFill>
                            <a:schemeClr val="tx2"/>
                          </a:solidFill>
                          <a:effectLst/>
                          <a:latin typeface="+mj-ea"/>
                          <a:ea typeface="+mj-ea"/>
                        </a:rPr>
                        <a:t>上市公司任职结束日期</a:t>
                      </a:r>
                      <a:endParaRPr lang="zh-CN" altLang="en-US" sz="1100" b="1" i="0" u="none" strike="noStrike">
                        <a:solidFill>
                          <a:schemeClr val="tx2"/>
                        </a:solidFill>
                        <a:effectLst/>
                        <a:latin typeface="+mj-ea"/>
                        <a:ea typeface="+mj-ea"/>
                      </a:endParaRPr>
                    </a:p>
                  </a:txBody>
                  <a:tcPr marL="7650" marR="7650" marT="7650" marB="0" anchor="ctr">
                    <a:solidFill>
                      <a:srgbClr val="FF9966"/>
                    </a:solidFill>
                  </a:tcPr>
                </a:tc>
              </a:tr>
              <a:tr h="332184">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000861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海印股份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2014/12/31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邵建明</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邵建聪</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弟弟</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哥哥</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邵建佳</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董事</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副总裁</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2009-04-16</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2009-01-08</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2015-04-27</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376091">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000861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海印股份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2014/12/31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邵建明</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邵建聪</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弟弟</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弟弟</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邵建聪</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董事</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总裁</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2003-08-31</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2003-07-29</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2015-04-15</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2015-04-15</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332184">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000861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海印股份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2014/12/31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邵建明</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邵建聪</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哥哥</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哥哥</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邵建明</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董事长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董事</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2003-08-31</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2003-08-31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332184">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000861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海印股份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2015/12/31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邵建明</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邵建聪</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弟弟</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哥哥</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邵建佳</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董事</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总裁</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2009-04-16</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2015-04-27</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244599">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000861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海印股份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2015/12/31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邵建明</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邵建聪</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弟弟</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弟弟</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邵建聪</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332184">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000861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海印股份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2015/12/31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邵建明</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邵建聪</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哥哥</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哥哥</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邵建明</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董事长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董事</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2003-08-31</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2003-08-31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274945">
                <a:tc>
                  <a:txBody>
                    <a:bodyPr/>
                    <a:lstStyle/>
                    <a:p>
                      <a:pPr algn="l"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300317</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珈伟股份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2015/12/31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丁孔贤</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丁蓓</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李雳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陈汉珍</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妻子</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母亲</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岳母</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陈汉珍</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332184">
                <a:tc>
                  <a:txBody>
                    <a:bodyPr/>
                    <a:lstStyle/>
                    <a:p>
                      <a:pPr algn="l"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300317</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珈伟股份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2015/12/31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丁孔贤</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丁蓓</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李雳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陈汉珍</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父亲</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岳父</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丈夫</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丁孔贤</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董事长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董事</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2010-11-10</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2010-11-10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494209">
                <a:tc>
                  <a:txBody>
                    <a:bodyPr/>
                    <a:lstStyle/>
                    <a:p>
                      <a:pPr algn="l"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300317</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珈伟股份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2015/12/31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丁孔贤</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丁蓓</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李雳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陈汉珍</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女婿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丈夫</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女婿</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李雳</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副董事长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董事</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总裁</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2010-11-10</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2010-11-10</a:t>
                      </a:r>
                      <a:r>
                        <a:rPr lang="en-US" altLang="zh-CN" sz="1050" u="none" strike="noStrike">
                          <a:solidFill>
                            <a:schemeClr val="tx2"/>
                          </a:solidFill>
                          <a:effectLst/>
                          <a:latin typeface="微软雅黑" panose="020B0503020204020204" pitchFamily="34" charset="-122"/>
                          <a:ea typeface="微软雅黑" panose="020B0503020204020204" pitchFamily="34" charset="-122"/>
                        </a:rPr>
                        <a:t/>
                      </a:r>
                      <a:br>
                        <a:rPr lang="en-US" altLang="zh-CN" sz="1050" u="none" strike="noStrike">
                          <a:solidFill>
                            <a:schemeClr val="tx2"/>
                          </a:solidFill>
                          <a:effectLst/>
                          <a:latin typeface="微软雅黑" panose="020B0503020204020204" pitchFamily="34" charset="-122"/>
                          <a:ea typeface="微软雅黑" panose="020B0503020204020204" pitchFamily="34" charset="-122"/>
                        </a:rPr>
                      </a:br>
                      <a:r>
                        <a:rPr lang="en-US" altLang="zh-CN" sz="1050" u="none" strike="noStrike">
                          <a:solidFill>
                            <a:schemeClr val="tx2"/>
                          </a:solidFill>
                          <a:effectLst/>
                          <a:latin typeface="微软雅黑" panose="020B0503020204020204" pitchFamily="34" charset="-122"/>
                          <a:ea typeface="微软雅黑" panose="020B0503020204020204" pitchFamily="34" charset="-122"/>
                        </a:rPr>
                        <a:t>2010-11-10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273065">
                <a:tc>
                  <a:txBody>
                    <a:bodyPr/>
                    <a:lstStyle/>
                    <a:p>
                      <a:pPr algn="l"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300317</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珈伟股份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2015/12/31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丁孔贤</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丁蓓</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李雳</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陈汉珍</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女儿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妻子</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女儿</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丁蓓</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副总裁</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2010-11-10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494209">
                <a:tc>
                  <a:txBody>
                    <a:bodyPr/>
                    <a:lstStyle/>
                    <a:p>
                      <a:pPr algn="l"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300317</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珈伟股份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2016/12/31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丁孔贤</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丁蓓</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李雳</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女婿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丈夫</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李雳</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副董事长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董事</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总裁</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2010-11-10</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2010-11-10</a:t>
                      </a:r>
                      <a:r>
                        <a:rPr lang="en-US" altLang="zh-CN" sz="1050" u="none" strike="noStrike">
                          <a:solidFill>
                            <a:schemeClr val="tx2"/>
                          </a:solidFill>
                          <a:effectLst/>
                          <a:latin typeface="微软雅黑" panose="020B0503020204020204" pitchFamily="34" charset="-122"/>
                          <a:ea typeface="微软雅黑" panose="020B0503020204020204" pitchFamily="34" charset="-122"/>
                        </a:rPr>
                        <a:t/>
                      </a:r>
                      <a:br>
                        <a:rPr lang="en-US" altLang="zh-CN" sz="1050" u="none" strike="noStrike">
                          <a:solidFill>
                            <a:schemeClr val="tx2"/>
                          </a:solidFill>
                          <a:effectLst/>
                          <a:latin typeface="微软雅黑" panose="020B0503020204020204" pitchFamily="34" charset="-122"/>
                          <a:ea typeface="微软雅黑" panose="020B0503020204020204" pitchFamily="34" charset="-122"/>
                        </a:rPr>
                      </a:br>
                      <a:r>
                        <a:rPr lang="en-US" altLang="zh-CN" sz="1050" u="none" strike="noStrike">
                          <a:solidFill>
                            <a:schemeClr val="tx2"/>
                          </a:solidFill>
                          <a:effectLst/>
                          <a:latin typeface="微软雅黑" panose="020B0503020204020204" pitchFamily="34" charset="-122"/>
                          <a:ea typeface="微软雅黑" panose="020B0503020204020204" pitchFamily="34" charset="-122"/>
                        </a:rPr>
                        <a:t>2010-11-10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332184">
                <a:tc>
                  <a:txBody>
                    <a:bodyPr/>
                    <a:lstStyle/>
                    <a:p>
                      <a:pPr algn="l"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300317</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珈伟股份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2016/12/31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丁孔贤</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丁蓓</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李雳</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父亲</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岳父</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丁孔贤</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董事长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董事</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2010-11-10</a:t>
                      </a:r>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a:t>
                      </a:r>
                    </a:p>
                    <a:p>
                      <a:pPr algn="l" fontAlgn="b"/>
                      <a:r>
                        <a:rPr lang="en-US" altLang="zh-CN" sz="1050" u="none" strike="noStrike" smtClean="0">
                          <a:solidFill>
                            <a:schemeClr val="tx2"/>
                          </a:solidFill>
                          <a:effectLst/>
                          <a:latin typeface="微软雅黑" panose="020B0503020204020204" pitchFamily="34" charset="-122"/>
                          <a:ea typeface="微软雅黑" panose="020B0503020204020204" pitchFamily="34" charset="-122"/>
                        </a:rPr>
                        <a:t>2010-11-10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r h="244599">
                <a:tc>
                  <a:txBody>
                    <a:bodyPr/>
                    <a:lstStyle/>
                    <a:p>
                      <a:pPr algn="l"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300317</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珈伟股份</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2016/12/31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丁孔贤</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丁蓓</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李雳</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女儿</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本人</a:t>
                      </a:r>
                      <a:r>
                        <a:rPr lang="en-US" altLang="zh-CN" sz="1050" u="none" strike="noStrike">
                          <a:solidFill>
                            <a:schemeClr val="tx2"/>
                          </a:solidFill>
                          <a:effectLst/>
                          <a:latin typeface="微软雅黑" panose="020B0503020204020204" pitchFamily="34" charset="-122"/>
                          <a:ea typeface="微软雅黑" panose="020B0503020204020204" pitchFamily="34" charset="-122"/>
                        </a:rPr>
                        <a:t>,</a:t>
                      </a:r>
                      <a:r>
                        <a:rPr lang="zh-CN" altLang="en-US" sz="1050" u="none" strike="noStrike">
                          <a:solidFill>
                            <a:schemeClr val="tx2"/>
                          </a:solidFill>
                          <a:effectLst/>
                          <a:latin typeface="微软雅黑" panose="020B0503020204020204" pitchFamily="34" charset="-122"/>
                          <a:ea typeface="微软雅黑" panose="020B0503020204020204" pitchFamily="34" charset="-122"/>
                        </a:rPr>
                        <a:t>妻子</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丁蓓</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1,3</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ctr" fontAlgn="ctr"/>
                      <a:r>
                        <a:rPr lang="en-US" altLang="zh-CN" sz="1050" u="none" strike="noStrike">
                          <a:solidFill>
                            <a:schemeClr val="tx2"/>
                          </a:solidFill>
                          <a:effectLst/>
                          <a:latin typeface="微软雅黑" panose="020B0503020204020204" pitchFamily="34" charset="-122"/>
                          <a:ea typeface="微软雅黑" panose="020B0503020204020204" pitchFamily="34" charset="-122"/>
                        </a:rPr>
                        <a:t>1</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ctr"/>
                      <a:r>
                        <a:rPr lang="zh-CN" altLang="en-US" sz="1050" u="none" strike="noStrike">
                          <a:solidFill>
                            <a:schemeClr val="tx2"/>
                          </a:solidFill>
                          <a:effectLst/>
                          <a:latin typeface="微软雅黑" panose="020B0503020204020204" pitchFamily="34" charset="-122"/>
                          <a:ea typeface="微软雅黑" panose="020B0503020204020204" pitchFamily="34" charset="-122"/>
                        </a:rPr>
                        <a:t>副总裁</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en-US" altLang="zh-CN" sz="1050" u="none" strike="noStrike">
                          <a:solidFill>
                            <a:schemeClr val="tx2"/>
                          </a:solidFill>
                          <a:effectLst/>
                          <a:latin typeface="微软雅黑" panose="020B0503020204020204" pitchFamily="34" charset="-122"/>
                          <a:ea typeface="微软雅黑" panose="020B0503020204020204" pitchFamily="34" charset="-122"/>
                        </a:rPr>
                        <a:t>2010-11-10</a:t>
                      </a:r>
                      <a:endParaRPr lang="en-US" altLang="zh-CN"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c>
                  <a:txBody>
                    <a:bodyPr/>
                    <a:lstStyle/>
                    <a:p>
                      <a:pPr algn="l" fontAlgn="b"/>
                      <a:r>
                        <a:rPr lang="zh-CN" altLang="en-US" sz="1050" u="none" strike="noStrike">
                          <a:solidFill>
                            <a:schemeClr val="tx2"/>
                          </a:solidFill>
                          <a:effectLst/>
                          <a:latin typeface="微软雅黑" panose="020B0503020204020204" pitchFamily="34" charset="-122"/>
                          <a:ea typeface="微软雅黑" panose="020B0503020204020204" pitchFamily="34" charset="-122"/>
                        </a:rPr>
                        <a:t>　</a:t>
                      </a:r>
                      <a:endParaRPr lang="zh-CN" altLang="en-US" sz="1050" b="0" i="0" u="none" strike="noStrike">
                        <a:solidFill>
                          <a:schemeClr val="tx2"/>
                        </a:solidFill>
                        <a:effectLst/>
                        <a:latin typeface="微软雅黑" panose="020B0503020204020204" pitchFamily="34" charset="-122"/>
                        <a:ea typeface="微软雅黑" panose="020B0503020204020204" pitchFamily="34" charset="-122"/>
                      </a:endParaRPr>
                    </a:p>
                  </a:txBody>
                  <a:tcPr marL="7650" marR="7650" marT="7650" marB="0" anchor="ctr"/>
                </a:tc>
              </a:tr>
            </a:tbl>
          </a:graphicData>
        </a:graphic>
      </p:graphicFrame>
      <p:grpSp>
        <p:nvGrpSpPr>
          <p:cNvPr id="5" name="组合 4"/>
          <p:cNvGrpSpPr/>
          <p:nvPr/>
        </p:nvGrpSpPr>
        <p:grpSpPr>
          <a:xfrm>
            <a:off x="1015864" y="831751"/>
            <a:ext cx="3416559" cy="369332"/>
            <a:chOff x="1015864" y="831751"/>
            <a:chExt cx="3416559" cy="369332"/>
          </a:xfrm>
        </p:grpSpPr>
        <p:sp>
          <p:nvSpPr>
            <p:cNvPr id="6" name="文本框 5"/>
            <p:cNvSpPr txBox="1"/>
            <p:nvPr/>
          </p:nvSpPr>
          <p:spPr>
            <a:xfrm>
              <a:off x="1015864" y="831751"/>
              <a:ext cx="3416559"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   实际控制人与亲属关系表</a:t>
              </a:r>
            </a:p>
          </p:txBody>
        </p:sp>
        <p:pic>
          <p:nvPicPr>
            <p:cNvPr id="7" name="图片 6"/>
            <p:cNvPicPr>
              <a:picLocks noChangeAspect="1"/>
            </p:cNvPicPr>
            <p:nvPr/>
          </p:nvPicPr>
          <p:blipFill>
            <a:blip r:embed="rId2"/>
            <a:stretch>
              <a:fillRect/>
            </a:stretch>
          </p:blipFill>
          <p:spPr>
            <a:xfrm>
              <a:off x="1015864" y="852595"/>
              <a:ext cx="241025" cy="327644"/>
            </a:xfrm>
            <a:prstGeom prst="rect">
              <a:avLst/>
            </a:prstGeom>
          </p:spPr>
        </p:pic>
      </p:grpSp>
      <p:sp>
        <p:nvSpPr>
          <p:cNvPr id="8" name="横卷形 7"/>
          <p:cNvSpPr/>
          <p:nvPr/>
        </p:nvSpPr>
        <p:spPr>
          <a:xfrm>
            <a:off x="1390710" y="163686"/>
            <a:ext cx="6904204" cy="574530"/>
          </a:xfrm>
          <a:prstGeom prst="horizontalScroll">
            <a:avLst/>
          </a:prstGeom>
          <a:solidFill>
            <a:schemeClr val="accent1">
              <a:lumMod val="20000"/>
              <a:lumOff val="8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zh-CN" altLang="en-US" sz="2400" b="1" cap="all" smtClean="0">
                <a:solidFill>
                  <a:schemeClr val="tx2"/>
                </a:solidFill>
                <a:latin typeface="微软雅黑" panose="020B0503020204020204" pitchFamily="34" charset="-122"/>
                <a:ea typeface="微软雅黑" panose="020B0503020204020204" pitchFamily="34" charset="-122"/>
              </a:rPr>
              <a:t>样本数据</a:t>
            </a:r>
            <a:endParaRPr lang="zh-CN" altLang="en-US" sz="2400" b="1" cap="all">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横卷形 6"/>
          <p:cNvSpPr/>
          <p:nvPr/>
        </p:nvSpPr>
        <p:spPr>
          <a:xfrm>
            <a:off x="1545288" y="233353"/>
            <a:ext cx="1851056" cy="620085"/>
          </a:xfrm>
          <a:prstGeom prst="horizontalScroll">
            <a:avLst/>
          </a:prstGeom>
          <a:solidFill>
            <a:schemeClr val="accent1">
              <a:lumMod val="20000"/>
              <a:lumOff val="8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zh-CN" altLang="en-US" sz="2400" b="1" cap="all" smtClean="0">
                <a:solidFill>
                  <a:schemeClr val="tx2"/>
                </a:solidFill>
                <a:latin typeface="微软雅黑" panose="020B0503020204020204" pitchFamily="34" charset="-122"/>
                <a:ea typeface="微软雅黑" panose="020B0503020204020204" pitchFamily="34" charset="-122"/>
              </a:rPr>
              <a:t>样本数据</a:t>
            </a:r>
            <a:endParaRPr lang="zh-CN" altLang="en-US" sz="2400" b="1" cap="all">
              <a:solidFill>
                <a:schemeClr val="tx2"/>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48</a:t>
            </a:fld>
            <a:endParaRPr lang="zh-CN" altLang="en-US" dirty="0"/>
          </a:p>
        </p:txBody>
      </p:sp>
      <p:grpSp>
        <p:nvGrpSpPr>
          <p:cNvPr id="3" name="组合 2"/>
          <p:cNvGrpSpPr/>
          <p:nvPr/>
        </p:nvGrpSpPr>
        <p:grpSpPr>
          <a:xfrm>
            <a:off x="947057" y="1059424"/>
            <a:ext cx="3416559" cy="369332"/>
            <a:chOff x="1015864" y="852595"/>
            <a:chExt cx="3416559" cy="369332"/>
          </a:xfrm>
        </p:grpSpPr>
        <p:sp>
          <p:nvSpPr>
            <p:cNvPr id="4" name="文本框 3"/>
            <p:cNvSpPr txBox="1"/>
            <p:nvPr/>
          </p:nvSpPr>
          <p:spPr>
            <a:xfrm>
              <a:off x="1015864" y="852595"/>
              <a:ext cx="3416559"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   </a:t>
              </a:r>
              <a:r>
                <a:rPr lang="zh-CN" altLang="en-US" dirty="0" smtClean="0">
                  <a:solidFill>
                    <a:schemeClr val="tx2"/>
                  </a:solidFill>
                  <a:latin typeface="微软雅黑" panose="020B0503020204020204" pitchFamily="34" charset="-122"/>
                  <a:ea typeface="微软雅黑" panose="020B0503020204020204" pitchFamily="34" charset="-122"/>
                </a:rPr>
                <a:t>家族成员结构组成表</a:t>
              </a:r>
              <a:endParaRPr lang="zh-CN" altLang="en-US" dirty="0">
                <a:solidFill>
                  <a:schemeClr val="tx2"/>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1015864" y="852595"/>
              <a:ext cx="241025" cy="327644"/>
            </a:xfrm>
            <a:prstGeom prst="rect">
              <a:avLst/>
            </a:prstGeom>
          </p:spPr>
        </p:pic>
      </p:grpSp>
      <p:graphicFrame>
        <p:nvGraphicFramePr>
          <p:cNvPr id="6" name="表格 5"/>
          <p:cNvGraphicFramePr>
            <a:graphicFrameLocks noGrp="1"/>
          </p:cNvGraphicFramePr>
          <p:nvPr/>
        </p:nvGraphicFramePr>
        <p:xfrm>
          <a:off x="943985" y="1595602"/>
          <a:ext cx="10428514" cy="3738653"/>
        </p:xfrm>
        <a:graphic>
          <a:graphicData uri="http://schemas.openxmlformats.org/drawingml/2006/table">
            <a:tbl>
              <a:tblPr>
                <a:tableStyleId>{5C22544A-7EE6-4342-B048-85BDC9FD1C3A}</a:tableStyleId>
              </a:tblPr>
              <a:tblGrid>
                <a:gridCol w="861941"/>
                <a:gridCol w="851762"/>
                <a:gridCol w="993722"/>
                <a:gridCol w="674654"/>
                <a:gridCol w="1172694"/>
                <a:gridCol w="774206"/>
                <a:gridCol w="973969"/>
                <a:gridCol w="654140"/>
                <a:gridCol w="785592"/>
                <a:gridCol w="728665"/>
                <a:gridCol w="994537"/>
                <a:gridCol w="504235"/>
                <a:gridCol w="458397"/>
              </a:tblGrid>
              <a:tr h="1095389">
                <a:tc>
                  <a:txBody>
                    <a:bodyPr/>
                    <a:lstStyle/>
                    <a:p>
                      <a:pPr algn="l" fontAlgn="ctr"/>
                      <a:r>
                        <a:rPr lang="zh-CN" altLang="en-US" sz="1400" u="none" strike="noStrike" dirty="0">
                          <a:solidFill>
                            <a:schemeClr val="tx2"/>
                          </a:solidFill>
                          <a:effectLst/>
                          <a:latin typeface="+mj-ea"/>
                          <a:ea typeface="+mj-ea"/>
                        </a:rPr>
                        <a:t>证券代码</a:t>
                      </a:r>
                      <a:endParaRPr lang="zh-CN" altLang="en-US" sz="1400" b="0" i="0" u="none" strike="noStrike" dirty="0">
                        <a:solidFill>
                          <a:schemeClr val="tx2"/>
                        </a:solidFill>
                        <a:effectLst/>
                        <a:latin typeface="+mj-ea"/>
                        <a:ea typeface="+mj-ea"/>
                      </a:endParaRPr>
                    </a:p>
                  </a:txBody>
                  <a:tcPr marL="9525" marR="9525" marT="9525" marB="0" anchor="ctr">
                    <a:solidFill>
                      <a:srgbClr val="FF9966"/>
                    </a:solidFill>
                  </a:tcPr>
                </a:tc>
                <a:tc>
                  <a:txBody>
                    <a:bodyPr/>
                    <a:lstStyle/>
                    <a:p>
                      <a:pPr algn="l" fontAlgn="ctr"/>
                      <a:r>
                        <a:rPr lang="zh-CN" altLang="en-US" sz="1400" u="none" strike="noStrike">
                          <a:solidFill>
                            <a:schemeClr val="tx2"/>
                          </a:solidFill>
                          <a:effectLst/>
                          <a:latin typeface="+mj-ea"/>
                          <a:ea typeface="+mj-ea"/>
                        </a:rPr>
                        <a:t>证券简称</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ctr"/>
                      <a:r>
                        <a:rPr lang="zh-CN" altLang="en-US" sz="1400" u="none" strike="noStrike" dirty="0">
                          <a:solidFill>
                            <a:schemeClr val="tx2"/>
                          </a:solidFill>
                          <a:effectLst/>
                          <a:latin typeface="+mj-ea"/>
                          <a:ea typeface="+mj-ea"/>
                        </a:rPr>
                        <a:t>截止日期</a:t>
                      </a:r>
                      <a:endParaRPr lang="zh-CN" altLang="en-US" sz="1400" b="0" i="0" u="none" strike="noStrike" dirty="0">
                        <a:solidFill>
                          <a:schemeClr val="tx2"/>
                        </a:solidFill>
                        <a:effectLst/>
                        <a:latin typeface="+mj-ea"/>
                        <a:ea typeface="+mj-ea"/>
                      </a:endParaRPr>
                    </a:p>
                  </a:txBody>
                  <a:tcPr marL="9525" marR="9525" marT="9525" marB="0" anchor="ctr">
                    <a:solidFill>
                      <a:srgbClr val="FF9966"/>
                    </a:solidFill>
                  </a:tcPr>
                </a:tc>
                <a:tc>
                  <a:txBody>
                    <a:bodyPr/>
                    <a:lstStyle/>
                    <a:p>
                      <a:pPr algn="l" fontAlgn="b"/>
                      <a:r>
                        <a:rPr lang="zh-CN" altLang="en-US" sz="1400" u="none" strike="noStrike">
                          <a:solidFill>
                            <a:schemeClr val="tx2"/>
                          </a:solidFill>
                          <a:effectLst/>
                          <a:latin typeface="+mj-ea"/>
                          <a:ea typeface="+mj-ea"/>
                        </a:rPr>
                        <a:t>家族企业类型</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b"/>
                      <a:r>
                        <a:rPr lang="zh-CN" altLang="en-US" sz="1400" u="none" strike="noStrike">
                          <a:solidFill>
                            <a:schemeClr val="tx2"/>
                          </a:solidFill>
                          <a:effectLst/>
                          <a:latin typeface="+mj-ea"/>
                          <a:ea typeface="+mj-ea"/>
                        </a:rPr>
                        <a:t>家族成员领取的薪酬总额</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b"/>
                      <a:r>
                        <a:rPr lang="zh-CN" altLang="en-US" sz="1400" u="none" strike="noStrike">
                          <a:solidFill>
                            <a:schemeClr val="tx2"/>
                          </a:solidFill>
                          <a:effectLst/>
                          <a:latin typeface="+mj-ea"/>
                          <a:ea typeface="+mj-ea"/>
                        </a:rPr>
                        <a:t>家族成员总人数</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b"/>
                      <a:r>
                        <a:rPr lang="zh-CN" altLang="en-US" sz="1400" u="none" strike="noStrike">
                          <a:solidFill>
                            <a:schemeClr val="tx2"/>
                          </a:solidFill>
                          <a:effectLst/>
                          <a:latin typeface="+mj-ea"/>
                          <a:ea typeface="+mj-ea"/>
                        </a:rPr>
                        <a:t>家族高级执行层人数</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b"/>
                      <a:r>
                        <a:rPr lang="zh-CN" altLang="en-US" sz="1400" u="none" strike="noStrike">
                          <a:solidFill>
                            <a:schemeClr val="tx2"/>
                          </a:solidFill>
                          <a:effectLst/>
                          <a:latin typeface="+mj-ea"/>
                          <a:ea typeface="+mj-ea"/>
                        </a:rPr>
                        <a:t>家族董事人数</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b"/>
                      <a:r>
                        <a:rPr lang="zh-CN" altLang="en-US" sz="1400" u="none" strike="noStrike">
                          <a:solidFill>
                            <a:schemeClr val="tx2"/>
                          </a:solidFill>
                          <a:effectLst/>
                          <a:latin typeface="+mj-ea"/>
                          <a:ea typeface="+mj-ea"/>
                        </a:rPr>
                        <a:t>家族监事人数</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b"/>
                      <a:r>
                        <a:rPr lang="zh-CN" altLang="en-US" sz="1400" u="none" strike="noStrike">
                          <a:solidFill>
                            <a:schemeClr val="tx2"/>
                          </a:solidFill>
                          <a:effectLst/>
                          <a:latin typeface="+mj-ea"/>
                          <a:ea typeface="+mj-ea"/>
                        </a:rPr>
                        <a:t>家族高管人数</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b"/>
                      <a:r>
                        <a:rPr lang="zh-CN" altLang="en-US" sz="1400" u="none" strike="noStrike">
                          <a:solidFill>
                            <a:schemeClr val="tx2"/>
                          </a:solidFill>
                          <a:effectLst/>
                          <a:latin typeface="+mj-ea"/>
                          <a:ea typeface="+mj-ea"/>
                        </a:rPr>
                        <a:t>实际控制人子女数量</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ctr"/>
                      <a:r>
                        <a:rPr lang="zh-CN" altLang="en-US" sz="1400" u="none" strike="noStrike">
                          <a:solidFill>
                            <a:schemeClr val="tx2"/>
                          </a:solidFill>
                          <a:effectLst/>
                          <a:latin typeface="+mj-ea"/>
                          <a:ea typeface="+mj-ea"/>
                        </a:rPr>
                        <a:t>儿子人数</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c>
                  <a:txBody>
                    <a:bodyPr/>
                    <a:lstStyle/>
                    <a:p>
                      <a:pPr algn="l" fontAlgn="ctr"/>
                      <a:r>
                        <a:rPr lang="zh-CN" altLang="en-US" sz="1400" u="none" strike="noStrike">
                          <a:solidFill>
                            <a:schemeClr val="tx2"/>
                          </a:solidFill>
                          <a:effectLst/>
                          <a:latin typeface="+mj-ea"/>
                          <a:ea typeface="+mj-ea"/>
                        </a:rPr>
                        <a:t>女儿人数</a:t>
                      </a:r>
                      <a:endParaRPr lang="zh-CN" altLang="en-US" sz="1400" b="0" i="0" u="none" strike="noStrike">
                        <a:solidFill>
                          <a:schemeClr val="tx2"/>
                        </a:solidFill>
                        <a:effectLst/>
                        <a:latin typeface="+mj-ea"/>
                        <a:ea typeface="+mj-ea"/>
                      </a:endParaRPr>
                    </a:p>
                  </a:txBody>
                  <a:tcPr marL="9525" marR="9525" marT="9525" marB="0" anchor="ctr">
                    <a:solidFill>
                      <a:srgbClr val="FF9966"/>
                    </a:solidFill>
                  </a:tcPr>
                </a:tc>
              </a:tr>
              <a:tr h="440544">
                <a:tc>
                  <a:txBody>
                    <a:bodyPr/>
                    <a:lstStyle/>
                    <a:p>
                      <a:pPr algn="l" fontAlgn="b"/>
                      <a:r>
                        <a:rPr lang="en-US" altLang="zh-CN" sz="1200" u="none" strike="noStrike">
                          <a:solidFill>
                            <a:schemeClr val="tx2"/>
                          </a:solidFill>
                          <a:effectLst/>
                          <a:latin typeface="+mj-ea"/>
                          <a:ea typeface="+mj-ea"/>
                        </a:rPr>
                        <a:t>002617</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zh-CN" altLang="en-US" sz="1200" u="none" strike="noStrike">
                          <a:solidFill>
                            <a:schemeClr val="tx2"/>
                          </a:solidFill>
                          <a:effectLst/>
                          <a:latin typeface="+mj-ea"/>
                          <a:ea typeface="+mj-ea"/>
                        </a:rPr>
                        <a:t>露笑科技</a:t>
                      </a:r>
                      <a:endParaRPr lang="zh-CN" altLang="en-US" sz="1200" b="0" i="0" u="none" strike="noStrike">
                        <a:solidFill>
                          <a:schemeClr val="tx2"/>
                        </a:solidFill>
                        <a:effectLst/>
                        <a:latin typeface="+mj-ea"/>
                        <a:ea typeface="+mj-ea"/>
                      </a:endParaRPr>
                    </a:p>
                  </a:txBody>
                  <a:tcPr marL="9525" marR="9525" marT="9525" marB="0" anchor="ctr"/>
                </a:tc>
                <a:tc>
                  <a:txBody>
                    <a:bodyPr/>
                    <a:lstStyle/>
                    <a:p>
                      <a:pPr algn="r" fontAlgn="b"/>
                      <a:r>
                        <a:rPr lang="en-US" altLang="zh-CN" sz="1200" u="none" strike="noStrike">
                          <a:solidFill>
                            <a:schemeClr val="tx2"/>
                          </a:solidFill>
                          <a:effectLst/>
                          <a:latin typeface="+mj-ea"/>
                          <a:ea typeface="+mj-ea"/>
                        </a:rPr>
                        <a:t>2014/12/31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1065200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r>
              <a:tr h="440544">
                <a:tc>
                  <a:txBody>
                    <a:bodyPr/>
                    <a:lstStyle/>
                    <a:p>
                      <a:pPr algn="l" fontAlgn="b"/>
                      <a:r>
                        <a:rPr lang="en-US" altLang="zh-CN" sz="1200" u="none" strike="noStrike">
                          <a:solidFill>
                            <a:schemeClr val="tx2"/>
                          </a:solidFill>
                          <a:effectLst/>
                          <a:latin typeface="+mj-ea"/>
                          <a:ea typeface="+mj-ea"/>
                        </a:rPr>
                        <a:t>002617</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zh-CN" altLang="en-US" sz="1200" u="none" strike="noStrike">
                          <a:solidFill>
                            <a:schemeClr val="tx2"/>
                          </a:solidFill>
                          <a:effectLst/>
                          <a:latin typeface="+mj-ea"/>
                          <a:ea typeface="+mj-ea"/>
                        </a:rPr>
                        <a:t>露笑科技</a:t>
                      </a:r>
                      <a:endParaRPr lang="zh-CN" altLang="en-US" sz="1200" b="0" i="0" u="none" strike="noStrike">
                        <a:solidFill>
                          <a:schemeClr val="tx2"/>
                        </a:solidFill>
                        <a:effectLst/>
                        <a:latin typeface="+mj-ea"/>
                        <a:ea typeface="+mj-ea"/>
                      </a:endParaRPr>
                    </a:p>
                  </a:txBody>
                  <a:tcPr marL="9525" marR="9525" marT="9525" marB="0" anchor="ctr"/>
                </a:tc>
                <a:tc>
                  <a:txBody>
                    <a:bodyPr/>
                    <a:lstStyle/>
                    <a:p>
                      <a:pPr algn="r" fontAlgn="b"/>
                      <a:r>
                        <a:rPr lang="en-US" altLang="zh-CN" sz="1200" u="none" strike="noStrike">
                          <a:solidFill>
                            <a:schemeClr val="tx2"/>
                          </a:solidFill>
                          <a:effectLst/>
                          <a:latin typeface="+mj-ea"/>
                          <a:ea typeface="+mj-ea"/>
                        </a:rPr>
                        <a:t>2015/12/31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531600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r>
              <a:tr h="440544">
                <a:tc>
                  <a:txBody>
                    <a:bodyPr/>
                    <a:lstStyle/>
                    <a:p>
                      <a:pPr algn="l" fontAlgn="b"/>
                      <a:r>
                        <a:rPr lang="en-US" altLang="zh-CN" sz="1200" u="none" strike="noStrike">
                          <a:solidFill>
                            <a:schemeClr val="tx2"/>
                          </a:solidFill>
                          <a:effectLst/>
                          <a:latin typeface="+mj-ea"/>
                          <a:ea typeface="+mj-ea"/>
                        </a:rPr>
                        <a:t>002617</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zh-CN" altLang="en-US" sz="1200" u="none" strike="noStrike">
                          <a:solidFill>
                            <a:schemeClr val="tx2"/>
                          </a:solidFill>
                          <a:effectLst/>
                          <a:latin typeface="+mj-ea"/>
                          <a:ea typeface="+mj-ea"/>
                        </a:rPr>
                        <a:t>露笑科技</a:t>
                      </a:r>
                      <a:endParaRPr lang="zh-CN" altLang="en-US" sz="1200" b="0" i="0" u="none" strike="noStrike">
                        <a:solidFill>
                          <a:schemeClr val="tx2"/>
                        </a:solidFill>
                        <a:effectLst/>
                        <a:latin typeface="+mj-ea"/>
                        <a:ea typeface="+mj-ea"/>
                      </a:endParaRPr>
                    </a:p>
                  </a:txBody>
                  <a:tcPr marL="9525" marR="9525" marT="9525" marB="0" anchor="ctr"/>
                </a:tc>
                <a:tc>
                  <a:txBody>
                    <a:bodyPr/>
                    <a:lstStyle/>
                    <a:p>
                      <a:pPr algn="r" fontAlgn="b"/>
                      <a:r>
                        <a:rPr lang="en-US" altLang="zh-CN" sz="1200" u="none" strike="noStrike">
                          <a:solidFill>
                            <a:schemeClr val="tx2"/>
                          </a:solidFill>
                          <a:effectLst/>
                          <a:latin typeface="+mj-ea"/>
                          <a:ea typeface="+mj-ea"/>
                        </a:rPr>
                        <a:t>2016/12/31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594000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r>
              <a:tr h="440544">
                <a:tc>
                  <a:txBody>
                    <a:bodyPr/>
                    <a:lstStyle/>
                    <a:p>
                      <a:pPr algn="l" fontAlgn="b"/>
                      <a:r>
                        <a:rPr lang="en-US" altLang="zh-CN" sz="1200" u="none" strike="noStrike">
                          <a:solidFill>
                            <a:schemeClr val="tx2"/>
                          </a:solidFill>
                          <a:effectLst/>
                          <a:latin typeface="+mj-ea"/>
                          <a:ea typeface="+mj-ea"/>
                        </a:rPr>
                        <a:t>300317</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zh-CN" altLang="en-US" sz="1200" u="none" strike="noStrike">
                          <a:solidFill>
                            <a:schemeClr val="tx2"/>
                          </a:solidFill>
                          <a:effectLst/>
                          <a:latin typeface="+mj-ea"/>
                          <a:ea typeface="+mj-ea"/>
                        </a:rPr>
                        <a:t>珈伟股份</a:t>
                      </a:r>
                      <a:endParaRPr lang="zh-CN" altLang="en-US" sz="1200" b="0" i="0" u="none" strike="noStrike">
                        <a:solidFill>
                          <a:schemeClr val="tx2"/>
                        </a:solidFill>
                        <a:effectLst/>
                        <a:latin typeface="+mj-ea"/>
                        <a:ea typeface="+mj-ea"/>
                      </a:endParaRPr>
                    </a:p>
                  </a:txBody>
                  <a:tcPr marL="9525" marR="9525" marT="9525" marB="0" anchor="ctr"/>
                </a:tc>
                <a:tc>
                  <a:txBody>
                    <a:bodyPr/>
                    <a:lstStyle/>
                    <a:p>
                      <a:pPr algn="r" fontAlgn="b"/>
                      <a:r>
                        <a:rPr lang="en-US" altLang="zh-CN" sz="1200" u="none" strike="noStrike">
                          <a:solidFill>
                            <a:schemeClr val="tx2"/>
                          </a:solidFill>
                          <a:effectLst/>
                          <a:latin typeface="+mj-ea"/>
                          <a:ea typeface="+mj-ea"/>
                        </a:rPr>
                        <a:t>2014/12/31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902200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4</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r>
              <a:tr h="440544">
                <a:tc>
                  <a:txBody>
                    <a:bodyPr/>
                    <a:lstStyle/>
                    <a:p>
                      <a:pPr algn="l" fontAlgn="b"/>
                      <a:r>
                        <a:rPr lang="en-US" altLang="zh-CN" sz="1200" u="none" strike="noStrike">
                          <a:solidFill>
                            <a:schemeClr val="tx2"/>
                          </a:solidFill>
                          <a:effectLst/>
                          <a:latin typeface="+mj-ea"/>
                          <a:ea typeface="+mj-ea"/>
                        </a:rPr>
                        <a:t>300317</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zh-CN" altLang="en-US" sz="1200" u="none" strike="noStrike">
                          <a:solidFill>
                            <a:schemeClr val="tx2"/>
                          </a:solidFill>
                          <a:effectLst/>
                          <a:latin typeface="+mj-ea"/>
                          <a:ea typeface="+mj-ea"/>
                        </a:rPr>
                        <a:t>珈伟股份</a:t>
                      </a:r>
                      <a:endParaRPr lang="zh-CN" altLang="en-US" sz="1200" b="0" i="0" u="none" strike="noStrike">
                        <a:solidFill>
                          <a:schemeClr val="tx2"/>
                        </a:solidFill>
                        <a:effectLst/>
                        <a:latin typeface="+mj-ea"/>
                        <a:ea typeface="+mj-ea"/>
                      </a:endParaRPr>
                    </a:p>
                  </a:txBody>
                  <a:tcPr marL="9525" marR="9525" marT="9525" marB="0" anchor="ctr"/>
                </a:tc>
                <a:tc>
                  <a:txBody>
                    <a:bodyPr/>
                    <a:lstStyle/>
                    <a:p>
                      <a:pPr algn="r" fontAlgn="b"/>
                      <a:r>
                        <a:rPr lang="en-US" altLang="zh-CN" sz="1200" u="none" strike="noStrike">
                          <a:solidFill>
                            <a:schemeClr val="tx2"/>
                          </a:solidFill>
                          <a:effectLst/>
                          <a:latin typeface="+mj-ea"/>
                          <a:ea typeface="+mj-ea"/>
                        </a:rPr>
                        <a:t>2015/12/31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927600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4</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r>
              <a:tr h="440544">
                <a:tc>
                  <a:txBody>
                    <a:bodyPr/>
                    <a:lstStyle/>
                    <a:p>
                      <a:pPr algn="l" fontAlgn="b"/>
                      <a:r>
                        <a:rPr lang="en-US" altLang="zh-CN" sz="1200" u="none" strike="noStrike">
                          <a:solidFill>
                            <a:schemeClr val="tx2"/>
                          </a:solidFill>
                          <a:effectLst/>
                          <a:latin typeface="+mj-ea"/>
                          <a:ea typeface="+mj-ea"/>
                        </a:rPr>
                        <a:t>300317</a:t>
                      </a:r>
                      <a:endParaRPr lang="en-US" altLang="zh-CN" sz="1200" b="0" i="0" u="none" strike="noStrike">
                        <a:solidFill>
                          <a:schemeClr val="tx2"/>
                        </a:solidFill>
                        <a:effectLst/>
                        <a:latin typeface="+mj-ea"/>
                        <a:ea typeface="+mj-ea"/>
                      </a:endParaRPr>
                    </a:p>
                  </a:txBody>
                  <a:tcPr marL="9525" marR="9525" marT="9525" marB="0" anchor="ctr"/>
                </a:tc>
                <a:tc>
                  <a:txBody>
                    <a:bodyPr/>
                    <a:lstStyle/>
                    <a:p>
                      <a:pPr algn="l" fontAlgn="b"/>
                      <a:r>
                        <a:rPr lang="zh-CN" altLang="en-US" sz="1200" u="none" strike="noStrike">
                          <a:solidFill>
                            <a:schemeClr val="tx2"/>
                          </a:solidFill>
                          <a:effectLst/>
                          <a:latin typeface="+mj-ea"/>
                          <a:ea typeface="+mj-ea"/>
                        </a:rPr>
                        <a:t>珈伟股份</a:t>
                      </a:r>
                      <a:endParaRPr lang="zh-CN" altLang="en-US" sz="1200" b="0" i="0" u="none" strike="noStrike">
                        <a:solidFill>
                          <a:schemeClr val="tx2"/>
                        </a:solidFill>
                        <a:effectLst/>
                        <a:latin typeface="+mj-ea"/>
                        <a:ea typeface="+mj-ea"/>
                      </a:endParaRPr>
                    </a:p>
                  </a:txBody>
                  <a:tcPr marL="9525" marR="9525" marT="9525" marB="0" anchor="ctr"/>
                </a:tc>
                <a:tc>
                  <a:txBody>
                    <a:bodyPr/>
                    <a:lstStyle/>
                    <a:p>
                      <a:pPr algn="r" fontAlgn="b"/>
                      <a:r>
                        <a:rPr lang="en-US" altLang="zh-CN" sz="1200" u="none" strike="noStrike">
                          <a:solidFill>
                            <a:schemeClr val="tx2"/>
                          </a:solidFill>
                          <a:effectLst/>
                          <a:latin typeface="+mj-ea"/>
                          <a:ea typeface="+mj-ea"/>
                        </a:rPr>
                        <a:t>2016/12/31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905200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3</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2</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1</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a:solidFill>
                            <a:schemeClr val="tx2"/>
                          </a:solidFill>
                          <a:effectLst/>
                          <a:latin typeface="+mj-ea"/>
                          <a:ea typeface="+mj-ea"/>
                        </a:rPr>
                        <a:t>0</a:t>
                      </a:r>
                      <a:endParaRPr lang="en-US" altLang="zh-CN" sz="1200" b="0" i="0" u="none" strike="noStrike">
                        <a:solidFill>
                          <a:schemeClr val="tx2"/>
                        </a:solidFill>
                        <a:effectLst/>
                        <a:latin typeface="+mj-ea"/>
                        <a:ea typeface="+mj-ea"/>
                      </a:endParaRPr>
                    </a:p>
                  </a:txBody>
                  <a:tcPr marL="9525" marR="9525" marT="9525" marB="0" anchor="ctr"/>
                </a:tc>
                <a:tc>
                  <a:txBody>
                    <a:bodyPr/>
                    <a:lstStyle/>
                    <a:p>
                      <a:pPr algn="ctr" fontAlgn="b"/>
                      <a:r>
                        <a:rPr lang="en-US" altLang="zh-CN" sz="1200" u="none" strike="noStrike" dirty="0">
                          <a:solidFill>
                            <a:schemeClr val="tx2"/>
                          </a:solidFill>
                          <a:effectLst/>
                          <a:latin typeface="+mj-ea"/>
                          <a:ea typeface="+mj-ea"/>
                        </a:rPr>
                        <a:t>1</a:t>
                      </a:r>
                      <a:endParaRPr lang="en-US" altLang="zh-CN" sz="1200" b="0" i="0" u="none" strike="noStrike" dirty="0">
                        <a:solidFill>
                          <a:schemeClr val="tx2"/>
                        </a:solidFill>
                        <a:effectLst/>
                        <a:latin typeface="+mj-ea"/>
                        <a:ea typeface="+mj-ea"/>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49</a:t>
            </a:fld>
            <a:endParaRPr lang="zh-CN" altLang="en-US" dirty="0"/>
          </a:p>
        </p:txBody>
      </p:sp>
      <p:grpSp>
        <p:nvGrpSpPr>
          <p:cNvPr id="3" name="组合 2"/>
          <p:cNvGrpSpPr/>
          <p:nvPr>
            <p:custDataLst>
              <p:tags r:id="rId1"/>
            </p:custDataLst>
          </p:nvPr>
        </p:nvGrpSpPr>
        <p:grpSpPr>
          <a:xfrm>
            <a:off x="2438213" y="3427263"/>
            <a:ext cx="2701253" cy="2743990"/>
            <a:chOff x="4656931" y="3428093"/>
            <a:chExt cx="2820988" cy="2836863"/>
          </a:xfrm>
        </p:grpSpPr>
        <p:sp>
          <p:nvSpPr>
            <p:cNvPr id="4" name="Freeform 5"/>
            <p:cNvSpPr/>
            <p:nvPr>
              <p:custDataLst>
                <p:tags r:id="rId39"/>
              </p:custDataLst>
            </p:nvPr>
          </p:nvSpPr>
          <p:spPr bwMode="auto">
            <a:xfrm>
              <a:off x="5714206" y="3428093"/>
              <a:ext cx="363538" cy="2836863"/>
            </a:xfrm>
            <a:custGeom>
              <a:avLst/>
              <a:gdLst>
                <a:gd name="T0" fmla="*/ 0 w 10000"/>
                <a:gd name="T1" fmla="*/ 2655536 h 10501"/>
                <a:gd name="T2" fmla="*/ 0 w 10000"/>
                <a:gd name="T3" fmla="*/ 2655536 h 10501"/>
                <a:gd name="T4" fmla="*/ 181559 w 10000"/>
                <a:gd name="T5" fmla="*/ 2836804 h 10501"/>
                <a:gd name="T6" fmla="*/ 181559 w 10000"/>
                <a:gd name="T7" fmla="*/ 2836804 h 10501"/>
                <a:gd name="T8" fmla="*/ 363118 w 10000"/>
                <a:gd name="T9" fmla="*/ 2655536 h 10501"/>
                <a:gd name="T10" fmla="*/ 363118 w 10000"/>
                <a:gd name="T11" fmla="*/ 2655536 h 10501"/>
                <a:gd name="T12" fmla="*/ 363118 w 10000"/>
                <a:gd name="T13" fmla="*/ 0 h 1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0" h="10501">
                  <a:moveTo>
                    <a:pt x="0" y="9830"/>
                  </a:moveTo>
                  <a:lnTo>
                    <a:pt x="0" y="9830"/>
                  </a:lnTo>
                  <a:cubicBezTo>
                    <a:pt x="0" y="10198"/>
                    <a:pt x="2256" y="10501"/>
                    <a:pt x="5000" y="10501"/>
                  </a:cubicBezTo>
                  <a:cubicBezTo>
                    <a:pt x="7805" y="10501"/>
                    <a:pt x="10000" y="10198"/>
                    <a:pt x="10000" y="9830"/>
                  </a:cubicBezTo>
                  <a:lnTo>
                    <a:pt x="10000" y="0"/>
                  </a:lnTo>
                </a:path>
              </a:pathLst>
            </a:custGeom>
            <a:noFill/>
            <a:ln w="101600" cap="rnd">
              <a:solidFill>
                <a:srgbClr val="ADBACA"/>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Freeform 6"/>
            <p:cNvSpPr/>
            <p:nvPr>
              <p:custDataLst>
                <p:tags r:id="rId40"/>
              </p:custDataLst>
            </p:nvPr>
          </p:nvSpPr>
          <p:spPr bwMode="auto">
            <a:xfrm>
              <a:off x="6068219" y="3488418"/>
              <a:ext cx="1409700" cy="1257300"/>
            </a:xfrm>
            <a:custGeom>
              <a:avLst/>
              <a:gdLst>
                <a:gd name="T0" fmla="*/ 0 w 638"/>
                <a:gd name="T1" fmla="*/ 0 h 568"/>
                <a:gd name="T2" fmla="*/ 0 w 638"/>
                <a:gd name="T3" fmla="*/ 1256446 h 568"/>
                <a:gd name="T4" fmla="*/ 351279 w 638"/>
                <a:gd name="T5" fmla="*/ 1070634 h 568"/>
                <a:gd name="T6" fmla="*/ 704767 w 638"/>
                <a:gd name="T7" fmla="*/ 1256446 h 568"/>
                <a:gd name="T8" fmla="*/ 1058255 w 638"/>
                <a:gd name="T9" fmla="*/ 1070634 h 568"/>
                <a:gd name="T10" fmla="*/ 1409534 w 638"/>
                <a:gd name="T11" fmla="*/ 1254234 h 568"/>
                <a:gd name="T12" fmla="*/ 0 w 638"/>
                <a:gd name="T13" fmla="*/ 0 h 5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7"/>
            <p:cNvSpPr/>
            <p:nvPr>
              <p:custDataLst>
                <p:tags r:id="rId41"/>
              </p:custDataLst>
            </p:nvPr>
          </p:nvSpPr>
          <p:spPr bwMode="auto">
            <a:xfrm>
              <a:off x="4656931" y="3488418"/>
              <a:ext cx="1411288" cy="1257300"/>
            </a:xfrm>
            <a:custGeom>
              <a:avLst/>
              <a:gdLst>
                <a:gd name="T0" fmla="*/ 1411401 w 639"/>
                <a:gd name="T1" fmla="*/ 0 h 568"/>
                <a:gd name="T2" fmla="*/ 1411401 w 639"/>
                <a:gd name="T3" fmla="*/ 0 h 568"/>
                <a:gd name="T4" fmla="*/ 0 w 639"/>
                <a:gd name="T5" fmla="*/ 1256446 h 568"/>
                <a:gd name="T6" fmla="*/ 353402 w 639"/>
                <a:gd name="T7" fmla="*/ 1070634 h 568"/>
                <a:gd name="T8" fmla="*/ 706805 w 639"/>
                <a:gd name="T9" fmla="*/ 1256446 h 568"/>
                <a:gd name="T10" fmla="*/ 1057999 w 639"/>
                <a:gd name="T11" fmla="*/ 1070634 h 568"/>
                <a:gd name="T12" fmla="*/ 1411401 w 639"/>
                <a:gd name="T13" fmla="*/ 1256446 h 568"/>
                <a:gd name="T14" fmla="*/ 1411401 w 639"/>
                <a:gd name="T15" fmla="*/ 0 h 5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8"/>
            <p:cNvSpPr/>
            <p:nvPr>
              <p:custDataLst>
                <p:tags r:id="rId42"/>
              </p:custDataLst>
            </p:nvPr>
          </p:nvSpPr>
          <p:spPr bwMode="auto">
            <a:xfrm>
              <a:off x="5361781" y="3488418"/>
              <a:ext cx="704850" cy="1252538"/>
            </a:xfrm>
            <a:custGeom>
              <a:avLst/>
              <a:gdLst>
                <a:gd name="T0" fmla="*/ 355697 w 319"/>
                <a:gd name="T1" fmla="*/ 1070425 h 566"/>
                <a:gd name="T2" fmla="*/ 704767 w 319"/>
                <a:gd name="T3" fmla="*/ 1249566 h 566"/>
                <a:gd name="T4" fmla="*/ 704767 w 319"/>
                <a:gd name="T5" fmla="*/ 0 h 566"/>
                <a:gd name="T6" fmla="*/ 700348 w 319"/>
                <a:gd name="T7" fmla="*/ 0 h 566"/>
                <a:gd name="T8" fmla="*/ 0 w 319"/>
                <a:gd name="T9" fmla="*/ 1249566 h 566"/>
                <a:gd name="T10" fmla="*/ 0 w 319"/>
                <a:gd name="T11" fmla="*/ 1251778 h 566"/>
                <a:gd name="T12" fmla="*/ 11047 w 319"/>
                <a:gd name="T13" fmla="*/ 1247355 h 566"/>
                <a:gd name="T14" fmla="*/ 355697 w 319"/>
                <a:gd name="T15" fmla="*/ 1070425 h 5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rgbClr val="8497B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9"/>
            <p:cNvSpPr/>
            <p:nvPr>
              <p:custDataLst>
                <p:tags r:id="rId43"/>
              </p:custDataLst>
            </p:nvPr>
          </p:nvSpPr>
          <p:spPr bwMode="auto">
            <a:xfrm>
              <a:off x="6066631" y="3488418"/>
              <a:ext cx="703263" cy="1257300"/>
            </a:xfrm>
            <a:custGeom>
              <a:avLst/>
              <a:gdLst>
                <a:gd name="T0" fmla="*/ 0 w 319"/>
                <a:gd name="T1" fmla="*/ 1256446 h 568"/>
                <a:gd name="T2" fmla="*/ 11047 w 319"/>
                <a:gd name="T3" fmla="*/ 1240962 h 568"/>
                <a:gd name="T4" fmla="*/ 351279 w 319"/>
                <a:gd name="T5" fmla="*/ 1070634 h 568"/>
                <a:gd name="T6" fmla="*/ 698139 w 319"/>
                <a:gd name="T7" fmla="*/ 1245386 h 568"/>
                <a:gd name="T8" fmla="*/ 704767 w 319"/>
                <a:gd name="T9" fmla="*/ 1256446 h 568"/>
                <a:gd name="T10" fmla="*/ 704767 w 319"/>
                <a:gd name="T11" fmla="*/ 1256446 h 568"/>
                <a:gd name="T12" fmla="*/ 0 w 319"/>
                <a:gd name="T13" fmla="*/ 0 h 568"/>
                <a:gd name="T14" fmla="*/ 0 w 319"/>
                <a:gd name="T15" fmla="*/ 0 h 568"/>
                <a:gd name="T16" fmla="*/ 0 w 319"/>
                <a:gd name="T17" fmla="*/ 1256446 h 5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rgbClr val="44546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 name="组合 8"/>
          <p:cNvGrpSpPr/>
          <p:nvPr>
            <p:custDataLst>
              <p:tags r:id="rId2"/>
            </p:custDataLst>
          </p:nvPr>
        </p:nvGrpSpPr>
        <p:grpSpPr>
          <a:xfrm>
            <a:off x="1097468" y="3343933"/>
            <a:ext cx="655861" cy="840073"/>
            <a:chOff x="3529806" y="3415393"/>
            <a:chExt cx="561975" cy="679450"/>
          </a:xfrm>
        </p:grpSpPr>
        <p:sp>
          <p:nvSpPr>
            <p:cNvPr id="10" name="任意多边形 9"/>
            <p:cNvSpPr/>
            <p:nvPr>
              <p:custDataLst>
                <p:tags r:id="rId34"/>
              </p:custDataLst>
            </p:nvPr>
          </p:nvSpPr>
          <p:spPr bwMode="auto">
            <a:xfrm>
              <a:off x="3529806" y="3415393"/>
              <a:ext cx="561975" cy="679450"/>
            </a:xfrm>
            <a:custGeom>
              <a:avLst/>
              <a:gdLst>
                <a:gd name="connsiteX0" fmla="*/ 280221 w 562362"/>
                <a:gd name="connsiteY0" fmla="*/ 0 h 678481"/>
                <a:gd name="connsiteX1" fmla="*/ 479831 w 562362"/>
                <a:gd name="connsiteY1" fmla="*/ 198650 h 678481"/>
                <a:gd name="connsiteX2" fmla="*/ 479224 w 562362"/>
                <a:gd name="connsiteY2" fmla="*/ 198650 h 678481"/>
                <a:gd name="connsiteX3" fmla="*/ 480006 w 562362"/>
                <a:gd name="connsiteY3" fmla="*/ 199295 h 678481"/>
                <a:gd name="connsiteX4" fmla="*/ 562362 w 562362"/>
                <a:gd name="connsiteY4" fmla="*/ 397780 h 678481"/>
                <a:gd name="connsiteX5" fmla="*/ 281181 w 562362"/>
                <a:gd name="connsiteY5" fmla="*/ 678481 h 678481"/>
                <a:gd name="connsiteX6" fmla="*/ 0 w 562362"/>
                <a:gd name="connsiteY6" fmla="*/ 397780 h 678481"/>
                <a:gd name="connsiteX7" fmla="*/ 82356 w 562362"/>
                <a:gd name="connsiteY7" fmla="*/ 199295 h 678481"/>
                <a:gd name="connsiteX8" fmla="*/ 83138 w 562362"/>
                <a:gd name="connsiteY8" fmla="*/ 198650 h 678481"/>
                <a:gd name="connsiteX9" fmla="*/ 82531 w 562362"/>
                <a:gd name="connsiteY9" fmla="*/ 198650 h 67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362" h="678481">
                  <a:moveTo>
                    <a:pt x="280221" y="0"/>
                  </a:moveTo>
                  <a:lnTo>
                    <a:pt x="479831" y="198650"/>
                  </a:lnTo>
                  <a:lnTo>
                    <a:pt x="479224" y="198650"/>
                  </a:lnTo>
                  <a:lnTo>
                    <a:pt x="480006" y="199295"/>
                  </a:lnTo>
                  <a:cubicBezTo>
                    <a:pt x="530890" y="250091"/>
                    <a:pt x="562362" y="320267"/>
                    <a:pt x="562362" y="397780"/>
                  </a:cubicBezTo>
                  <a:cubicBezTo>
                    <a:pt x="562362" y="552807"/>
                    <a:pt x="436473" y="678481"/>
                    <a:pt x="281181" y="678481"/>
                  </a:cubicBezTo>
                  <a:cubicBezTo>
                    <a:pt x="125889" y="678481"/>
                    <a:pt x="0" y="552807"/>
                    <a:pt x="0" y="397780"/>
                  </a:cubicBezTo>
                  <a:cubicBezTo>
                    <a:pt x="0" y="320267"/>
                    <a:pt x="31472" y="250091"/>
                    <a:pt x="82356" y="199295"/>
                  </a:cubicBezTo>
                  <a:lnTo>
                    <a:pt x="83138" y="198650"/>
                  </a:lnTo>
                  <a:lnTo>
                    <a:pt x="82531" y="198650"/>
                  </a:lnTo>
                  <a:close/>
                </a:path>
              </a:pathLst>
            </a:cu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sz="2800" b="1">
                <a:sym typeface="Arial" panose="020B0604020202020204" pitchFamily="34" charset="0"/>
              </a:endParaRPr>
            </a:p>
          </p:txBody>
        </p:sp>
        <p:sp>
          <p:nvSpPr>
            <p:cNvPr id="11" name="Freeform 148"/>
            <p:cNvSpPr>
              <a:spLocks noEditPoints="1"/>
            </p:cNvSpPr>
            <p:nvPr>
              <p:custDataLst>
                <p:tags r:id="rId35"/>
              </p:custDataLst>
            </p:nvPr>
          </p:nvSpPr>
          <p:spPr bwMode="auto">
            <a:xfrm>
              <a:off x="3675856" y="3693206"/>
              <a:ext cx="269875" cy="260350"/>
            </a:xfrm>
            <a:custGeom>
              <a:avLst/>
              <a:gdLst>
                <a:gd name="T0" fmla="*/ 148 w 164"/>
                <a:gd name="T1" fmla="*/ 10 h 159"/>
                <a:gd name="T2" fmla="*/ 148 w 164"/>
                <a:gd name="T3" fmla="*/ 8 h 159"/>
                <a:gd name="T4" fmla="*/ 140 w 164"/>
                <a:gd name="T5" fmla="*/ 0 h 159"/>
                <a:gd name="T6" fmla="*/ 23 w 164"/>
                <a:gd name="T7" fmla="*/ 0 h 159"/>
                <a:gd name="T8" fmla="*/ 15 w 164"/>
                <a:gd name="T9" fmla="*/ 8 h 159"/>
                <a:gd name="T10" fmla="*/ 16 w 164"/>
                <a:gd name="T11" fmla="*/ 10 h 159"/>
                <a:gd name="T12" fmla="*/ 0 w 164"/>
                <a:gd name="T13" fmla="*/ 29 h 159"/>
                <a:gd name="T14" fmla="*/ 0 w 164"/>
                <a:gd name="T15" fmla="*/ 100 h 159"/>
                <a:gd name="T16" fmla="*/ 19 w 164"/>
                <a:gd name="T17" fmla="*/ 119 h 159"/>
                <a:gd name="T18" fmla="*/ 67 w 164"/>
                <a:gd name="T19" fmla="*/ 119 h 159"/>
                <a:gd name="T20" fmla="*/ 48 w 164"/>
                <a:gd name="T21" fmla="*/ 144 h 159"/>
                <a:gd name="T22" fmla="*/ 50 w 164"/>
                <a:gd name="T23" fmla="*/ 156 h 159"/>
                <a:gd name="T24" fmla="*/ 62 w 164"/>
                <a:gd name="T25" fmla="*/ 154 h 159"/>
                <a:gd name="T26" fmla="*/ 83 w 164"/>
                <a:gd name="T27" fmla="*/ 126 h 159"/>
                <a:gd name="T28" fmla="*/ 105 w 164"/>
                <a:gd name="T29" fmla="*/ 154 h 159"/>
                <a:gd name="T30" fmla="*/ 116 w 164"/>
                <a:gd name="T31" fmla="*/ 156 h 159"/>
                <a:gd name="T32" fmla="*/ 118 w 164"/>
                <a:gd name="T33" fmla="*/ 144 h 159"/>
                <a:gd name="T34" fmla="*/ 99 w 164"/>
                <a:gd name="T35" fmla="*/ 119 h 159"/>
                <a:gd name="T36" fmla="*/ 145 w 164"/>
                <a:gd name="T37" fmla="*/ 119 h 159"/>
                <a:gd name="T38" fmla="*/ 164 w 164"/>
                <a:gd name="T39" fmla="*/ 100 h 159"/>
                <a:gd name="T40" fmla="*/ 164 w 164"/>
                <a:gd name="T41" fmla="*/ 29 h 159"/>
                <a:gd name="T42" fmla="*/ 148 w 164"/>
                <a:gd name="T43" fmla="*/ 10 h 159"/>
                <a:gd name="T44" fmla="*/ 144 w 164"/>
                <a:gd name="T45" fmla="*/ 90 h 159"/>
                <a:gd name="T46" fmla="*/ 130 w 164"/>
                <a:gd name="T47" fmla="*/ 103 h 159"/>
                <a:gd name="T48" fmla="*/ 36 w 164"/>
                <a:gd name="T49" fmla="*/ 103 h 159"/>
                <a:gd name="T50" fmla="*/ 22 w 164"/>
                <a:gd name="T51" fmla="*/ 90 h 159"/>
                <a:gd name="T52" fmla="*/ 22 w 164"/>
                <a:gd name="T53" fmla="*/ 40 h 159"/>
                <a:gd name="T54" fmla="*/ 36 w 164"/>
                <a:gd name="T55" fmla="*/ 27 h 159"/>
                <a:gd name="T56" fmla="*/ 130 w 164"/>
                <a:gd name="T57" fmla="*/ 27 h 159"/>
                <a:gd name="T58" fmla="*/ 144 w 164"/>
                <a:gd name="T59" fmla="*/ 40 h 159"/>
                <a:gd name="T60" fmla="*/ 144 w 164"/>
                <a:gd name="T61" fmla="*/ 9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4" h="159">
                  <a:moveTo>
                    <a:pt x="148" y="10"/>
                  </a:moveTo>
                  <a:cubicBezTo>
                    <a:pt x="148" y="9"/>
                    <a:pt x="148" y="9"/>
                    <a:pt x="148" y="8"/>
                  </a:cubicBezTo>
                  <a:cubicBezTo>
                    <a:pt x="148" y="3"/>
                    <a:pt x="145" y="0"/>
                    <a:pt x="140" y="0"/>
                  </a:cubicBezTo>
                  <a:cubicBezTo>
                    <a:pt x="23" y="0"/>
                    <a:pt x="23" y="0"/>
                    <a:pt x="23" y="0"/>
                  </a:cubicBezTo>
                  <a:cubicBezTo>
                    <a:pt x="19" y="0"/>
                    <a:pt x="15" y="3"/>
                    <a:pt x="15" y="8"/>
                  </a:cubicBezTo>
                  <a:cubicBezTo>
                    <a:pt x="15" y="9"/>
                    <a:pt x="16" y="10"/>
                    <a:pt x="16" y="10"/>
                  </a:cubicBezTo>
                  <a:cubicBezTo>
                    <a:pt x="7" y="12"/>
                    <a:pt x="0" y="20"/>
                    <a:pt x="0" y="29"/>
                  </a:cubicBezTo>
                  <a:cubicBezTo>
                    <a:pt x="0" y="100"/>
                    <a:pt x="0" y="100"/>
                    <a:pt x="0" y="100"/>
                  </a:cubicBezTo>
                  <a:cubicBezTo>
                    <a:pt x="0" y="111"/>
                    <a:pt x="9" y="119"/>
                    <a:pt x="19" y="119"/>
                  </a:cubicBezTo>
                  <a:cubicBezTo>
                    <a:pt x="67" y="119"/>
                    <a:pt x="67" y="119"/>
                    <a:pt x="67" y="119"/>
                  </a:cubicBezTo>
                  <a:cubicBezTo>
                    <a:pt x="48" y="144"/>
                    <a:pt x="48" y="144"/>
                    <a:pt x="48" y="144"/>
                  </a:cubicBezTo>
                  <a:cubicBezTo>
                    <a:pt x="46" y="148"/>
                    <a:pt x="46" y="153"/>
                    <a:pt x="50" y="156"/>
                  </a:cubicBezTo>
                  <a:cubicBezTo>
                    <a:pt x="54" y="159"/>
                    <a:pt x="59" y="158"/>
                    <a:pt x="62" y="154"/>
                  </a:cubicBezTo>
                  <a:cubicBezTo>
                    <a:pt x="83" y="126"/>
                    <a:pt x="83" y="126"/>
                    <a:pt x="83" y="126"/>
                  </a:cubicBezTo>
                  <a:cubicBezTo>
                    <a:pt x="105" y="154"/>
                    <a:pt x="105" y="154"/>
                    <a:pt x="105" y="154"/>
                  </a:cubicBezTo>
                  <a:cubicBezTo>
                    <a:pt x="107" y="158"/>
                    <a:pt x="113" y="159"/>
                    <a:pt x="116" y="156"/>
                  </a:cubicBezTo>
                  <a:cubicBezTo>
                    <a:pt x="120" y="153"/>
                    <a:pt x="121" y="148"/>
                    <a:pt x="118" y="144"/>
                  </a:cubicBezTo>
                  <a:cubicBezTo>
                    <a:pt x="99" y="119"/>
                    <a:pt x="99" y="119"/>
                    <a:pt x="99" y="119"/>
                  </a:cubicBezTo>
                  <a:cubicBezTo>
                    <a:pt x="145" y="119"/>
                    <a:pt x="145" y="119"/>
                    <a:pt x="145" y="119"/>
                  </a:cubicBezTo>
                  <a:cubicBezTo>
                    <a:pt x="156" y="119"/>
                    <a:pt x="164" y="111"/>
                    <a:pt x="164" y="100"/>
                  </a:cubicBezTo>
                  <a:cubicBezTo>
                    <a:pt x="164" y="29"/>
                    <a:pt x="164" y="29"/>
                    <a:pt x="164" y="29"/>
                  </a:cubicBezTo>
                  <a:cubicBezTo>
                    <a:pt x="164" y="19"/>
                    <a:pt x="157" y="12"/>
                    <a:pt x="148" y="10"/>
                  </a:cubicBezTo>
                  <a:close/>
                  <a:moveTo>
                    <a:pt x="144" y="90"/>
                  </a:moveTo>
                  <a:cubicBezTo>
                    <a:pt x="144" y="97"/>
                    <a:pt x="142" y="103"/>
                    <a:pt x="130" y="103"/>
                  </a:cubicBezTo>
                  <a:cubicBezTo>
                    <a:pt x="36" y="103"/>
                    <a:pt x="36" y="103"/>
                    <a:pt x="36" y="103"/>
                  </a:cubicBezTo>
                  <a:cubicBezTo>
                    <a:pt x="24" y="104"/>
                    <a:pt x="22" y="97"/>
                    <a:pt x="22" y="90"/>
                  </a:cubicBezTo>
                  <a:cubicBezTo>
                    <a:pt x="22" y="40"/>
                    <a:pt x="22" y="40"/>
                    <a:pt x="22" y="40"/>
                  </a:cubicBezTo>
                  <a:cubicBezTo>
                    <a:pt x="22" y="33"/>
                    <a:pt x="24" y="27"/>
                    <a:pt x="36" y="27"/>
                  </a:cubicBezTo>
                  <a:cubicBezTo>
                    <a:pt x="130" y="27"/>
                    <a:pt x="130" y="27"/>
                    <a:pt x="130" y="27"/>
                  </a:cubicBezTo>
                  <a:cubicBezTo>
                    <a:pt x="142" y="27"/>
                    <a:pt x="144" y="33"/>
                    <a:pt x="144" y="40"/>
                  </a:cubicBezTo>
                  <a:lnTo>
                    <a:pt x="144" y="90"/>
                  </a:ln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sp>
          <p:nvSpPr>
            <p:cNvPr id="12" name="Rectangle 149"/>
            <p:cNvSpPr>
              <a:spLocks noChangeArrowheads="1"/>
            </p:cNvSpPr>
            <p:nvPr>
              <p:custDataLst>
                <p:tags r:id="rId36"/>
              </p:custDataLst>
            </p:nvPr>
          </p:nvSpPr>
          <p:spPr bwMode="auto">
            <a:xfrm>
              <a:off x="3829844" y="3812268"/>
              <a:ext cx="23812" cy="38100"/>
            </a:xfrm>
            <a:prstGeom prst="rect">
              <a:avLst/>
            </a:pr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sp>
          <p:nvSpPr>
            <p:cNvPr id="13" name="Rectangle 150"/>
            <p:cNvSpPr>
              <a:spLocks noChangeArrowheads="1"/>
            </p:cNvSpPr>
            <p:nvPr>
              <p:custDataLst>
                <p:tags r:id="rId37"/>
              </p:custDataLst>
            </p:nvPr>
          </p:nvSpPr>
          <p:spPr bwMode="auto">
            <a:xfrm>
              <a:off x="3767931" y="3797981"/>
              <a:ext cx="22225" cy="52387"/>
            </a:xfrm>
            <a:prstGeom prst="rect">
              <a:avLst/>
            </a:pr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sp>
          <p:nvSpPr>
            <p:cNvPr id="14" name="Rectangle 151"/>
            <p:cNvSpPr>
              <a:spLocks noChangeArrowheads="1"/>
            </p:cNvSpPr>
            <p:nvPr>
              <p:custDataLst>
                <p:tags r:id="rId38"/>
              </p:custDataLst>
            </p:nvPr>
          </p:nvSpPr>
          <p:spPr bwMode="auto">
            <a:xfrm>
              <a:off x="3799681" y="3772581"/>
              <a:ext cx="22225" cy="77787"/>
            </a:xfrm>
            <a:prstGeom prst="rect">
              <a:avLst/>
            </a:pr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grpSp>
      <p:grpSp>
        <p:nvGrpSpPr>
          <p:cNvPr id="15" name="组合 14"/>
          <p:cNvGrpSpPr/>
          <p:nvPr>
            <p:custDataLst>
              <p:tags r:id="rId3"/>
            </p:custDataLst>
          </p:nvPr>
        </p:nvGrpSpPr>
        <p:grpSpPr>
          <a:xfrm>
            <a:off x="5513627" y="3461357"/>
            <a:ext cx="657715" cy="838111"/>
            <a:chOff x="7946231" y="3532868"/>
            <a:chExt cx="563563" cy="677863"/>
          </a:xfrm>
        </p:grpSpPr>
        <p:sp>
          <p:nvSpPr>
            <p:cNvPr id="16" name="任意多边形 15"/>
            <p:cNvSpPr/>
            <p:nvPr>
              <p:custDataLst>
                <p:tags r:id="rId30"/>
              </p:custDataLst>
            </p:nvPr>
          </p:nvSpPr>
          <p:spPr bwMode="auto">
            <a:xfrm>
              <a:off x="7946231" y="3532868"/>
              <a:ext cx="563563" cy="677863"/>
            </a:xfrm>
            <a:custGeom>
              <a:avLst/>
              <a:gdLst>
                <a:gd name="connsiteX0" fmla="*/ 280222 w 562362"/>
                <a:gd name="connsiteY0" fmla="*/ 0 h 678481"/>
                <a:gd name="connsiteX1" fmla="*/ 479831 w 562362"/>
                <a:gd name="connsiteY1" fmla="*/ 198650 h 678481"/>
                <a:gd name="connsiteX2" fmla="*/ 479224 w 562362"/>
                <a:gd name="connsiteY2" fmla="*/ 198650 h 678481"/>
                <a:gd name="connsiteX3" fmla="*/ 480006 w 562362"/>
                <a:gd name="connsiteY3" fmla="*/ 199295 h 678481"/>
                <a:gd name="connsiteX4" fmla="*/ 562362 w 562362"/>
                <a:gd name="connsiteY4" fmla="*/ 397780 h 678481"/>
                <a:gd name="connsiteX5" fmla="*/ 281181 w 562362"/>
                <a:gd name="connsiteY5" fmla="*/ 678481 h 678481"/>
                <a:gd name="connsiteX6" fmla="*/ 0 w 562362"/>
                <a:gd name="connsiteY6" fmla="*/ 397780 h 678481"/>
                <a:gd name="connsiteX7" fmla="*/ 82356 w 562362"/>
                <a:gd name="connsiteY7" fmla="*/ 199295 h 678481"/>
                <a:gd name="connsiteX8" fmla="*/ 83139 w 562362"/>
                <a:gd name="connsiteY8" fmla="*/ 198650 h 678481"/>
                <a:gd name="connsiteX9" fmla="*/ 82531 w 562362"/>
                <a:gd name="connsiteY9" fmla="*/ 198650 h 67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362" h="678481">
                  <a:moveTo>
                    <a:pt x="280222" y="0"/>
                  </a:moveTo>
                  <a:lnTo>
                    <a:pt x="479831" y="198650"/>
                  </a:lnTo>
                  <a:lnTo>
                    <a:pt x="479224" y="198650"/>
                  </a:lnTo>
                  <a:lnTo>
                    <a:pt x="480006" y="199295"/>
                  </a:lnTo>
                  <a:cubicBezTo>
                    <a:pt x="530890" y="250091"/>
                    <a:pt x="562362" y="320267"/>
                    <a:pt x="562362" y="397780"/>
                  </a:cubicBezTo>
                  <a:cubicBezTo>
                    <a:pt x="562362" y="552807"/>
                    <a:pt x="436473" y="678481"/>
                    <a:pt x="281181" y="678481"/>
                  </a:cubicBezTo>
                  <a:cubicBezTo>
                    <a:pt x="125889" y="678481"/>
                    <a:pt x="0" y="552807"/>
                    <a:pt x="0" y="397780"/>
                  </a:cubicBezTo>
                  <a:cubicBezTo>
                    <a:pt x="0" y="320267"/>
                    <a:pt x="31472" y="250091"/>
                    <a:pt x="82356" y="199295"/>
                  </a:cubicBezTo>
                  <a:lnTo>
                    <a:pt x="83139" y="198650"/>
                  </a:lnTo>
                  <a:lnTo>
                    <a:pt x="82531" y="198650"/>
                  </a:lnTo>
                  <a:close/>
                </a:path>
              </a:pathLst>
            </a:cu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sz="2800" b="1">
                <a:sym typeface="Arial" panose="020B0604020202020204" pitchFamily="34" charset="0"/>
              </a:endParaRPr>
            </a:p>
          </p:txBody>
        </p:sp>
        <p:sp>
          <p:nvSpPr>
            <p:cNvPr id="17" name="Freeform 279"/>
            <p:cNvSpPr>
              <a:spLocks noEditPoints="1"/>
            </p:cNvSpPr>
            <p:nvPr>
              <p:custDataLst>
                <p:tags r:id="rId31"/>
              </p:custDataLst>
            </p:nvPr>
          </p:nvSpPr>
          <p:spPr bwMode="auto">
            <a:xfrm>
              <a:off x="8051006" y="3780518"/>
              <a:ext cx="246063" cy="246063"/>
            </a:xfrm>
            <a:custGeom>
              <a:avLst/>
              <a:gdLst>
                <a:gd name="T0" fmla="*/ 125 w 150"/>
                <a:gd name="T1" fmla="*/ 125 h 150"/>
                <a:gd name="T2" fmla="*/ 121 w 150"/>
                <a:gd name="T3" fmla="*/ 118 h 150"/>
                <a:gd name="T4" fmla="*/ 131 w 150"/>
                <a:gd name="T5" fmla="*/ 104 h 150"/>
                <a:gd name="T6" fmla="*/ 139 w 150"/>
                <a:gd name="T7" fmla="*/ 106 h 150"/>
                <a:gd name="T8" fmla="*/ 145 w 150"/>
                <a:gd name="T9" fmla="*/ 102 h 150"/>
                <a:gd name="T10" fmla="*/ 150 w 150"/>
                <a:gd name="T11" fmla="*/ 80 h 150"/>
                <a:gd name="T12" fmla="*/ 146 w 150"/>
                <a:gd name="T13" fmla="*/ 74 h 150"/>
                <a:gd name="T14" fmla="*/ 139 w 150"/>
                <a:gd name="T15" fmla="*/ 73 h 150"/>
                <a:gd name="T16" fmla="*/ 137 w 150"/>
                <a:gd name="T17" fmla="*/ 56 h 150"/>
                <a:gd name="T18" fmla="*/ 142 w 150"/>
                <a:gd name="T19" fmla="*/ 53 h 150"/>
                <a:gd name="T20" fmla="*/ 144 w 150"/>
                <a:gd name="T21" fmla="*/ 46 h 150"/>
                <a:gd name="T22" fmla="*/ 133 w 150"/>
                <a:gd name="T23" fmla="*/ 27 h 150"/>
                <a:gd name="T24" fmla="*/ 125 w 150"/>
                <a:gd name="T25" fmla="*/ 25 h 150"/>
                <a:gd name="T26" fmla="*/ 122 w 150"/>
                <a:gd name="T27" fmla="*/ 28 h 150"/>
                <a:gd name="T28" fmla="*/ 105 w 150"/>
                <a:gd name="T29" fmla="*/ 15 h 150"/>
                <a:gd name="T30" fmla="*/ 106 w 150"/>
                <a:gd name="T31" fmla="*/ 12 h 150"/>
                <a:gd name="T32" fmla="*/ 102 w 150"/>
                <a:gd name="T33" fmla="*/ 5 h 150"/>
                <a:gd name="T34" fmla="*/ 81 w 150"/>
                <a:gd name="T35" fmla="*/ 1 h 150"/>
                <a:gd name="T36" fmla="*/ 74 w 150"/>
                <a:gd name="T37" fmla="*/ 5 h 150"/>
                <a:gd name="T38" fmla="*/ 74 w 150"/>
                <a:gd name="T39" fmla="*/ 8 h 150"/>
                <a:gd name="T40" fmla="*/ 55 w 150"/>
                <a:gd name="T41" fmla="*/ 11 h 150"/>
                <a:gd name="T42" fmla="*/ 53 w 150"/>
                <a:gd name="T43" fmla="*/ 8 h 150"/>
                <a:gd name="T44" fmla="*/ 46 w 150"/>
                <a:gd name="T45" fmla="*/ 6 h 150"/>
                <a:gd name="T46" fmla="*/ 27 w 150"/>
                <a:gd name="T47" fmla="*/ 18 h 150"/>
                <a:gd name="T48" fmla="*/ 26 w 150"/>
                <a:gd name="T49" fmla="*/ 25 h 150"/>
                <a:gd name="T50" fmla="*/ 28 w 150"/>
                <a:gd name="T51" fmla="*/ 28 h 150"/>
                <a:gd name="T52" fmla="*/ 16 w 150"/>
                <a:gd name="T53" fmla="*/ 45 h 150"/>
                <a:gd name="T54" fmla="*/ 12 w 150"/>
                <a:gd name="T55" fmla="*/ 44 h 150"/>
                <a:gd name="T56" fmla="*/ 6 w 150"/>
                <a:gd name="T57" fmla="*/ 48 h 150"/>
                <a:gd name="T58" fmla="*/ 1 w 150"/>
                <a:gd name="T59" fmla="*/ 70 h 150"/>
                <a:gd name="T60" fmla="*/ 5 w 150"/>
                <a:gd name="T61" fmla="*/ 76 h 150"/>
                <a:gd name="T62" fmla="*/ 11 w 150"/>
                <a:gd name="T63" fmla="*/ 77 h 150"/>
                <a:gd name="T64" fmla="*/ 14 w 150"/>
                <a:gd name="T65" fmla="*/ 94 h 150"/>
                <a:gd name="T66" fmla="*/ 8 w 150"/>
                <a:gd name="T67" fmla="*/ 97 h 150"/>
                <a:gd name="T68" fmla="*/ 7 w 150"/>
                <a:gd name="T69" fmla="*/ 104 h 150"/>
                <a:gd name="T70" fmla="*/ 18 w 150"/>
                <a:gd name="T71" fmla="*/ 123 h 150"/>
                <a:gd name="T72" fmla="*/ 25 w 150"/>
                <a:gd name="T73" fmla="*/ 125 h 150"/>
                <a:gd name="T74" fmla="*/ 32 w 150"/>
                <a:gd name="T75" fmla="*/ 121 h 150"/>
                <a:gd name="T76" fmla="*/ 47 w 150"/>
                <a:gd name="T77" fmla="*/ 130 h 150"/>
                <a:gd name="T78" fmla="*/ 45 w 150"/>
                <a:gd name="T79" fmla="*/ 139 h 150"/>
                <a:gd name="T80" fmla="*/ 49 w 150"/>
                <a:gd name="T81" fmla="*/ 145 h 150"/>
                <a:gd name="T82" fmla="*/ 70 w 150"/>
                <a:gd name="T83" fmla="*/ 150 h 150"/>
                <a:gd name="T84" fmla="*/ 76 w 150"/>
                <a:gd name="T85" fmla="*/ 146 h 150"/>
                <a:gd name="T86" fmla="*/ 78 w 150"/>
                <a:gd name="T87" fmla="*/ 137 h 150"/>
                <a:gd name="T88" fmla="*/ 93 w 150"/>
                <a:gd name="T89" fmla="*/ 134 h 150"/>
                <a:gd name="T90" fmla="*/ 97 w 150"/>
                <a:gd name="T91" fmla="*/ 142 h 150"/>
                <a:gd name="T92" fmla="*/ 105 w 150"/>
                <a:gd name="T93" fmla="*/ 144 h 150"/>
                <a:gd name="T94" fmla="*/ 123 w 150"/>
                <a:gd name="T95" fmla="*/ 132 h 150"/>
                <a:gd name="T96" fmla="*/ 125 w 150"/>
                <a:gd name="T97" fmla="*/ 125 h 150"/>
                <a:gd name="T98" fmla="*/ 45 w 150"/>
                <a:gd name="T99" fmla="*/ 90 h 150"/>
                <a:gd name="T100" fmla="*/ 57 w 150"/>
                <a:gd name="T101" fmla="*/ 43 h 150"/>
                <a:gd name="T102" fmla="*/ 104 w 150"/>
                <a:gd name="T103" fmla="*/ 54 h 150"/>
                <a:gd name="T104" fmla="*/ 93 w 150"/>
                <a:gd name="T105" fmla="*/ 102 h 150"/>
                <a:gd name="T106" fmla="*/ 45 w 150"/>
                <a:gd name="T107" fmla="*/ 9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 h="150">
                  <a:moveTo>
                    <a:pt x="125" y="125"/>
                  </a:moveTo>
                  <a:cubicBezTo>
                    <a:pt x="121" y="118"/>
                    <a:pt x="121" y="118"/>
                    <a:pt x="121" y="118"/>
                  </a:cubicBezTo>
                  <a:cubicBezTo>
                    <a:pt x="125" y="114"/>
                    <a:pt x="128" y="109"/>
                    <a:pt x="131" y="104"/>
                  </a:cubicBezTo>
                  <a:cubicBezTo>
                    <a:pt x="139" y="106"/>
                    <a:pt x="139" y="106"/>
                    <a:pt x="139" y="106"/>
                  </a:cubicBezTo>
                  <a:cubicBezTo>
                    <a:pt x="142" y="106"/>
                    <a:pt x="144" y="105"/>
                    <a:pt x="145" y="102"/>
                  </a:cubicBezTo>
                  <a:cubicBezTo>
                    <a:pt x="150" y="80"/>
                    <a:pt x="150" y="80"/>
                    <a:pt x="150" y="80"/>
                  </a:cubicBezTo>
                  <a:cubicBezTo>
                    <a:pt x="150" y="77"/>
                    <a:pt x="149" y="75"/>
                    <a:pt x="146" y="74"/>
                  </a:cubicBezTo>
                  <a:cubicBezTo>
                    <a:pt x="139" y="73"/>
                    <a:pt x="139" y="73"/>
                    <a:pt x="139" y="73"/>
                  </a:cubicBezTo>
                  <a:cubicBezTo>
                    <a:pt x="139" y="67"/>
                    <a:pt x="139" y="61"/>
                    <a:pt x="137" y="56"/>
                  </a:cubicBezTo>
                  <a:cubicBezTo>
                    <a:pt x="142" y="53"/>
                    <a:pt x="142" y="53"/>
                    <a:pt x="142" y="53"/>
                  </a:cubicBezTo>
                  <a:cubicBezTo>
                    <a:pt x="145" y="51"/>
                    <a:pt x="146" y="48"/>
                    <a:pt x="144" y="46"/>
                  </a:cubicBezTo>
                  <a:cubicBezTo>
                    <a:pt x="133" y="27"/>
                    <a:pt x="133" y="27"/>
                    <a:pt x="133" y="27"/>
                  </a:cubicBezTo>
                  <a:cubicBezTo>
                    <a:pt x="131" y="25"/>
                    <a:pt x="128" y="24"/>
                    <a:pt x="125" y="25"/>
                  </a:cubicBezTo>
                  <a:cubicBezTo>
                    <a:pt x="122" y="28"/>
                    <a:pt x="122" y="28"/>
                    <a:pt x="122" y="28"/>
                  </a:cubicBezTo>
                  <a:cubicBezTo>
                    <a:pt x="117" y="23"/>
                    <a:pt x="111" y="18"/>
                    <a:pt x="105" y="15"/>
                  </a:cubicBezTo>
                  <a:cubicBezTo>
                    <a:pt x="106" y="12"/>
                    <a:pt x="106" y="12"/>
                    <a:pt x="106" y="12"/>
                  </a:cubicBezTo>
                  <a:cubicBezTo>
                    <a:pt x="107" y="9"/>
                    <a:pt x="105" y="6"/>
                    <a:pt x="102" y="5"/>
                  </a:cubicBezTo>
                  <a:cubicBezTo>
                    <a:pt x="81" y="1"/>
                    <a:pt x="81" y="1"/>
                    <a:pt x="81" y="1"/>
                  </a:cubicBezTo>
                  <a:cubicBezTo>
                    <a:pt x="78" y="0"/>
                    <a:pt x="75" y="2"/>
                    <a:pt x="74" y="5"/>
                  </a:cubicBezTo>
                  <a:cubicBezTo>
                    <a:pt x="74" y="8"/>
                    <a:pt x="74" y="8"/>
                    <a:pt x="74" y="8"/>
                  </a:cubicBezTo>
                  <a:cubicBezTo>
                    <a:pt x="67" y="8"/>
                    <a:pt x="61" y="9"/>
                    <a:pt x="55" y="11"/>
                  </a:cubicBezTo>
                  <a:cubicBezTo>
                    <a:pt x="53" y="8"/>
                    <a:pt x="53" y="8"/>
                    <a:pt x="53" y="8"/>
                  </a:cubicBezTo>
                  <a:cubicBezTo>
                    <a:pt x="52" y="6"/>
                    <a:pt x="49" y="5"/>
                    <a:pt x="46" y="6"/>
                  </a:cubicBezTo>
                  <a:cubicBezTo>
                    <a:pt x="27" y="18"/>
                    <a:pt x="27" y="18"/>
                    <a:pt x="27" y="18"/>
                  </a:cubicBezTo>
                  <a:cubicBezTo>
                    <a:pt x="25" y="19"/>
                    <a:pt x="24" y="23"/>
                    <a:pt x="26" y="25"/>
                  </a:cubicBezTo>
                  <a:cubicBezTo>
                    <a:pt x="28" y="28"/>
                    <a:pt x="28" y="28"/>
                    <a:pt x="28" y="28"/>
                  </a:cubicBezTo>
                  <a:cubicBezTo>
                    <a:pt x="23" y="33"/>
                    <a:pt x="19" y="39"/>
                    <a:pt x="16" y="45"/>
                  </a:cubicBezTo>
                  <a:cubicBezTo>
                    <a:pt x="12" y="44"/>
                    <a:pt x="12" y="44"/>
                    <a:pt x="12" y="44"/>
                  </a:cubicBezTo>
                  <a:cubicBezTo>
                    <a:pt x="9" y="44"/>
                    <a:pt x="6" y="46"/>
                    <a:pt x="6" y="48"/>
                  </a:cubicBezTo>
                  <a:cubicBezTo>
                    <a:pt x="1" y="70"/>
                    <a:pt x="1" y="70"/>
                    <a:pt x="1" y="70"/>
                  </a:cubicBezTo>
                  <a:cubicBezTo>
                    <a:pt x="0" y="73"/>
                    <a:pt x="2" y="75"/>
                    <a:pt x="5" y="76"/>
                  </a:cubicBezTo>
                  <a:cubicBezTo>
                    <a:pt x="11" y="77"/>
                    <a:pt x="11" y="77"/>
                    <a:pt x="11" y="77"/>
                  </a:cubicBezTo>
                  <a:cubicBezTo>
                    <a:pt x="11" y="83"/>
                    <a:pt x="12" y="88"/>
                    <a:pt x="14" y="94"/>
                  </a:cubicBezTo>
                  <a:cubicBezTo>
                    <a:pt x="8" y="97"/>
                    <a:pt x="8" y="97"/>
                    <a:pt x="8" y="97"/>
                  </a:cubicBezTo>
                  <a:cubicBezTo>
                    <a:pt x="6" y="99"/>
                    <a:pt x="5" y="102"/>
                    <a:pt x="7" y="104"/>
                  </a:cubicBezTo>
                  <a:cubicBezTo>
                    <a:pt x="18" y="123"/>
                    <a:pt x="18" y="123"/>
                    <a:pt x="18" y="123"/>
                  </a:cubicBezTo>
                  <a:cubicBezTo>
                    <a:pt x="20" y="125"/>
                    <a:pt x="23" y="126"/>
                    <a:pt x="25" y="125"/>
                  </a:cubicBezTo>
                  <a:cubicBezTo>
                    <a:pt x="32" y="121"/>
                    <a:pt x="32" y="121"/>
                    <a:pt x="32" y="121"/>
                  </a:cubicBezTo>
                  <a:cubicBezTo>
                    <a:pt x="37" y="124"/>
                    <a:pt x="41" y="128"/>
                    <a:pt x="47" y="130"/>
                  </a:cubicBezTo>
                  <a:cubicBezTo>
                    <a:pt x="45" y="139"/>
                    <a:pt x="45" y="139"/>
                    <a:pt x="45" y="139"/>
                  </a:cubicBezTo>
                  <a:cubicBezTo>
                    <a:pt x="44" y="141"/>
                    <a:pt x="46" y="144"/>
                    <a:pt x="49" y="145"/>
                  </a:cubicBezTo>
                  <a:cubicBezTo>
                    <a:pt x="70" y="150"/>
                    <a:pt x="70" y="150"/>
                    <a:pt x="70" y="150"/>
                  </a:cubicBezTo>
                  <a:cubicBezTo>
                    <a:pt x="73" y="150"/>
                    <a:pt x="76" y="148"/>
                    <a:pt x="76" y="146"/>
                  </a:cubicBezTo>
                  <a:cubicBezTo>
                    <a:pt x="78" y="137"/>
                    <a:pt x="78" y="137"/>
                    <a:pt x="78" y="137"/>
                  </a:cubicBezTo>
                  <a:cubicBezTo>
                    <a:pt x="83" y="136"/>
                    <a:pt x="88" y="136"/>
                    <a:pt x="93" y="134"/>
                  </a:cubicBezTo>
                  <a:cubicBezTo>
                    <a:pt x="97" y="142"/>
                    <a:pt x="97" y="142"/>
                    <a:pt x="97" y="142"/>
                  </a:cubicBezTo>
                  <a:cubicBezTo>
                    <a:pt x="99" y="144"/>
                    <a:pt x="102" y="145"/>
                    <a:pt x="105" y="144"/>
                  </a:cubicBezTo>
                  <a:cubicBezTo>
                    <a:pt x="123" y="132"/>
                    <a:pt x="123" y="132"/>
                    <a:pt x="123" y="132"/>
                  </a:cubicBezTo>
                  <a:cubicBezTo>
                    <a:pt x="126" y="131"/>
                    <a:pt x="127" y="128"/>
                    <a:pt x="125" y="125"/>
                  </a:cubicBezTo>
                  <a:close/>
                  <a:moveTo>
                    <a:pt x="45" y="90"/>
                  </a:moveTo>
                  <a:cubicBezTo>
                    <a:pt x="35" y="74"/>
                    <a:pt x="41" y="53"/>
                    <a:pt x="57" y="43"/>
                  </a:cubicBezTo>
                  <a:cubicBezTo>
                    <a:pt x="73" y="33"/>
                    <a:pt x="94" y="38"/>
                    <a:pt x="104" y="54"/>
                  </a:cubicBezTo>
                  <a:cubicBezTo>
                    <a:pt x="114" y="70"/>
                    <a:pt x="109" y="92"/>
                    <a:pt x="93" y="102"/>
                  </a:cubicBezTo>
                  <a:cubicBezTo>
                    <a:pt x="77" y="112"/>
                    <a:pt x="55" y="107"/>
                    <a:pt x="45" y="90"/>
                  </a:cubicBez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sp>
          <p:nvSpPr>
            <p:cNvPr id="18" name="Freeform 280"/>
            <p:cNvSpPr>
              <a:spLocks noEditPoints="1"/>
            </p:cNvSpPr>
            <p:nvPr>
              <p:custDataLst>
                <p:tags r:id="rId32"/>
              </p:custDataLst>
            </p:nvPr>
          </p:nvSpPr>
          <p:spPr bwMode="auto">
            <a:xfrm>
              <a:off x="8252619" y="3945618"/>
              <a:ext cx="130175" cy="130175"/>
            </a:xfrm>
            <a:custGeom>
              <a:avLst/>
              <a:gdLst>
                <a:gd name="T0" fmla="*/ 73 w 79"/>
                <a:gd name="T1" fmla="*/ 57 h 79"/>
                <a:gd name="T2" fmla="*/ 69 w 79"/>
                <a:gd name="T3" fmla="*/ 54 h 79"/>
                <a:gd name="T4" fmla="*/ 72 w 79"/>
                <a:gd name="T5" fmla="*/ 45 h 79"/>
                <a:gd name="T6" fmla="*/ 77 w 79"/>
                <a:gd name="T7" fmla="*/ 45 h 79"/>
                <a:gd name="T8" fmla="*/ 79 w 79"/>
                <a:gd name="T9" fmla="*/ 42 h 79"/>
                <a:gd name="T10" fmla="*/ 78 w 79"/>
                <a:gd name="T11" fmla="*/ 31 h 79"/>
                <a:gd name="T12" fmla="*/ 75 w 79"/>
                <a:gd name="T13" fmla="*/ 28 h 79"/>
                <a:gd name="T14" fmla="*/ 72 w 79"/>
                <a:gd name="T15" fmla="*/ 28 h 79"/>
                <a:gd name="T16" fmla="*/ 68 w 79"/>
                <a:gd name="T17" fmla="*/ 20 h 79"/>
                <a:gd name="T18" fmla="*/ 70 w 79"/>
                <a:gd name="T19" fmla="*/ 18 h 79"/>
                <a:gd name="T20" fmla="*/ 70 w 79"/>
                <a:gd name="T21" fmla="*/ 14 h 79"/>
                <a:gd name="T22" fmla="*/ 61 w 79"/>
                <a:gd name="T23" fmla="*/ 6 h 79"/>
                <a:gd name="T24" fmla="*/ 57 w 79"/>
                <a:gd name="T25" fmla="*/ 7 h 79"/>
                <a:gd name="T26" fmla="*/ 56 w 79"/>
                <a:gd name="T27" fmla="*/ 9 h 79"/>
                <a:gd name="T28" fmla="*/ 45 w 79"/>
                <a:gd name="T29" fmla="*/ 5 h 79"/>
                <a:gd name="T30" fmla="*/ 45 w 79"/>
                <a:gd name="T31" fmla="*/ 3 h 79"/>
                <a:gd name="T32" fmla="*/ 42 w 79"/>
                <a:gd name="T33" fmla="*/ 0 h 79"/>
                <a:gd name="T34" fmla="*/ 31 w 79"/>
                <a:gd name="T35" fmla="*/ 1 h 79"/>
                <a:gd name="T36" fmla="*/ 28 w 79"/>
                <a:gd name="T37" fmla="*/ 4 h 79"/>
                <a:gd name="T38" fmla="*/ 28 w 79"/>
                <a:gd name="T39" fmla="*/ 6 h 79"/>
                <a:gd name="T40" fmla="*/ 19 w 79"/>
                <a:gd name="T41" fmla="*/ 11 h 79"/>
                <a:gd name="T42" fmla="*/ 18 w 79"/>
                <a:gd name="T43" fmla="*/ 10 h 79"/>
                <a:gd name="T44" fmla="*/ 14 w 79"/>
                <a:gd name="T45" fmla="*/ 10 h 79"/>
                <a:gd name="T46" fmla="*/ 7 w 79"/>
                <a:gd name="T47" fmla="*/ 19 h 79"/>
                <a:gd name="T48" fmla="*/ 7 w 79"/>
                <a:gd name="T49" fmla="*/ 22 h 79"/>
                <a:gd name="T50" fmla="*/ 8 w 79"/>
                <a:gd name="T51" fmla="*/ 24 h 79"/>
                <a:gd name="T52" fmla="*/ 5 w 79"/>
                <a:gd name="T53" fmla="*/ 34 h 79"/>
                <a:gd name="T54" fmla="*/ 3 w 79"/>
                <a:gd name="T55" fmla="*/ 34 h 79"/>
                <a:gd name="T56" fmla="*/ 0 w 79"/>
                <a:gd name="T57" fmla="*/ 37 h 79"/>
                <a:gd name="T58" fmla="*/ 1 w 79"/>
                <a:gd name="T59" fmla="*/ 49 h 79"/>
                <a:gd name="T60" fmla="*/ 4 w 79"/>
                <a:gd name="T61" fmla="*/ 51 h 79"/>
                <a:gd name="T62" fmla="*/ 8 w 79"/>
                <a:gd name="T63" fmla="*/ 51 h 79"/>
                <a:gd name="T64" fmla="*/ 12 w 79"/>
                <a:gd name="T65" fmla="*/ 59 h 79"/>
                <a:gd name="T66" fmla="*/ 10 w 79"/>
                <a:gd name="T67" fmla="*/ 61 h 79"/>
                <a:gd name="T68" fmla="*/ 10 w 79"/>
                <a:gd name="T69" fmla="*/ 65 h 79"/>
                <a:gd name="T70" fmla="*/ 19 w 79"/>
                <a:gd name="T71" fmla="*/ 73 h 79"/>
                <a:gd name="T72" fmla="*/ 23 w 79"/>
                <a:gd name="T73" fmla="*/ 73 h 79"/>
                <a:gd name="T74" fmla="*/ 25 w 79"/>
                <a:gd name="T75" fmla="*/ 69 h 79"/>
                <a:gd name="T76" fmla="*/ 34 w 79"/>
                <a:gd name="T77" fmla="*/ 72 h 79"/>
                <a:gd name="T78" fmla="*/ 34 w 79"/>
                <a:gd name="T79" fmla="*/ 77 h 79"/>
                <a:gd name="T80" fmla="*/ 37 w 79"/>
                <a:gd name="T81" fmla="*/ 79 h 79"/>
                <a:gd name="T82" fmla="*/ 49 w 79"/>
                <a:gd name="T83" fmla="*/ 78 h 79"/>
                <a:gd name="T84" fmla="*/ 52 w 79"/>
                <a:gd name="T85" fmla="*/ 75 h 79"/>
                <a:gd name="T86" fmla="*/ 51 w 79"/>
                <a:gd name="T87" fmla="*/ 70 h 79"/>
                <a:gd name="T88" fmla="*/ 58 w 79"/>
                <a:gd name="T89" fmla="*/ 67 h 79"/>
                <a:gd name="T90" fmla="*/ 62 w 79"/>
                <a:gd name="T91" fmla="*/ 70 h 79"/>
                <a:gd name="T92" fmla="*/ 65 w 79"/>
                <a:gd name="T93" fmla="*/ 70 h 79"/>
                <a:gd name="T94" fmla="*/ 73 w 79"/>
                <a:gd name="T95" fmla="*/ 61 h 79"/>
                <a:gd name="T96" fmla="*/ 73 w 79"/>
                <a:gd name="T97" fmla="*/ 57 h 79"/>
                <a:gd name="T98" fmla="*/ 27 w 79"/>
                <a:gd name="T99" fmla="*/ 52 h 79"/>
                <a:gd name="T100" fmla="*/ 25 w 79"/>
                <a:gd name="T101" fmla="*/ 26 h 79"/>
                <a:gd name="T102" fmla="*/ 51 w 79"/>
                <a:gd name="T103" fmla="*/ 25 h 79"/>
                <a:gd name="T104" fmla="*/ 53 w 79"/>
                <a:gd name="T105" fmla="*/ 50 h 79"/>
                <a:gd name="T106" fmla="*/ 27 w 79"/>
                <a:gd name="T107" fmla="*/ 5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79">
                  <a:moveTo>
                    <a:pt x="73" y="57"/>
                  </a:moveTo>
                  <a:cubicBezTo>
                    <a:pt x="69" y="54"/>
                    <a:pt x="69" y="54"/>
                    <a:pt x="69" y="54"/>
                  </a:cubicBezTo>
                  <a:cubicBezTo>
                    <a:pt x="71" y="51"/>
                    <a:pt x="72" y="48"/>
                    <a:pt x="72" y="45"/>
                  </a:cubicBezTo>
                  <a:cubicBezTo>
                    <a:pt x="77" y="45"/>
                    <a:pt x="77" y="45"/>
                    <a:pt x="77" y="45"/>
                  </a:cubicBezTo>
                  <a:cubicBezTo>
                    <a:pt x="78" y="45"/>
                    <a:pt x="79" y="44"/>
                    <a:pt x="79" y="42"/>
                  </a:cubicBezTo>
                  <a:cubicBezTo>
                    <a:pt x="78" y="31"/>
                    <a:pt x="78" y="31"/>
                    <a:pt x="78" y="31"/>
                  </a:cubicBezTo>
                  <a:cubicBezTo>
                    <a:pt x="78" y="29"/>
                    <a:pt x="77" y="28"/>
                    <a:pt x="75" y="28"/>
                  </a:cubicBezTo>
                  <a:cubicBezTo>
                    <a:pt x="72" y="28"/>
                    <a:pt x="72" y="28"/>
                    <a:pt x="72" y="28"/>
                  </a:cubicBezTo>
                  <a:cubicBezTo>
                    <a:pt x="71" y="26"/>
                    <a:pt x="70" y="23"/>
                    <a:pt x="68" y="20"/>
                  </a:cubicBezTo>
                  <a:cubicBezTo>
                    <a:pt x="70" y="18"/>
                    <a:pt x="70" y="18"/>
                    <a:pt x="70" y="18"/>
                  </a:cubicBezTo>
                  <a:cubicBezTo>
                    <a:pt x="71" y="17"/>
                    <a:pt x="71" y="15"/>
                    <a:pt x="70" y="14"/>
                  </a:cubicBezTo>
                  <a:cubicBezTo>
                    <a:pt x="61" y="6"/>
                    <a:pt x="61" y="6"/>
                    <a:pt x="61" y="6"/>
                  </a:cubicBezTo>
                  <a:cubicBezTo>
                    <a:pt x="60" y="5"/>
                    <a:pt x="58" y="6"/>
                    <a:pt x="57" y="7"/>
                  </a:cubicBezTo>
                  <a:cubicBezTo>
                    <a:pt x="56" y="9"/>
                    <a:pt x="56" y="9"/>
                    <a:pt x="56" y="9"/>
                  </a:cubicBezTo>
                  <a:cubicBezTo>
                    <a:pt x="52" y="7"/>
                    <a:pt x="49" y="6"/>
                    <a:pt x="45" y="5"/>
                  </a:cubicBezTo>
                  <a:cubicBezTo>
                    <a:pt x="45" y="3"/>
                    <a:pt x="45" y="3"/>
                    <a:pt x="45" y="3"/>
                  </a:cubicBezTo>
                  <a:cubicBezTo>
                    <a:pt x="45" y="1"/>
                    <a:pt x="44" y="0"/>
                    <a:pt x="42" y="0"/>
                  </a:cubicBezTo>
                  <a:cubicBezTo>
                    <a:pt x="31" y="1"/>
                    <a:pt x="31" y="1"/>
                    <a:pt x="31" y="1"/>
                  </a:cubicBezTo>
                  <a:cubicBezTo>
                    <a:pt x="29" y="2"/>
                    <a:pt x="28" y="3"/>
                    <a:pt x="28" y="4"/>
                  </a:cubicBezTo>
                  <a:cubicBezTo>
                    <a:pt x="28" y="6"/>
                    <a:pt x="28" y="6"/>
                    <a:pt x="28" y="6"/>
                  </a:cubicBezTo>
                  <a:cubicBezTo>
                    <a:pt x="25" y="7"/>
                    <a:pt x="22" y="9"/>
                    <a:pt x="19" y="11"/>
                  </a:cubicBezTo>
                  <a:cubicBezTo>
                    <a:pt x="18" y="10"/>
                    <a:pt x="18" y="10"/>
                    <a:pt x="18" y="10"/>
                  </a:cubicBezTo>
                  <a:cubicBezTo>
                    <a:pt x="17" y="9"/>
                    <a:pt x="15" y="9"/>
                    <a:pt x="14" y="10"/>
                  </a:cubicBezTo>
                  <a:cubicBezTo>
                    <a:pt x="7" y="19"/>
                    <a:pt x="7" y="19"/>
                    <a:pt x="7" y="19"/>
                  </a:cubicBezTo>
                  <a:cubicBezTo>
                    <a:pt x="6" y="20"/>
                    <a:pt x="6" y="21"/>
                    <a:pt x="7" y="22"/>
                  </a:cubicBezTo>
                  <a:cubicBezTo>
                    <a:pt x="8" y="24"/>
                    <a:pt x="8" y="24"/>
                    <a:pt x="8" y="24"/>
                  </a:cubicBezTo>
                  <a:cubicBezTo>
                    <a:pt x="7" y="27"/>
                    <a:pt x="6" y="31"/>
                    <a:pt x="5" y="34"/>
                  </a:cubicBezTo>
                  <a:cubicBezTo>
                    <a:pt x="3" y="34"/>
                    <a:pt x="3" y="34"/>
                    <a:pt x="3" y="34"/>
                  </a:cubicBezTo>
                  <a:cubicBezTo>
                    <a:pt x="1" y="35"/>
                    <a:pt x="0" y="36"/>
                    <a:pt x="0" y="37"/>
                  </a:cubicBezTo>
                  <a:cubicBezTo>
                    <a:pt x="1" y="49"/>
                    <a:pt x="1" y="49"/>
                    <a:pt x="1" y="49"/>
                  </a:cubicBezTo>
                  <a:cubicBezTo>
                    <a:pt x="2" y="50"/>
                    <a:pt x="3" y="52"/>
                    <a:pt x="4" y="51"/>
                  </a:cubicBezTo>
                  <a:cubicBezTo>
                    <a:pt x="8" y="51"/>
                    <a:pt x="8" y="51"/>
                    <a:pt x="8" y="51"/>
                  </a:cubicBezTo>
                  <a:cubicBezTo>
                    <a:pt x="9" y="54"/>
                    <a:pt x="10" y="56"/>
                    <a:pt x="12" y="59"/>
                  </a:cubicBezTo>
                  <a:cubicBezTo>
                    <a:pt x="10" y="61"/>
                    <a:pt x="10" y="61"/>
                    <a:pt x="10" y="61"/>
                  </a:cubicBezTo>
                  <a:cubicBezTo>
                    <a:pt x="9" y="63"/>
                    <a:pt x="9" y="64"/>
                    <a:pt x="10" y="65"/>
                  </a:cubicBezTo>
                  <a:cubicBezTo>
                    <a:pt x="19" y="73"/>
                    <a:pt x="19" y="73"/>
                    <a:pt x="19" y="73"/>
                  </a:cubicBezTo>
                  <a:cubicBezTo>
                    <a:pt x="20" y="74"/>
                    <a:pt x="22" y="74"/>
                    <a:pt x="23" y="73"/>
                  </a:cubicBezTo>
                  <a:cubicBezTo>
                    <a:pt x="25" y="69"/>
                    <a:pt x="25" y="69"/>
                    <a:pt x="25" y="69"/>
                  </a:cubicBezTo>
                  <a:cubicBezTo>
                    <a:pt x="28" y="71"/>
                    <a:pt x="31" y="72"/>
                    <a:pt x="34" y="72"/>
                  </a:cubicBezTo>
                  <a:cubicBezTo>
                    <a:pt x="34" y="77"/>
                    <a:pt x="34" y="77"/>
                    <a:pt x="34" y="77"/>
                  </a:cubicBezTo>
                  <a:cubicBezTo>
                    <a:pt x="35" y="78"/>
                    <a:pt x="36" y="79"/>
                    <a:pt x="37" y="79"/>
                  </a:cubicBezTo>
                  <a:cubicBezTo>
                    <a:pt x="49" y="78"/>
                    <a:pt x="49" y="78"/>
                    <a:pt x="49" y="78"/>
                  </a:cubicBezTo>
                  <a:cubicBezTo>
                    <a:pt x="51" y="78"/>
                    <a:pt x="52" y="77"/>
                    <a:pt x="52" y="75"/>
                  </a:cubicBezTo>
                  <a:cubicBezTo>
                    <a:pt x="51" y="70"/>
                    <a:pt x="51" y="70"/>
                    <a:pt x="51" y="70"/>
                  </a:cubicBezTo>
                  <a:cubicBezTo>
                    <a:pt x="53" y="69"/>
                    <a:pt x="56" y="68"/>
                    <a:pt x="58" y="67"/>
                  </a:cubicBezTo>
                  <a:cubicBezTo>
                    <a:pt x="62" y="70"/>
                    <a:pt x="62" y="70"/>
                    <a:pt x="62" y="70"/>
                  </a:cubicBezTo>
                  <a:cubicBezTo>
                    <a:pt x="63" y="71"/>
                    <a:pt x="64" y="71"/>
                    <a:pt x="65" y="70"/>
                  </a:cubicBezTo>
                  <a:cubicBezTo>
                    <a:pt x="73" y="61"/>
                    <a:pt x="73" y="61"/>
                    <a:pt x="73" y="61"/>
                  </a:cubicBezTo>
                  <a:cubicBezTo>
                    <a:pt x="74" y="60"/>
                    <a:pt x="74" y="58"/>
                    <a:pt x="73" y="57"/>
                  </a:cubicBezTo>
                  <a:close/>
                  <a:moveTo>
                    <a:pt x="27" y="52"/>
                  </a:moveTo>
                  <a:cubicBezTo>
                    <a:pt x="20" y="46"/>
                    <a:pt x="19" y="34"/>
                    <a:pt x="25" y="26"/>
                  </a:cubicBezTo>
                  <a:cubicBezTo>
                    <a:pt x="32" y="19"/>
                    <a:pt x="43" y="18"/>
                    <a:pt x="51" y="25"/>
                  </a:cubicBezTo>
                  <a:cubicBezTo>
                    <a:pt x="59" y="31"/>
                    <a:pt x="60" y="43"/>
                    <a:pt x="53" y="50"/>
                  </a:cubicBezTo>
                  <a:cubicBezTo>
                    <a:pt x="46" y="58"/>
                    <a:pt x="35" y="59"/>
                    <a:pt x="27" y="52"/>
                  </a:cubicBez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sp>
          <p:nvSpPr>
            <p:cNvPr id="19" name="Freeform 281"/>
            <p:cNvSpPr>
              <a:spLocks noEditPoints="1"/>
            </p:cNvSpPr>
            <p:nvPr>
              <p:custDataLst>
                <p:tags r:id="rId33"/>
              </p:custDataLst>
            </p:nvPr>
          </p:nvSpPr>
          <p:spPr bwMode="auto">
            <a:xfrm>
              <a:off x="8209756" y="4018643"/>
              <a:ext cx="47625" cy="44450"/>
            </a:xfrm>
            <a:custGeom>
              <a:avLst/>
              <a:gdLst>
                <a:gd name="T0" fmla="*/ 27 w 29"/>
                <a:gd name="T1" fmla="*/ 20 h 28"/>
                <a:gd name="T2" fmla="*/ 25 w 29"/>
                <a:gd name="T3" fmla="*/ 19 h 28"/>
                <a:gd name="T4" fmla="*/ 26 w 29"/>
                <a:gd name="T5" fmla="*/ 16 h 28"/>
                <a:gd name="T6" fmla="*/ 28 w 29"/>
                <a:gd name="T7" fmla="*/ 16 h 28"/>
                <a:gd name="T8" fmla="*/ 29 w 29"/>
                <a:gd name="T9" fmla="*/ 15 h 28"/>
                <a:gd name="T10" fmla="*/ 29 w 29"/>
                <a:gd name="T11" fmla="*/ 11 h 28"/>
                <a:gd name="T12" fmla="*/ 27 w 29"/>
                <a:gd name="T13" fmla="*/ 10 h 28"/>
                <a:gd name="T14" fmla="*/ 26 w 29"/>
                <a:gd name="T15" fmla="*/ 10 h 28"/>
                <a:gd name="T16" fmla="*/ 25 w 29"/>
                <a:gd name="T17" fmla="*/ 7 h 28"/>
                <a:gd name="T18" fmla="*/ 26 w 29"/>
                <a:gd name="T19" fmla="*/ 6 h 28"/>
                <a:gd name="T20" fmla="*/ 25 w 29"/>
                <a:gd name="T21" fmla="*/ 5 h 28"/>
                <a:gd name="T22" fmla="*/ 22 w 29"/>
                <a:gd name="T23" fmla="*/ 2 h 28"/>
                <a:gd name="T24" fmla="*/ 21 w 29"/>
                <a:gd name="T25" fmla="*/ 2 h 28"/>
                <a:gd name="T26" fmla="*/ 20 w 29"/>
                <a:gd name="T27" fmla="*/ 3 h 28"/>
                <a:gd name="T28" fmla="*/ 17 w 29"/>
                <a:gd name="T29" fmla="*/ 2 h 28"/>
                <a:gd name="T30" fmla="*/ 17 w 29"/>
                <a:gd name="T31" fmla="*/ 1 h 28"/>
                <a:gd name="T32" fmla="*/ 15 w 29"/>
                <a:gd name="T33" fmla="*/ 0 h 28"/>
                <a:gd name="T34" fmla="*/ 11 w 29"/>
                <a:gd name="T35" fmla="*/ 0 h 28"/>
                <a:gd name="T36" fmla="*/ 10 w 29"/>
                <a:gd name="T37" fmla="*/ 1 h 28"/>
                <a:gd name="T38" fmla="*/ 10 w 29"/>
                <a:gd name="T39" fmla="*/ 2 h 28"/>
                <a:gd name="T40" fmla="*/ 7 w 29"/>
                <a:gd name="T41" fmla="*/ 4 h 28"/>
                <a:gd name="T42" fmla="*/ 7 w 29"/>
                <a:gd name="T43" fmla="*/ 3 h 28"/>
                <a:gd name="T44" fmla="*/ 5 w 29"/>
                <a:gd name="T45" fmla="*/ 3 h 28"/>
                <a:gd name="T46" fmla="*/ 3 w 29"/>
                <a:gd name="T47" fmla="*/ 6 h 28"/>
                <a:gd name="T48" fmla="*/ 3 w 29"/>
                <a:gd name="T49" fmla="*/ 8 h 28"/>
                <a:gd name="T50" fmla="*/ 3 w 29"/>
                <a:gd name="T51" fmla="*/ 8 h 28"/>
                <a:gd name="T52" fmla="*/ 2 w 29"/>
                <a:gd name="T53" fmla="*/ 12 h 28"/>
                <a:gd name="T54" fmla="*/ 1 w 29"/>
                <a:gd name="T55" fmla="*/ 12 h 28"/>
                <a:gd name="T56" fmla="*/ 0 w 29"/>
                <a:gd name="T57" fmla="*/ 13 h 28"/>
                <a:gd name="T58" fmla="*/ 1 w 29"/>
                <a:gd name="T59" fmla="*/ 17 h 28"/>
                <a:gd name="T60" fmla="*/ 2 w 29"/>
                <a:gd name="T61" fmla="*/ 18 h 28"/>
                <a:gd name="T62" fmla="*/ 3 w 29"/>
                <a:gd name="T63" fmla="*/ 18 h 28"/>
                <a:gd name="T64" fmla="*/ 4 w 29"/>
                <a:gd name="T65" fmla="*/ 21 h 28"/>
                <a:gd name="T66" fmla="*/ 4 w 29"/>
                <a:gd name="T67" fmla="*/ 22 h 28"/>
                <a:gd name="T68" fmla="*/ 4 w 29"/>
                <a:gd name="T69" fmla="*/ 23 h 28"/>
                <a:gd name="T70" fmla="*/ 7 w 29"/>
                <a:gd name="T71" fmla="*/ 26 h 28"/>
                <a:gd name="T72" fmla="*/ 8 w 29"/>
                <a:gd name="T73" fmla="*/ 26 h 28"/>
                <a:gd name="T74" fmla="*/ 9 w 29"/>
                <a:gd name="T75" fmla="*/ 25 h 28"/>
                <a:gd name="T76" fmla="*/ 13 w 29"/>
                <a:gd name="T77" fmla="*/ 26 h 28"/>
                <a:gd name="T78" fmla="*/ 13 w 29"/>
                <a:gd name="T79" fmla="*/ 28 h 28"/>
                <a:gd name="T80" fmla="*/ 14 w 29"/>
                <a:gd name="T81" fmla="*/ 28 h 28"/>
                <a:gd name="T82" fmla="*/ 18 w 29"/>
                <a:gd name="T83" fmla="*/ 28 h 28"/>
                <a:gd name="T84" fmla="*/ 19 w 29"/>
                <a:gd name="T85" fmla="*/ 27 h 28"/>
                <a:gd name="T86" fmla="*/ 19 w 29"/>
                <a:gd name="T87" fmla="*/ 25 h 28"/>
                <a:gd name="T88" fmla="*/ 21 w 29"/>
                <a:gd name="T89" fmla="*/ 24 h 28"/>
                <a:gd name="T90" fmla="*/ 23 w 29"/>
                <a:gd name="T91" fmla="*/ 25 h 28"/>
                <a:gd name="T92" fmla="*/ 24 w 29"/>
                <a:gd name="T93" fmla="*/ 25 h 28"/>
                <a:gd name="T94" fmla="*/ 27 w 29"/>
                <a:gd name="T95" fmla="*/ 22 h 28"/>
                <a:gd name="T96" fmla="*/ 27 w 29"/>
                <a:gd name="T97" fmla="*/ 20 h 28"/>
                <a:gd name="T98" fmla="*/ 10 w 29"/>
                <a:gd name="T99" fmla="*/ 19 h 28"/>
                <a:gd name="T100" fmla="*/ 9 w 29"/>
                <a:gd name="T101" fmla="*/ 9 h 28"/>
                <a:gd name="T102" fmla="*/ 19 w 29"/>
                <a:gd name="T103" fmla="*/ 9 h 28"/>
                <a:gd name="T104" fmla="*/ 19 w 29"/>
                <a:gd name="T105" fmla="*/ 18 h 28"/>
                <a:gd name="T106" fmla="*/ 10 w 29"/>
                <a:gd name="T10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27" y="20"/>
                  </a:moveTo>
                  <a:cubicBezTo>
                    <a:pt x="25" y="19"/>
                    <a:pt x="25" y="19"/>
                    <a:pt x="25" y="19"/>
                  </a:cubicBezTo>
                  <a:cubicBezTo>
                    <a:pt x="26" y="18"/>
                    <a:pt x="26" y="17"/>
                    <a:pt x="26" y="16"/>
                  </a:cubicBezTo>
                  <a:cubicBezTo>
                    <a:pt x="28" y="16"/>
                    <a:pt x="28" y="16"/>
                    <a:pt x="28" y="16"/>
                  </a:cubicBezTo>
                  <a:cubicBezTo>
                    <a:pt x="29" y="16"/>
                    <a:pt x="29" y="16"/>
                    <a:pt x="29" y="15"/>
                  </a:cubicBezTo>
                  <a:cubicBezTo>
                    <a:pt x="29" y="11"/>
                    <a:pt x="29" y="11"/>
                    <a:pt x="29" y="11"/>
                  </a:cubicBezTo>
                  <a:cubicBezTo>
                    <a:pt x="28" y="10"/>
                    <a:pt x="28" y="10"/>
                    <a:pt x="27" y="10"/>
                  </a:cubicBezTo>
                  <a:cubicBezTo>
                    <a:pt x="26" y="10"/>
                    <a:pt x="26" y="10"/>
                    <a:pt x="26" y="10"/>
                  </a:cubicBezTo>
                  <a:cubicBezTo>
                    <a:pt x="26" y="9"/>
                    <a:pt x="25" y="8"/>
                    <a:pt x="25" y="7"/>
                  </a:cubicBezTo>
                  <a:cubicBezTo>
                    <a:pt x="26" y="6"/>
                    <a:pt x="26" y="6"/>
                    <a:pt x="26" y="6"/>
                  </a:cubicBezTo>
                  <a:cubicBezTo>
                    <a:pt x="26" y="6"/>
                    <a:pt x="26" y="5"/>
                    <a:pt x="25" y="5"/>
                  </a:cubicBezTo>
                  <a:cubicBezTo>
                    <a:pt x="22" y="2"/>
                    <a:pt x="22" y="2"/>
                    <a:pt x="22" y="2"/>
                  </a:cubicBezTo>
                  <a:cubicBezTo>
                    <a:pt x="22" y="2"/>
                    <a:pt x="21" y="2"/>
                    <a:pt x="21" y="2"/>
                  </a:cubicBezTo>
                  <a:cubicBezTo>
                    <a:pt x="20" y="3"/>
                    <a:pt x="20" y="3"/>
                    <a:pt x="20" y="3"/>
                  </a:cubicBezTo>
                  <a:cubicBezTo>
                    <a:pt x="19" y="2"/>
                    <a:pt x="18" y="2"/>
                    <a:pt x="17" y="2"/>
                  </a:cubicBezTo>
                  <a:cubicBezTo>
                    <a:pt x="17" y="1"/>
                    <a:pt x="17" y="1"/>
                    <a:pt x="17" y="1"/>
                  </a:cubicBezTo>
                  <a:cubicBezTo>
                    <a:pt x="17" y="0"/>
                    <a:pt x="16" y="0"/>
                    <a:pt x="15" y="0"/>
                  </a:cubicBezTo>
                  <a:cubicBezTo>
                    <a:pt x="11" y="0"/>
                    <a:pt x="11" y="0"/>
                    <a:pt x="11" y="0"/>
                  </a:cubicBezTo>
                  <a:cubicBezTo>
                    <a:pt x="11" y="0"/>
                    <a:pt x="10" y="1"/>
                    <a:pt x="10" y="1"/>
                  </a:cubicBezTo>
                  <a:cubicBezTo>
                    <a:pt x="10" y="2"/>
                    <a:pt x="10" y="2"/>
                    <a:pt x="10" y="2"/>
                  </a:cubicBezTo>
                  <a:cubicBezTo>
                    <a:pt x="9" y="2"/>
                    <a:pt x="8" y="3"/>
                    <a:pt x="7" y="4"/>
                  </a:cubicBezTo>
                  <a:cubicBezTo>
                    <a:pt x="7" y="3"/>
                    <a:pt x="7" y="3"/>
                    <a:pt x="7" y="3"/>
                  </a:cubicBezTo>
                  <a:cubicBezTo>
                    <a:pt x="6" y="3"/>
                    <a:pt x="6" y="3"/>
                    <a:pt x="5" y="3"/>
                  </a:cubicBezTo>
                  <a:cubicBezTo>
                    <a:pt x="3" y="6"/>
                    <a:pt x="3" y="6"/>
                    <a:pt x="3" y="6"/>
                  </a:cubicBezTo>
                  <a:cubicBezTo>
                    <a:pt x="2" y="7"/>
                    <a:pt x="2" y="7"/>
                    <a:pt x="3" y="8"/>
                  </a:cubicBezTo>
                  <a:cubicBezTo>
                    <a:pt x="3" y="8"/>
                    <a:pt x="3" y="8"/>
                    <a:pt x="3" y="8"/>
                  </a:cubicBezTo>
                  <a:cubicBezTo>
                    <a:pt x="3" y="10"/>
                    <a:pt x="2" y="11"/>
                    <a:pt x="2" y="12"/>
                  </a:cubicBezTo>
                  <a:cubicBezTo>
                    <a:pt x="1" y="12"/>
                    <a:pt x="1" y="12"/>
                    <a:pt x="1" y="12"/>
                  </a:cubicBezTo>
                  <a:cubicBezTo>
                    <a:pt x="1" y="12"/>
                    <a:pt x="0" y="13"/>
                    <a:pt x="0" y="13"/>
                  </a:cubicBezTo>
                  <a:cubicBezTo>
                    <a:pt x="1" y="17"/>
                    <a:pt x="1" y="17"/>
                    <a:pt x="1" y="17"/>
                  </a:cubicBezTo>
                  <a:cubicBezTo>
                    <a:pt x="1" y="18"/>
                    <a:pt x="1" y="18"/>
                    <a:pt x="2" y="18"/>
                  </a:cubicBezTo>
                  <a:cubicBezTo>
                    <a:pt x="3" y="18"/>
                    <a:pt x="3" y="18"/>
                    <a:pt x="3" y="18"/>
                  </a:cubicBezTo>
                  <a:cubicBezTo>
                    <a:pt x="3" y="19"/>
                    <a:pt x="4" y="20"/>
                    <a:pt x="4" y="21"/>
                  </a:cubicBezTo>
                  <a:cubicBezTo>
                    <a:pt x="4" y="22"/>
                    <a:pt x="4" y="22"/>
                    <a:pt x="4" y="22"/>
                  </a:cubicBezTo>
                  <a:cubicBezTo>
                    <a:pt x="3" y="22"/>
                    <a:pt x="3" y="23"/>
                    <a:pt x="4" y="23"/>
                  </a:cubicBezTo>
                  <a:cubicBezTo>
                    <a:pt x="7" y="26"/>
                    <a:pt x="7" y="26"/>
                    <a:pt x="7" y="26"/>
                  </a:cubicBezTo>
                  <a:cubicBezTo>
                    <a:pt x="7" y="27"/>
                    <a:pt x="8" y="27"/>
                    <a:pt x="8" y="26"/>
                  </a:cubicBezTo>
                  <a:cubicBezTo>
                    <a:pt x="9" y="25"/>
                    <a:pt x="9" y="25"/>
                    <a:pt x="9" y="25"/>
                  </a:cubicBezTo>
                  <a:cubicBezTo>
                    <a:pt x="10" y="25"/>
                    <a:pt x="11" y="26"/>
                    <a:pt x="13" y="26"/>
                  </a:cubicBezTo>
                  <a:cubicBezTo>
                    <a:pt x="13" y="28"/>
                    <a:pt x="13" y="28"/>
                    <a:pt x="13" y="28"/>
                  </a:cubicBezTo>
                  <a:cubicBezTo>
                    <a:pt x="13" y="28"/>
                    <a:pt x="13" y="28"/>
                    <a:pt x="14" y="28"/>
                  </a:cubicBezTo>
                  <a:cubicBezTo>
                    <a:pt x="18" y="28"/>
                    <a:pt x="18" y="28"/>
                    <a:pt x="18" y="28"/>
                  </a:cubicBezTo>
                  <a:cubicBezTo>
                    <a:pt x="19" y="28"/>
                    <a:pt x="19" y="28"/>
                    <a:pt x="19" y="27"/>
                  </a:cubicBezTo>
                  <a:cubicBezTo>
                    <a:pt x="19" y="25"/>
                    <a:pt x="19" y="25"/>
                    <a:pt x="19" y="25"/>
                  </a:cubicBezTo>
                  <a:cubicBezTo>
                    <a:pt x="20" y="25"/>
                    <a:pt x="20" y="24"/>
                    <a:pt x="21" y="24"/>
                  </a:cubicBezTo>
                  <a:cubicBezTo>
                    <a:pt x="23" y="25"/>
                    <a:pt x="23" y="25"/>
                    <a:pt x="23" y="25"/>
                  </a:cubicBezTo>
                  <a:cubicBezTo>
                    <a:pt x="23" y="25"/>
                    <a:pt x="24" y="25"/>
                    <a:pt x="24" y="25"/>
                  </a:cubicBezTo>
                  <a:cubicBezTo>
                    <a:pt x="27" y="22"/>
                    <a:pt x="27" y="22"/>
                    <a:pt x="27" y="22"/>
                  </a:cubicBezTo>
                  <a:cubicBezTo>
                    <a:pt x="27" y="21"/>
                    <a:pt x="27" y="21"/>
                    <a:pt x="27" y="20"/>
                  </a:cubicBezTo>
                  <a:close/>
                  <a:moveTo>
                    <a:pt x="10" y="19"/>
                  </a:moveTo>
                  <a:cubicBezTo>
                    <a:pt x="7" y="16"/>
                    <a:pt x="7" y="12"/>
                    <a:pt x="9" y="9"/>
                  </a:cubicBezTo>
                  <a:cubicBezTo>
                    <a:pt x="12" y="7"/>
                    <a:pt x="16" y="6"/>
                    <a:pt x="19" y="9"/>
                  </a:cubicBezTo>
                  <a:cubicBezTo>
                    <a:pt x="22" y="11"/>
                    <a:pt x="22" y="15"/>
                    <a:pt x="19" y="18"/>
                  </a:cubicBezTo>
                  <a:cubicBezTo>
                    <a:pt x="17" y="21"/>
                    <a:pt x="13" y="21"/>
                    <a:pt x="10" y="19"/>
                  </a:cubicBez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grpSp>
      <p:grpSp>
        <p:nvGrpSpPr>
          <p:cNvPr id="26" name="组合 25"/>
          <p:cNvGrpSpPr/>
          <p:nvPr>
            <p:custDataLst>
              <p:tags r:id="rId4"/>
            </p:custDataLst>
          </p:nvPr>
        </p:nvGrpSpPr>
        <p:grpSpPr>
          <a:xfrm>
            <a:off x="2016808" y="2139225"/>
            <a:ext cx="552505" cy="764784"/>
            <a:chOff x="4274344" y="2294618"/>
            <a:chExt cx="561975" cy="677863"/>
          </a:xfrm>
        </p:grpSpPr>
        <p:sp>
          <p:nvSpPr>
            <p:cNvPr id="27" name="任意多边形 26"/>
            <p:cNvSpPr/>
            <p:nvPr>
              <p:custDataLst>
                <p:tags r:id="rId25"/>
              </p:custDataLst>
            </p:nvPr>
          </p:nvSpPr>
          <p:spPr bwMode="auto">
            <a:xfrm>
              <a:off x="4274344" y="2294618"/>
              <a:ext cx="561975" cy="677863"/>
            </a:xfrm>
            <a:custGeom>
              <a:avLst/>
              <a:gdLst>
                <a:gd name="connsiteX0" fmla="*/ 280222 w 562362"/>
                <a:gd name="connsiteY0" fmla="*/ 0 h 678481"/>
                <a:gd name="connsiteX1" fmla="*/ 479831 w 562362"/>
                <a:gd name="connsiteY1" fmla="*/ 198650 h 678481"/>
                <a:gd name="connsiteX2" fmla="*/ 479224 w 562362"/>
                <a:gd name="connsiteY2" fmla="*/ 198650 h 678481"/>
                <a:gd name="connsiteX3" fmla="*/ 480006 w 562362"/>
                <a:gd name="connsiteY3" fmla="*/ 199295 h 678481"/>
                <a:gd name="connsiteX4" fmla="*/ 562362 w 562362"/>
                <a:gd name="connsiteY4" fmla="*/ 397780 h 678481"/>
                <a:gd name="connsiteX5" fmla="*/ 281181 w 562362"/>
                <a:gd name="connsiteY5" fmla="*/ 678481 h 678481"/>
                <a:gd name="connsiteX6" fmla="*/ 0 w 562362"/>
                <a:gd name="connsiteY6" fmla="*/ 397780 h 678481"/>
                <a:gd name="connsiteX7" fmla="*/ 82356 w 562362"/>
                <a:gd name="connsiteY7" fmla="*/ 199295 h 678481"/>
                <a:gd name="connsiteX8" fmla="*/ 83139 w 562362"/>
                <a:gd name="connsiteY8" fmla="*/ 198650 h 678481"/>
                <a:gd name="connsiteX9" fmla="*/ 82531 w 562362"/>
                <a:gd name="connsiteY9" fmla="*/ 198650 h 67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362" h="678481">
                  <a:moveTo>
                    <a:pt x="280222" y="0"/>
                  </a:moveTo>
                  <a:lnTo>
                    <a:pt x="479831" y="198650"/>
                  </a:lnTo>
                  <a:lnTo>
                    <a:pt x="479224" y="198650"/>
                  </a:lnTo>
                  <a:lnTo>
                    <a:pt x="480006" y="199295"/>
                  </a:lnTo>
                  <a:cubicBezTo>
                    <a:pt x="530890" y="250091"/>
                    <a:pt x="562362" y="320267"/>
                    <a:pt x="562362" y="397780"/>
                  </a:cubicBezTo>
                  <a:cubicBezTo>
                    <a:pt x="562362" y="552807"/>
                    <a:pt x="436473" y="678481"/>
                    <a:pt x="281181" y="678481"/>
                  </a:cubicBezTo>
                  <a:cubicBezTo>
                    <a:pt x="125889" y="678481"/>
                    <a:pt x="0" y="552807"/>
                    <a:pt x="0" y="397780"/>
                  </a:cubicBezTo>
                  <a:cubicBezTo>
                    <a:pt x="0" y="320267"/>
                    <a:pt x="31472" y="250091"/>
                    <a:pt x="82356" y="199295"/>
                  </a:cubicBezTo>
                  <a:lnTo>
                    <a:pt x="83139" y="198650"/>
                  </a:lnTo>
                  <a:lnTo>
                    <a:pt x="82531" y="1986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sz="2800" b="1">
                <a:sym typeface="Arial" panose="020B0604020202020204" pitchFamily="34" charset="0"/>
              </a:endParaRPr>
            </a:p>
          </p:txBody>
        </p:sp>
        <p:sp>
          <p:nvSpPr>
            <p:cNvPr id="28" name="Freeform 300"/>
            <p:cNvSpPr/>
            <p:nvPr>
              <p:custDataLst>
                <p:tags r:id="rId26"/>
              </p:custDataLst>
            </p:nvPr>
          </p:nvSpPr>
          <p:spPr bwMode="auto">
            <a:xfrm>
              <a:off x="4418806" y="2737531"/>
              <a:ext cx="198438" cy="65087"/>
            </a:xfrm>
            <a:custGeom>
              <a:avLst/>
              <a:gdLst>
                <a:gd name="T0" fmla="*/ 114 w 122"/>
                <a:gd name="T1" fmla="*/ 12 h 40"/>
                <a:gd name="T2" fmla="*/ 112 w 122"/>
                <a:gd name="T3" fmla="*/ 12 h 40"/>
                <a:gd name="T4" fmla="*/ 112 w 122"/>
                <a:gd name="T5" fmla="*/ 6 h 40"/>
                <a:gd name="T6" fmla="*/ 106 w 122"/>
                <a:gd name="T7" fmla="*/ 0 h 40"/>
                <a:gd name="T8" fmla="*/ 16 w 122"/>
                <a:gd name="T9" fmla="*/ 0 h 40"/>
                <a:gd name="T10" fmla="*/ 10 w 122"/>
                <a:gd name="T11" fmla="*/ 6 h 40"/>
                <a:gd name="T12" fmla="*/ 10 w 122"/>
                <a:gd name="T13" fmla="*/ 12 h 40"/>
                <a:gd name="T14" fmla="*/ 8 w 122"/>
                <a:gd name="T15" fmla="*/ 12 h 40"/>
                <a:gd name="T16" fmla="*/ 0 w 122"/>
                <a:gd name="T17" fmla="*/ 19 h 40"/>
                <a:gd name="T18" fmla="*/ 0 w 122"/>
                <a:gd name="T19" fmla="*/ 33 h 40"/>
                <a:gd name="T20" fmla="*/ 8 w 122"/>
                <a:gd name="T21" fmla="*/ 40 h 40"/>
                <a:gd name="T22" fmla="*/ 114 w 122"/>
                <a:gd name="T23" fmla="*/ 40 h 40"/>
                <a:gd name="T24" fmla="*/ 122 w 122"/>
                <a:gd name="T25" fmla="*/ 33 h 40"/>
                <a:gd name="T26" fmla="*/ 122 w 122"/>
                <a:gd name="T27" fmla="*/ 19 h 40"/>
                <a:gd name="T28" fmla="*/ 114 w 122"/>
                <a:gd name="T29"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40">
                  <a:moveTo>
                    <a:pt x="114" y="12"/>
                  </a:moveTo>
                  <a:cubicBezTo>
                    <a:pt x="112" y="12"/>
                    <a:pt x="112" y="12"/>
                    <a:pt x="112" y="12"/>
                  </a:cubicBezTo>
                  <a:cubicBezTo>
                    <a:pt x="112" y="6"/>
                    <a:pt x="112" y="6"/>
                    <a:pt x="112" y="6"/>
                  </a:cubicBezTo>
                  <a:cubicBezTo>
                    <a:pt x="112" y="3"/>
                    <a:pt x="109" y="0"/>
                    <a:pt x="106" y="0"/>
                  </a:cubicBezTo>
                  <a:cubicBezTo>
                    <a:pt x="16" y="0"/>
                    <a:pt x="16" y="0"/>
                    <a:pt x="16" y="0"/>
                  </a:cubicBezTo>
                  <a:cubicBezTo>
                    <a:pt x="13" y="0"/>
                    <a:pt x="10" y="3"/>
                    <a:pt x="10" y="6"/>
                  </a:cubicBezTo>
                  <a:cubicBezTo>
                    <a:pt x="10" y="12"/>
                    <a:pt x="10" y="12"/>
                    <a:pt x="10" y="12"/>
                  </a:cubicBezTo>
                  <a:cubicBezTo>
                    <a:pt x="8" y="12"/>
                    <a:pt x="8" y="12"/>
                    <a:pt x="8" y="12"/>
                  </a:cubicBezTo>
                  <a:cubicBezTo>
                    <a:pt x="3" y="12"/>
                    <a:pt x="0" y="15"/>
                    <a:pt x="0" y="19"/>
                  </a:cubicBezTo>
                  <a:cubicBezTo>
                    <a:pt x="0" y="33"/>
                    <a:pt x="0" y="33"/>
                    <a:pt x="0" y="33"/>
                  </a:cubicBezTo>
                  <a:cubicBezTo>
                    <a:pt x="0" y="37"/>
                    <a:pt x="3" y="40"/>
                    <a:pt x="8" y="40"/>
                  </a:cubicBezTo>
                  <a:cubicBezTo>
                    <a:pt x="114" y="40"/>
                    <a:pt x="114" y="40"/>
                    <a:pt x="114" y="40"/>
                  </a:cubicBezTo>
                  <a:cubicBezTo>
                    <a:pt x="119" y="40"/>
                    <a:pt x="122" y="37"/>
                    <a:pt x="122" y="33"/>
                  </a:cubicBezTo>
                  <a:cubicBezTo>
                    <a:pt x="122" y="19"/>
                    <a:pt x="122" y="19"/>
                    <a:pt x="122" y="19"/>
                  </a:cubicBezTo>
                  <a:cubicBezTo>
                    <a:pt x="122" y="15"/>
                    <a:pt x="119" y="12"/>
                    <a:pt x="114" y="12"/>
                  </a:cubicBez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sp>
          <p:nvSpPr>
            <p:cNvPr id="29" name="Freeform 301"/>
            <p:cNvSpPr/>
            <p:nvPr>
              <p:custDataLst>
                <p:tags r:id="rId27"/>
              </p:custDataLst>
            </p:nvPr>
          </p:nvSpPr>
          <p:spPr bwMode="auto">
            <a:xfrm>
              <a:off x="4548981" y="2523218"/>
              <a:ext cx="93663" cy="73025"/>
            </a:xfrm>
            <a:custGeom>
              <a:avLst/>
              <a:gdLst>
                <a:gd name="T0" fmla="*/ 52 w 57"/>
                <a:gd name="T1" fmla="*/ 45 h 45"/>
                <a:gd name="T2" fmla="*/ 55 w 57"/>
                <a:gd name="T3" fmla="*/ 43 h 45"/>
                <a:gd name="T4" fmla="*/ 54 w 57"/>
                <a:gd name="T5" fmla="*/ 35 h 45"/>
                <a:gd name="T6" fmla="*/ 9 w 57"/>
                <a:gd name="T7" fmla="*/ 2 h 45"/>
                <a:gd name="T8" fmla="*/ 1 w 57"/>
                <a:gd name="T9" fmla="*/ 3 h 45"/>
                <a:gd name="T10" fmla="*/ 0 w 57"/>
                <a:gd name="T11" fmla="*/ 6 h 45"/>
                <a:gd name="T12" fmla="*/ 52 w 57"/>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52" y="45"/>
                  </a:moveTo>
                  <a:cubicBezTo>
                    <a:pt x="53" y="44"/>
                    <a:pt x="54" y="44"/>
                    <a:pt x="55" y="43"/>
                  </a:cubicBezTo>
                  <a:cubicBezTo>
                    <a:pt x="57" y="40"/>
                    <a:pt x="56" y="37"/>
                    <a:pt x="54" y="35"/>
                  </a:cubicBezTo>
                  <a:cubicBezTo>
                    <a:pt x="9" y="2"/>
                    <a:pt x="9" y="2"/>
                    <a:pt x="9" y="2"/>
                  </a:cubicBezTo>
                  <a:cubicBezTo>
                    <a:pt x="7" y="0"/>
                    <a:pt x="3" y="1"/>
                    <a:pt x="1" y="3"/>
                  </a:cubicBezTo>
                  <a:cubicBezTo>
                    <a:pt x="0" y="4"/>
                    <a:pt x="0" y="5"/>
                    <a:pt x="0" y="6"/>
                  </a:cubicBezTo>
                  <a:lnTo>
                    <a:pt x="52" y="45"/>
                  </a:ln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sp>
          <p:nvSpPr>
            <p:cNvPr id="30" name="Freeform 302"/>
            <p:cNvSpPr/>
            <p:nvPr>
              <p:custDataLst>
                <p:tags r:id="rId28"/>
              </p:custDataLst>
            </p:nvPr>
          </p:nvSpPr>
          <p:spPr bwMode="auto">
            <a:xfrm>
              <a:off x="4450556" y="2650218"/>
              <a:ext cx="93663" cy="74613"/>
            </a:xfrm>
            <a:custGeom>
              <a:avLst/>
              <a:gdLst>
                <a:gd name="T0" fmla="*/ 4 w 57"/>
                <a:gd name="T1" fmla="*/ 0 h 45"/>
                <a:gd name="T2" fmla="*/ 2 w 57"/>
                <a:gd name="T3" fmla="*/ 2 h 45"/>
                <a:gd name="T4" fmla="*/ 3 w 57"/>
                <a:gd name="T5" fmla="*/ 10 h 45"/>
                <a:gd name="T6" fmla="*/ 47 w 57"/>
                <a:gd name="T7" fmla="*/ 43 h 45"/>
                <a:gd name="T8" fmla="*/ 56 w 57"/>
                <a:gd name="T9" fmla="*/ 42 h 45"/>
                <a:gd name="T10" fmla="*/ 57 w 57"/>
                <a:gd name="T11" fmla="*/ 39 h 45"/>
                <a:gd name="T12" fmla="*/ 4 w 57"/>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4" y="0"/>
                  </a:moveTo>
                  <a:cubicBezTo>
                    <a:pt x="3" y="1"/>
                    <a:pt x="2" y="1"/>
                    <a:pt x="2" y="2"/>
                  </a:cubicBezTo>
                  <a:cubicBezTo>
                    <a:pt x="0" y="5"/>
                    <a:pt x="0" y="8"/>
                    <a:pt x="3" y="10"/>
                  </a:cubicBezTo>
                  <a:cubicBezTo>
                    <a:pt x="47" y="43"/>
                    <a:pt x="47" y="43"/>
                    <a:pt x="47" y="43"/>
                  </a:cubicBezTo>
                  <a:cubicBezTo>
                    <a:pt x="50" y="45"/>
                    <a:pt x="54" y="44"/>
                    <a:pt x="56" y="42"/>
                  </a:cubicBezTo>
                  <a:cubicBezTo>
                    <a:pt x="56" y="41"/>
                    <a:pt x="57" y="40"/>
                    <a:pt x="57" y="39"/>
                  </a:cubicBezTo>
                  <a:lnTo>
                    <a:pt x="4" y="0"/>
                  </a:ln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sp>
          <p:nvSpPr>
            <p:cNvPr id="31" name="Freeform 303"/>
            <p:cNvSpPr/>
            <p:nvPr>
              <p:custDataLst>
                <p:tags r:id="rId29"/>
              </p:custDataLst>
            </p:nvPr>
          </p:nvSpPr>
          <p:spPr bwMode="auto">
            <a:xfrm>
              <a:off x="4468019" y="2542268"/>
              <a:ext cx="220662" cy="190500"/>
            </a:xfrm>
            <a:custGeom>
              <a:avLst/>
              <a:gdLst>
                <a:gd name="T0" fmla="*/ 131 w 135"/>
                <a:gd name="T1" fmla="*/ 97 h 116"/>
                <a:gd name="T2" fmla="*/ 80 w 135"/>
                <a:gd name="T3" fmla="*/ 60 h 116"/>
                <a:gd name="T4" fmla="*/ 96 w 135"/>
                <a:gd name="T5" fmla="*/ 39 h 116"/>
                <a:gd name="T6" fmla="*/ 98 w 135"/>
                <a:gd name="T7" fmla="*/ 36 h 116"/>
                <a:gd name="T8" fmla="*/ 50 w 135"/>
                <a:gd name="T9" fmla="*/ 0 h 116"/>
                <a:gd name="T10" fmla="*/ 47 w 135"/>
                <a:gd name="T11" fmla="*/ 3 h 116"/>
                <a:gd name="T12" fmla="*/ 31 w 135"/>
                <a:gd name="T13" fmla="*/ 24 h 116"/>
                <a:gd name="T14" fmla="*/ 29 w 135"/>
                <a:gd name="T15" fmla="*/ 22 h 116"/>
                <a:gd name="T16" fmla="*/ 18 w 135"/>
                <a:gd name="T17" fmla="*/ 24 h 116"/>
                <a:gd name="T18" fmla="*/ 15 w 135"/>
                <a:gd name="T19" fmla="*/ 28 h 116"/>
                <a:gd name="T20" fmla="*/ 16 w 135"/>
                <a:gd name="T21" fmla="*/ 39 h 116"/>
                <a:gd name="T22" fmla="*/ 18 w 135"/>
                <a:gd name="T23" fmla="*/ 40 h 116"/>
                <a:gd name="T24" fmla="*/ 1 w 135"/>
                <a:gd name="T25" fmla="*/ 62 h 116"/>
                <a:gd name="T26" fmla="*/ 0 w 135"/>
                <a:gd name="T27" fmla="*/ 64 h 116"/>
                <a:gd name="T28" fmla="*/ 49 w 135"/>
                <a:gd name="T29" fmla="*/ 100 h 116"/>
                <a:gd name="T30" fmla="*/ 51 w 135"/>
                <a:gd name="T31" fmla="*/ 98 h 116"/>
                <a:gd name="T32" fmla="*/ 68 w 135"/>
                <a:gd name="T33" fmla="*/ 76 h 116"/>
                <a:gd name="T34" fmla="*/ 118 w 135"/>
                <a:gd name="T35" fmla="*/ 114 h 116"/>
                <a:gd name="T36" fmla="*/ 129 w 135"/>
                <a:gd name="T37" fmla="*/ 112 h 116"/>
                <a:gd name="T38" fmla="*/ 132 w 135"/>
                <a:gd name="T39" fmla="*/ 108 h 116"/>
                <a:gd name="T40" fmla="*/ 131 w 135"/>
                <a:gd name="T41"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16">
                  <a:moveTo>
                    <a:pt x="131" y="97"/>
                  </a:moveTo>
                  <a:cubicBezTo>
                    <a:pt x="80" y="60"/>
                    <a:pt x="80" y="60"/>
                    <a:pt x="80" y="60"/>
                  </a:cubicBezTo>
                  <a:cubicBezTo>
                    <a:pt x="96" y="39"/>
                    <a:pt x="96" y="39"/>
                    <a:pt x="96" y="39"/>
                  </a:cubicBezTo>
                  <a:cubicBezTo>
                    <a:pt x="97" y="38"/>
                    <a:pt x="98" y="37"/>
                    <a:pt x="98" y="36"/>
                  </a:cubicBezTo>
                  <a:cubicBezTo>
                    <a:pt x="50" y="0"/>
                    <a:pt x="50" y="0"/>
                    <a:pt x="50" y="0"/>
                  </a:cubicBezTo>
                  <a:cubicBezTo>
                    <a:pt x="49" y="1"/>
                    <a:pt x="48" y="2"/>
                    <a:pt x="47" y="3"/>
                  </a:cubicBezTo>
                  <a:cubicBezTo>
                    <a:pt x="31" y="24"/>
                    <a:pt x="31" y="24"/>
                    <a:pt x="31" y="24"/>
                  </a:cubicBezTo>
                  <a:cubicBezTo>
                    <a:pt x="29" y="22"/>
                    <a:pt x="29" y="22"/>
                    <a:pt x="29" y="22"/>
                  </a:cubicBezTo>
                  <a:cubicBezTo>
                    <a:pt x="25" y="20"/>
                    <a:pt x="21" y="20"/>
                    <a:pt x="18" y="24"/>
                  </a:cubicBezTo>
                  <a:cubicBezTo>
                    <a:pt x="15" y="28"/>
                    <a:pt x="15" y="28"/>
                    <a:pt x="15" y="28"/>
                  </a:cubicBezTo>
                  <a:cubicBezTo>
                    <a:pt x="12" y="31"/>
                    <a:pt x="13" y="36"/>
                    <a:pt x="16" y="39"/>
                  </a:cubicBezTo>
                  <a:cubicBezTo>
                    <a:pt x="18" y="40"/>
                    <a:pt x="18" y="40"/>
                    <a:pt x="18" y="40"/>
                  </a:cubicBezTo>
                  <a:cubicBezTo>
                    <a:pt x="1" y="62"/>
                    <a:pt x="1" y="62"/>
                    <a:pt x="1" y="62"/>
                  </a:cubicBezTo>
                  <a:cubicBezTo>
                    <a:pt x="1" y="62"/>
                    <a:pt x="0" y="63"/>
                    <a:pt x="0" y="64"/>
                  </a:cubicBezTo>
                  <a:cubicBezTo>
                    <a:pt x="49" y="100"/>
                    <a:pt x="49" y="100"/>
                    <a:pt x="49" y="100"/>
                  </a:cubicBezTo>
                  <a:cubicBezTo>
                    <a:pt x="50" y="99"/>
                    <a:pt x="50" y="99"/>
                    <a:pt x="51" y="98"/>
                  </a:cubicBezTo>
                  <a:cubicBezTo>
                    <a:pt x="68" y="76"/>
                    <a:pt x="68" y="76"/>
                    <a:pt x="68" y="76"/>
                  </a:cubicBezTo>
                  <a:cubicBezTo>
                    <a:pt x="118" y="114"/>
                    <a:pt x="118" y="114"/>
                    <a:pt x="118" y="114"/>
                  </a:cubicBezTo>
                  <a:cubicBezTo>
                    <a:pt x="122" y="116"/>
                    <a:pt x="126" y="115"/>
                    <a:pt x="129" y="112"/>
                  </a:cubicBezTo>
                  <a:cubicBezTo>
                    <a:pt x="132" y="108"/>
                    <a:pt x="132" y="108"/>
                    <a:pt x="132" y="108"/>
                  </a:cubicBezTo>
                  <a:cubicBezTo>
                    <a:pt x="135" y="104"/>
                    <a:pt x="134" y="100"/>
                    <a:pt x="131" y="97"/>
                  </a:cubicBez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grpSp>
      <p:grpSp>
        <p:nvGrpSpPr>
          <p:cNvPr id="36" name="组合 35"/>
          <p:cNvGrpSpPr/>
          <p:nvPr>
            <p:custDataLst>
              <p:tags r:id="rId5"/>
            </p:custDataLst>
          </p:nvPr>
        </p:nvGrpSpPr>
        <p:grpSpPr>
          <a:xfrm>
            <a:off x="3809579" y="1883382"/>
            <a:ext cx="553599" cy="767783"/>
            <a:chOff x="6139656" y="1954893"/>
            <a:chExt cx="561975" cy="677863"/>
          </a:xfrm>
        </p:grpSpPr>
        <p:sp>
          <p:nvSpPr>
            <p:cNvPr id="37" name="任意多边形 36"/>
            <p:cNvSpPr/>
            <p:nvPr>
              <p:custDataLst>
                <p:tags r:id="rId22"/>
              </p:custDataLst>
            </p:nvPr>
          </p:nvSpPr>
          <p:spPr bwMode="auto">
            <a:xfrm>
              <a:off x="6139656" y="1954893"/>
              <a:ext cx="561975" cy="677863"/>
            </a:xfrm>
            <a:custGeom>
              <a:avLst/>
              <a:gdLst>
                <a:gd name="connsiteX0" fmla="*/ 280222 w 562362"/>
                <a:gd name="connsiteY0" fmla="*/ 0 h 678481"/>
                <a:gd name="connsiteX1" fmla="*/ 479831 w 562362"/>
                <a:gd name="connsiteY1" fmla="*/ 198650 h 678481"/>
                <a:gd name="connsiteX2" fmla="*/ 479224 w 562362"/>
                <a:gd name="connsiteY2" fmla="*/ 198650 h 678481"/>
                <a:gd name="connsiteX3" fmla="*/ 480006 w 562362"/>
                <a:gd name="connsiteY3" fmla="*/ 199294 h 678481"/>
                <a:gd name="connsiteX4" fmla="*/ 562362 w 562362"/>
                <a:gd name="connsiteY4" fmla="*/ 397780 h 678481"/>
                <a:gd name="connsiteX5" fmla="*/ 281181 w 562362"/>
                <a:gd name="connsiteY5" fmla="*/ 678481 h 678481"/>
                <a:gd name="connsiteX6" fmla="*/ 0 w 562362"/>
                <a:gd name="connsiteY6" fmla="*/ 397780 h 678481"/>
                <a:gd name="connsiteX7" fmla="*/ 82356 w 562362"/>
                <a:gd name="connsiteY7" fmla="*/ 199294 h 678481"/>
                <a:gd name="connsiteX8" fmla="*/ 83139 w 562362"/>
                <a:gd name="connsiteY8" fmla="*/ 198650 h 678481"/>
                <a:gd name="connsiteX9" fmla="*/ 82531 w 562362"/>
                <a:gd name="connsiteY9" fmla="*/ 198650 h 67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362" h="678481">
                  <a:moveTo>
                    <a:pt x="280222" y="0"/>
                  </a:moveTo>
                  <a:lnTo>
                    <a:pt x="479831" y="198650"/>
                  </a:lnTo>
                  <a:lnTo>
                    <a:pt x="479224" y="198650"/>
                  </a:lnTo>
                  <a:lnTo>
                    <a:pt x="480006" y="199294"/>
                  </a:lnTo>
                  <a:cubicBezTo>
                    <a:pt x="530890" y="250091"/>
                    <a:pt x="562362" y="320267"/>
                    <a:pt x="562362" y="397780"/>
                  </a:cubicBezTo>
                  <a:cubicBezTo>
                    <a:pt x="562362" y="552807"/>
                    <a:pt x="436473" y="678481"/>
                    <a:pt x="281181" y="678481"/>
                  </a:cubicBezTo>
                  <a:cubicBezTo>
                    <a:pt x="125889" y="678481"/>
                    <a:pt x="0" y="552807"/>
                    <a:pt x="0" y="397780"/>
                  </a:cubicBezTo>
                  <a:cubicBezTo>
                    <a:pt x="0" y="320267"/>
                    <a:pt x="31472" y="250091"/>
                    <a:pt x="82356" y="199294"/>
                  </a:cubicBezTo>
                  <a:lnTo>
                    <a:pt x="83139" y="198650"/>
                  </a:lnTo>
                  <a:lnTo>
                    <a:pt x="82531" y="1986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sz="2800" b="1">
                <a:sym typeface="Arial" panose="020B0604020202020204" pitchFamily="34" charset="0"/>
              </a:endParaRPr>
            </a:p>
          </p:txBody>
        </p:sp>
        <p:sp>
          <p:nvSpPr>
            <p:cNvPr id="38" name="Freeform 317"/>
            <p:cNvSpPr>
              <a:spLocks noEditPoints="1"/>
            </p:cNvSpPr>
            <p:nvPr>
              <p:custDataLst>
                <p:tags r:id="rId23"/>
              </p:custDataLst>
            </p:nvPr>
          </p:nvSpPr>
          <p:spPr bwMode="auto">
            <a:xfrm>
              <a:off x="6312694" y="2170793"/>
              <a:ext cx="244475" cy="288925"/>
            </a:xfrm>
            <a:custGeom>
              <a:avLst/>
              <a:gdLst>
                <a:gd name="T0" fmla="*/ 146 w 149"/>
                <a:gd name="T1" fmla="*/ 162 h 177"/>
                <a:gd name="T2" fmla="*/ 106 w 149"/>
                <a:gd name="T3" fmla="*/ 109 h 177"/>
                <a:gd name="T4" fmla="*/ 104 w 149"/>
                <a:gd name="T5" fmla="*/ 107 h 177"/>
                <a:gd name="T6" fmla="*/ 110 w 149"/>
                <a:gd name="T7" fmla="*/ 31 h 177"/>
                <a:gd name="T8" fmla="*/ 30 w 149"/>
                <a:gd name="T9" fmla="*/ 20 h 177"/>
                <a:gd name="T10" fmla="*/ 19 w 149"/>
                <a:gd name="T11" fmla="*/ 101 h 177"/>
                <a:gd name="T12" fmla="*/ 91 w 149"/>
                <a:gd name="T13" fmla="*/ 117 h 177"/>
                <a:gd name="T14" fmla="*/ 92 w 149"/>
                <a:gd name="T15" fmla="*/ 119 h 177"/>
                <a:gd name="T16" fmla="*/ 132 w 149"/>
                <a:gd name="T17" fmla="*/ 172 h 177"/>
                <a:gd name="T18" fmla="*/ 144 w 149"/>
                <a:gd name="T19" fmla="*/ 174 h 177"/>
                <a:gd name="T20" fmla="*/ 146 w 149"/>
                <a:gd name="T21" fmla="*/ 162 h 177"/>
                <a:gd name="T22" fmla="*/ 28 w 149"/>
                <a:gd name="T23" fmla="*/ 94 h 177"/>
                <a:gd name="T24" fmla="*/ 37 w 149"/>
                <a:gd name="T25" fmla="*/ 28 h 177"/>
                <a:gd name="T26" fmla="*/ 101 w 149"/>
                <a:gd name="T27" fmla="*/ 37 h 177"/>
                <a:gd name="T28" fmla="*/ 93 w 149"/>
                <a:gd name="T29" fmla="*/ 103 h 177"/>
                <a:gd name="T30" fmla="*/ 28 w 149"/>
                <a:gd name="T31" fmla="*/ 9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77">
                  <a:moveTo>
                    <a:pt x="146" y="162"/>
                  </a:moveTo>
                  <a:cubicBezTo>
                    <a:pt x="106" y="109"/>
                    <a:pt x="106" y="109"/>
                    <a:pt x="106" y="109"/>
                  </a:cubicBezTo>
                  <a:cubicBezTo>
                    <a:pt x="105" y="108"/>
                    <a:pt x="105" y="108"/>
                    <a:pt x="104" y="107"/>
                  </a:cubicBezTo>
                  <a:cubicBezTo>
                    <a:pt x="125" y="87"/>
                    <a:pt x="128" y="54"/>
                    <a:pt x="110" y="31"/>
                  </a:cubicBezTo>
                  <a:cubicBezTo>
                    <a:pt x="91" y="5"/>
                    <a:pt x="55" y="0"/>
                    <a:pt x="30" y="20"/>
                  </a:cubicBezTo>
                  <a:cubicBezTo>
                    <a:pt x="5" y="39"/>
                    <a:pt x="0" y="75"/>
                    <a:pt x="19" y="101"/>
                  </a:cubicBezTo>
                  <a:cubicBezTo>
                    <a:pt x="37" y="123"/>
                    <a:pt x="67" y="130"/>
                    <a:pt x="91" y="117"/>
                  </a:cubicBezTo>
                  <a:cubicBezTo>
                    <a:pt x="91" y="117"/>
                    <a:pt x="92" y="118"/>
                    <a:pt x="92" y="119"/>
                  </a:cubicBezTo>
                  <a:cubicBezTo>
                    <a:pt x="132" y="172"/>
                    <a:pt x="132" y="172"/>
                    <a:pt x="132" y="172"/>
                  </a:cubicBezTo>
                  <a:cubicBezTo>
                    <a:pt x="135" y="176"/>
                    <a:pt x="140" y="177"/>
                    <a:pt x="144" y="174"/>
                  </a:cubicBezTo>
                  <a:cubicBezTo>
                    <a:pt x="148" y="171"/>
                    <a:pt x="149" y="166"/>
                    <a:pt x="146" y="162"/>
                  </a:cubicBezTo>
                  <a:close/>
                  <a:moveTo>
                    <a:pt x="28" y="94"/>
                  </a:moveTo>
                  <a:cubicBezTo>
                    <a:pt x="13" y="73"/>
                    <a:pt x="16" y="44"/>
                    <a:pt x="37" y="28"/>
                  </a:cubicBezTo>
                  <a:cubicBezTo>
                    <a:pt x="57" y="13"/>
                    <a:pt x="86" y="17"/>
                    <a:pt x="101" y="37"/>
                  </a:cubicBezTo>
                  <a:cubicBezTo>
                    <a:pt x="117" y="58"/>
                    <a:pt x="113" y="87"/>
                    <a:pt x="93" y="103"/>
                  </a:cubicBezTo>
                  <a:cubicBezTo>
                    <a:pt x="72" y="119"/>
                    <a:pt x="43" y="115"/>
                    <a:pt x="28" y="94"/>
                  </a:cubicBez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sp>
          <p:nvSpPr>
            <p:cNvPr id="39" name="Freeform 318"/>
            <p:cNvSpPr/>
            <p:nvPr>
              <p:custDataLst>
                <p:tags r:id="rId24"/>
              </p:custDataLst>
            </p:nvPr>
          </p:nvSpPr>
          <p:spPr bwMode="auto">
            <a:xfrm>
              <a:off x="6422231" y="2210481"/>
              <a:ext cx="49213" cy="33337"/>
            </a:xfrm>
            <a:custGeom>
              <a:avLst/>
              <a:gdLst>
                <a:gd name="T0" fmla="*/ 29 w 30"/>
                <a:gd name="T1" fmla="*/ 15 h 21"/>
                <a:gd name="T2" fmla="*/ 29 w 30"/>
                <a:gd name="T3" fmla="*/ 15 h 21"/>
                <a:gd name="T4" fmla="*/ 6 w 30"/>
                <a:gd name="T5" fmla="*/ 0 h 21"/>
                <a:gd name="T6" fmla="*/ 6 w 30"/>
                <a:gd name="T7" fmla="*/ 0 h 21"/>
                <a:gd name="T8" fmla="*/ 4 w 30"/>
                <a:gd name="T9" fmla="*/ 7 h 21"/>
                <a:gd name="T10" fmla="*/ 23 w 30"/>
                <a:gd name="T11" fmla="*/ 20 h 21"/>
                <a:gd name="T12" fmla="*/ 24 w 30"/>
                <a:gd name="T13" fmla="*/ 20 h 21"/>
                <a:gd name="T14" fmla="*/ 29 w 30"/>
                <a:gd name="T15" fmla="*/ 15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1">
                  <a:moveTo>
                    <a:pt x="29" y="15"/>
                  </a:moveTo>
                  <a:cubicBezTo>
                    <a:pt x="29" y="15"/>
                    <a:pt x="29" y="15"/>
                    <a:pt x="29" y="15"/>
                  </a:cubicBezTo>
                  <a:cubicBezTo>
                    <a:pt x="23" y="7"/>
                    <a:pt x="15" y="2"/>
                    <a:pt x="6" y="0"/>
                  </a:cubicBezTo>
                  <a:cubicBezTo>
                    <a:pt x="6" y="0"/>
                    <a:pt x="6" y="0"/>
                    <a:pt x="6" y="0"/>
                  </a:cubicBezTo>
                  <a:cubicBezTo>
                    <a:pt x="6" y="0"/>
                    <a:pt x="0" y="2"/>
                    <a:pt x="4" y="7"/>
                  </a:cubicBezTo>
                  <a:cubicBezTo>
                    <a:pt x="11" y="9"/>
                    <a:pt x="18" y="13"/>
                    <a:pt x="23" y="20"/>
                  </a:cubicBezTo>
                  <a:cubicBezTo>
                    <a:pt x="24" y="20"/>
                    <a:pt x="24" y="20"/>
                    <a:pt x="24" y="20"/>
                  </a:cubicBezTo>
                  <a:cubicBezTo>
                    <a:pt x="24" y="21"/>
                    <a:pt x="30" y="21"/>
                    <a:pt x="29" y="15"/>
                  </a:cubicBezTo>
                  <a:close/>
                </a:path>
              </a:pathLst>
            </a:custGeom>
            <a:solidFill>
              <a:schemeClr val="tx1"/>
            </a:solidFill>
            <a:ln>
              <a:noFill/>
            </a:ln>
          </p:spPr>
          <p:txBody>
            <a:bodyPr lIns="82848" tIns="41424" rIns="82848" bIns="41424"/>
            <a:lstStyle/>
            <a:p>
              <a:pPr eaLnBrk="1" hangingPunct="1">
                <a:spcBef>
                  <a:spcPts val="0"/>
                </a:spcBef>
                <a:spcAft>
                  <a:spcPts val="0"/>
                </a:spcAft>
                <a:defRPr/>
              </a:pPr>
              <a:endParaRPr lang="zh-CN" altLang="en-US" sz="1630">
                <a:solidFill>
                  <a:prstClr val="black"/>
                </a:solidFill>
                <a:sym typeface="Arial" panose="020B0604020202020204" pitchFamily="34" charset="0"/>
              </a:endParaRPr>
            </a:p>
          </p:txBody>
        </p:sp>
      </p:grpSp>
      <p:sp>
        <p:nvSpPr>
          <p:cNvPr id="44" name="Teardrop 24"/>
          <p:cNvSpPr/>
          <p:nvPr>
            <p:custDataLst>
              <p:tags r:id="rId6"/>
            </p:custDataLst>
          </p:nvPr>
        </p:nvSpPr>
        <p:spPr>
          <a:xfrm rot="18900000">
            <a:off x="4398867" y="2854960"/>
            <a:ext cx="233443" cy="247312"/>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46" name="Teardrop 110"/>
          <p:cNvSpPr/>
          <p:nvPr>
            <p:custDataLst>
              <p:tags r:id="rId7"/>
            </p:custDataLst>
          </p:nvPr>
        </p:nvSpPr>
        <p:spPr>
          <a:xfrm rot="18900000">
            <a:off x="5426795" y="2234029"/>
            <a:ext cx="233443" cy="247312"/>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47" name="Teardrop 116"/>
          <p:cNvSpPr/>
          <p:nvPr>
            <p:custDataLst>
              <p:tags r:id="rId8"/>
            </p:custDataLst>
          </p:nvPr>
        </p:nvSpPr>
        <p:spPr>
          <a:xfrm rot="18900000">
            <a:off x="5100385" y="3693918"/>
            <a:ext cx="135247" cy="143283"/>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48" name="Teardrop 117"/>
          <p:cNvSpPr/>
          <p:nvPr>
            <p:custDataLst>
              <p:tags r:id="rId9"/>
            </p:custDataLst>
          </p:nvPr>
        </p:nvSpPr>
        <p:spPr>
          <a:xfrm rot="18900000">
            <a:off x="6346797" y="3108037"/>
            <a:ext cx="133396" cy="143284"/>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49" name="Teardrop 118"/>
          <p:cNvSpPr/>
          <p:nvPr>
            <p:custDataLst>
              <p:tags r:id="rId10"/>
            </p:custDataLst>
          </p:nvPr>
        </p:nvSpPr>
        <p:spPr>
          <a:xfrm rot="18900000">
            <a:off x="2718966" y="2282648"/>
            <a:ext cx="135247" cy="141321"/>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51" name="Teardrop 120"/>
          <p:cNvSpPr/>
          <p:nvPr>
            <p:custDataLst>
              <p:tags r:id="rId11"/>
            </p:custDataLst>
          </p:nvPr>
        </p:nvSpPr>
        <p:spPr>
          <a:xfrm rot="18900000">
            <a:off x="1706310" y="2933505"/>
            <a:ext cx="135247" cy="143284"/>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52" name="Teardrop 121"/>
          <p:cNvSpPr/>
          <p:nvPr>
            <p:custDataLst>
              <p:tags r:id="rId12"/>
            </p:custDataLst>
          </p:nvPr>
        </p:nvSpPr>
        <p:spPr>
          <a:xfrm rot="18900000">
            <a:off x="2682621" y="2831906"/>
            <a:ext cx="135249" cy="143284"/>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54" name="Teardrop 123"/>
          <p:cNvSpPr/>
          <p:nvPr>
            <p:custDataLst>
              <p:tags r:id="rId13"/>
            </p:custDataLst>
          </p:nvPr>
        </p:nvSpPr>
        <p:spPr>
          <a:xfrm rot="18900000">
            <a:off x="1609302" y="2288998"/>
            <a:ext cx="135249" cy="141321"/>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55" name="Teardrop 124"/>
          <p:cNvSpPr/>
          <p:nvPr>
            <p:custDataLst>
              <p:tags r:id="rId14"/>
            </p:custDataLst>
          </p:nvPr>
        </p:nvSpPr>
        <p:spPr>
          <a:xfrm rot="18900000">
            <a:off x="1046135" y="3304887"/>
            <a:ext cx="133396" cy="143284"/>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56" name="Teardrop 125"/>
          <p:cNvSpPr/>
          <p:nvPr>
            <p:custDataLst>
              <p:tags r:id="rId15"/>
            </p:custDataLst>
          </p:nvPr>
        </p:nvSpPr>
        <p:spPr>
          <a:xfrm rot="18900000">
            <a:off x="3376871" y="2069456"/>
            <a:ext cx="235296" cy="247312"/>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57" name="Teardrop 126"/>
          <p:cNvSpPr/>
          <p:nvPr>
            <p:custDataLst>
              <p:tags r:id="rId16"/>
            </p:custDataLst>
          </p:nvPr>
        </p:nvSpPr>
        <p:spPr>
          <a:xfrm rot="18900000">
            <a:off x="5184521" y="2015931"/>
            <a:ext cx="135249" cy="143284"/>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58" name="Teardrop 127"/>
          <p:cNvSpPr/>
          <p:nvPr>
            <p:custDataLst>
              <p:tags r:id="rId17"/>
            </p:custDataLst>
          </p:nvPr>
        </p:nvSpPr>
        <p:spPr>
          <a:xfrm rot="18900000">
            <a:off x="4362196" y="1603181"/>
            <a:ext cx="135249" cy="143284"/>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60" name="Teardrop 129"/>
          <p:cNvSpPr/>
          <p:nvPr>
            <p:custDataLst>
              <p:tags r:id="rId18"/>
            </p:custDataLst>
          </p:nvPr>
        </p:nvSpPr>
        <p:spPr>
          <a:xfrm rot="18900000">
            <a:off x="4654296" y="2252468"/>
            <a:ext cx="135249" cy="143283"/>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61" name="Teardrop 130"/>
          <p:cNvSpPr/>
          <p:nvPr>
            <p:custDataLst>
              <p:tags r:id="rId19"/>
            </p:custDataLst>
          </p:nvPr>
        </p:nvSpPr>
        <p:spPr>
          <a:xfrm rot="18900000">
            <a:off x="5548285" y="3114387"/>
            <a:ext cx="133396" cy="143284"/>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62" name="Teardrop 131"/>
          <p:cNvSpPr/>
          <p:nvPr>
            <p:custDataLst>
              <p:tags r:id="rId20"/>
            </p:custDataLst>
          </p:nvPr>
        </p:nvSpPr>
        <p:spPr>
          <a:xfrm rot="18900000">
            <a:off x="2104771" y="1950843"/>
            <a:ext cx="135249" cy="143283"/>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63" name="TextBox 12"/>
          <p:cNvSpPr txBox="1"/>
          <p:nvPr/>
        </p:nvSpPr>
        <p:spPr>
          <a:xfrm>
            <a:off x="1241946" y="240766"/>
            <a:ext cx="6482686" cy="523220"/>
          </a:xfrm>
          <a:prstGeom prst="rect">
            <a:avLst/>
          </a:prstGeom>
          <a:noFill/>
        </p:spPr>
        <p:txBody>
          <a:bodyPr wrap="square" rtlCol="0">
            <a:spAutoFit/>
          </a:bodyPr>
          <a:lstStyle/>
          <a:p>
            <a:r>
              <a:rPr lang="en-US" altLang="zh-CN"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CSMAR</a:t>
            </a:r>
            <a:r>
              <a:rPr lang="zh-CN" altLang="en-US" sz="2800" b="1" cap="all" dirty="0" smtClean="0">
                <a:solidFill>
                  <a:schemeClr val="bg2">
                    <a:lumMod val="50000"/>
                  </a:schemeClr>
                </a:solidFill>
                <a:latin typeface="微软雅黑" panose="020B0503020204020204" pitchFamily="34" charset="-122"/>
                <a:ea typeface="微软雅黑" panose="020B0503020204020204" pitchFamily="34" charset="-122"/>
                <a:cs typeface="+mj-cs"/>
              </a:rPr>
              <a:t>公众号</a:t>
            </a:r>
            <a:endParaRPr lang="zh-CN" altLang="en-US" sz="2800" b="1" cap="all"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64" name="文本框 63"/>
          <p:cNvSpPr txBox="1"/>
          <p:nvPr/>
        </p:nvSpPr>
        <p:spPr>
          <a:xfrm>
            <a:off x="3182829" y="2831879"/>
            <a:ext cx="763124" cy="516765"/>
          </a:xfrm>
          <a:prstGeom prst="rect">
            <a:avLst/>
          </a:prstGeom>
          <a:noFill/>
        </p:spPr>
        <p:txBody>
          <a:bodyPr wrap="square" rtlCol="0">
            <a:prstTxWarp prst="textCanUp">
              <a:avLst/>
            </a:prstTxWarp>
            <a:spAutoFit/>
          </a:bodyPr>
          <a:lstStyle/>
          <a:p>
            <a:r>
              <a:rPr lang="en-US" altLang="zh-CN" sz="2000" b="1" dirty="0" smtClean="0">
                <a:solidFill>
                  <a:srgbClr val="C00000"/>
                </a:solidFill>
              </a:rPr>
              <a:t>AER</a:t>
            </a:r>
            <a:endParaRPr lang="zh-CN" altLang="en-US" sz="2000" b="1" dirty="0">
              <a:solidFill>
                <a:srgbClr val="C00000"/>
              </a:solidFill>
            </a:endParaRPr>
          </a:p>
        </p:txBody>
      </p:sp>
      <p:sp>
        <p:nvSpPr>
          <p:cNvPr id="65" name="文本框 64"/>
          <p:cNvSpPr txBox="1"/>
          <p:nvPr/>
        </p:nvSpPr>
        <p:spPr>
          <a:xfrm>
            <a:off x="4395792" y="3257035"/>
            <a:ext cx="743674" cy="356924"/>
          </a:xfrm>
          <a:prstGeom prst="rect">
            <a:avLst/>
          </a:prstGeom>
          <a:noFill/>
        </p:spPr>
        <p:txBody>
          <a:bodyPr wrap="square" rtlCol="0">
            <a:prstTxWarp prst="textInflate">
              <a:avLst/>
            </a:prstTxWarp>
            <a:spAutoFit/>
          </a:bodyPr>
          <a:lstStyle/>
          <a:p>
            <a:r>
              <a:rPr lang="en-US" altLang="zh-CN" sz="1600" b="1" dirty="0" smtClean="0">
                <a:solidFill>
                  <a:srgbClr val="FF9966"/>
                </a:solidFill>
              </a:rPr>
              <a:t>JEL</a:t>
            </a:r>
            <a:endParaRPr lang="zh-CN" altLang="en-US" sz="1600" b="1" dirty="0">
              <a:solidFill>
                <a:srgbClr val="FF9966"/>
              </a:solidFill>
            </a:endParaRPr>
          </a:p>
        </p:txBody>
      </p:sp>
      <p:sp>
        <p:nvSpPr>
          <p:cNvPr id="66" name="文本框 65"/>
          <p:cNvSpPr txBox="1"/>
          <p:nvPr/>
        </p:nvSpPr>
        <p:spPr>
          <a:xfrm>
            <a:off x="4967246" y="3911495"/>
            <a:ext cx="803909" cy="461665"/>
          </a:xfrm>
          <a:prstGeom prst="rect">
            <a:avLst/>
          </a:prstGeom>
          <a:noFill/>
        </p:spPr>
        <p:txBody>
          <a:bodyPr wrap="square" rtlCol="0">
            <a:spAutoFit/>
          </a:bodyPr>
          <a:lstStyle/>
          <a:p>
            <a:r>
              <a:rPr lang="en-US" altLang="zh-CN" sz="2400" b="1" dirty="0" smtClean="0">
                <a:solidFill>
                  <a:srgbClr val="0070C0"/>
                </a:solidFill>
              </a:rPr>
              <a:t>QJE</a:t>
            </a:r>
            <a:endParaRPr lang="zh-CN" altLang="en-US" sz="2400" b="1" dirty="0">
              <a:solidFill>
                <a:srgbClr val="0070C0"/>
              </a:solidFill>
            </a:endParaRPr>
          </a:p>
        </p:txBody>
      </p:sp>
      <p:sp>
        <p:nvSpPr>
          <p:cNvPr id="67" name="文本框 66"/>
          <p:cNvSpPr txBox="1"/>
          <p:nvPr/>
        </p:nvSpPr>
        <p:spPr>
          <a:xfrm rot="19749124">
            <a:off x="1544069" y="3610075"/>
            <a:ext cx="1579647" cy="380694"/>
          </a:xfrm>
          <a:prstGeom prst="rect">
            <a:avLst/>
          </a:prstGeom>
          <a:noFill/>
        </p:spPr>
        <p:txBody>
          <a:bodyPr wrap="none" rtlCol="0">
            <a:prstTxWarp prst="textWave2">
              <a:avLst/>
            </a:prstTxWarp>
            <a:spAutoFit/>
          </a:bodyPr>
          <a:lstStyle/>
          <a:p>
            <a:r>
              <a:rPr lang="en-US" altLang="zh-CN" b="1" dirty="0" err="1" smtClean="0">
                <a:solidFill>
                  <a:schemeClr val="accent6">
                    <a:lumMod val="75000"/>
                  </a:schemeClr>
                </a:solidFill>
              </a:rPr>
              <a:t>Econometrica</a:t>
            </a:r>
            <a:endParaRPr lang="zh-CN" altLang="en-US" b="1" dirty="0">
              <a:solidFill>
                <a:schemeClr val="accent6">
                  <a:lumMod val="75000"/>
                </a:schemeClr>
              </a:solidFill>
            </a:endParaRPr>
          </a:p>
        </p:txBody>
      </p:sp>
      <p:sp>
        <p:nvSpPr>
          <p:cNvPr id="68" name="Teardrop 128"/>
          <p:cNvSpPr/>
          <p:nvPr>
            <p:custDataLst>
              <p:tags r:id="rId21"/>
            </p:custDataLst>
          </p:nvPr>
        </p:nvSpPr>
        <p:spPr>
          <a:xfrm rot="18900000">
            <a:off x="2294197" y="4144048"/>
            <a:ext cx="135247" cy="141321"/>
          </a:xfrm>
          <a:prstGeom prst="teardrop">
            <a:avLst>
              <a:gd name="adj" fmla="val 101674"/>
            </a:avLst>
          </a:prstGeom>
          <a:solidFill>
            <a:srgbClr val="6D6D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en-US">
              <a:solidFill>
                <a:prstClr val="white"/>
              </a:solidFill>
              <a:sym typeface="Arial" panose="020B0604020202020204" pitchFamily="34" charset="0"/>
            </a:endParaRPr>
          </a:p>
        </p:txBody>
      </p:sp>
      <p:sp>
        <p:nvSpPr>
          <p:cNvPr id="69" name="文本框 68"/>
          <p:cNvSpPr txBox="1"/>
          <p:nvPr/>
        </p:nvSpPr>
        <p:spPr>
          <a:xfrm>
            <a:off x="4742382" y="2275030"/>
            <a:ext cx="906327" cy="553998"/>
          </a:xfrm>
          <a:prstGeom prst="rect">
            <a:avLst/>
          </a:prstGeom>
          <a:noFill/>
        </p:spPr>
        <p:txBody>
          <a:bodyPr wrap="square" rtlCol="0">
            <a:spAutoFit/>
          </a:bodyPr>
          <a:lstStyle/>
          <a:p>
            <a:r>
              <a:rPr lang="en-US" altLang="zh-CN" sz="3000" b="1" dirty="0" smtClean="0">
                <a:solidFill>
                  <a:srgbClr val="FFCC00"/>
                </a:solidFill>
              </a:rPr>
              <a:t>JF</a:t>
            </a:r>
            <a:endParaRPr lang="zh-CN" altLang="en-US" sz="3000" b="1" dirty="0">
              <a:solidFill>
                <a:srgbClr val="FFCC00"/>
              </a:solidFill>
            </a:endParaRPr>
          </a:p>
        </p:txBody>
      </p:sp>
      <p:sp>
        <p:nvSpPr>
          <p:cNvPr id="70" name="文本框 69"/>
          <p:cNvSpPr txBox="1"/>
          <p:nvPr/>
        </p:nvSpPr>
        <p:spPr>
          <a:xfrm>
            <a:off x="5460198" y="2688807"/>
            <a:ext cx="843501" cy="523220"/>
          </a:xfrm>
          <a:prstGeom prst="rect">
            <a:avLst/>
          </a:prstGeom>
          <a:noFill/>
        </p:spPr>
        <p:txBody>
          <a:bodyPr wrap="none" rtlCol="0">
            <a:spAutoFit/>
          </a:bodyPr>
          <a:lstStyle/>
          <a:p>
            <a:r>
              <a:rPr lang="en-US" altLang="zh-CN" sz="2800" b="1" i="1" dirty="0" smtClean="0">
                <a:solidFill>
                  <a:schemeClr val="accent6">
                    <a:lumMod val="75000"/>
                  </a:schemeClr>
                </a:solidFill>
              </a:rPr>
              <a:t>JFE</a:t>
            </a:r>
            <a:endParaRPr lang="zh-CN" altLang="en-US" sz="2800" b="1" i="1" dirty="0">
              <a:solidFill>
                <a:schemeClr val="accent6">
                  <a:lumMod val="75000"/>
                </a:schemeClr>
              </a:solidFill>
            </a:endParaRPr>
          </a:p>
        </p:txBody>
      </p:sp>
      <p:sp>
        <p:nvSpPr>
          <p:cNvPr id="71" name="文本框 70"/>
          <p:cNvSpPr txBox="1"/>
          <p:nvPr/>
        </p:nvSpPr>
        <p:spPr>
          <a:xfrm>
            <a:off x="2415032" y="1811738"/>
            <a:ext cx="699230" cy="400110"/>
          </a:xfrm>
          <a:prstGeom prst="rect">
            <a:avLst/>
          </a:prstGeom>
          <a:noFill/>
        </p:spPr>
        <p:txBody>
          <a:bodyPr wrap="none" rtlCol="0">
            <a:spAutoFit/>
          </a:bodyPr>
          <a:lstStyle/>
          <a:p>
            <a:r>
              <a:rPr lang="en-US" altLang="zh-CN" sz="2000" b="1" dirty="0" smtClean="0">
                <a:solidFill>
                  <a:schemeClr val="accent6"/>
                </a:solidFill>
              </a:rPr>
              <a:t>RFS</a:t>
            </a:r>
            <a:endParaRPr lang="zh-CN" altLang="en-US" sz="2000" b="1" dirty="0">
              <a:solidFill>
                <a:schemeClr val="accent6"/>
              </a:solidFill>
            </a:endParaRPr>
          </a:p>
        </p:txBody>
      </p:sp>
      <p:sp>
        <p:nvSpPr>
          <p:cNvPr id="72" name="文本框 71"/>
          <p:cNvSpPr txBox="1"/>
          <p:nvPr/>
        </p:nvSpPr>
        <p:spPr>
          <a:xfrm>
            <a:off x="5410529" y="3361516"/>
            <a:ext cx="938077" cy="430887"/>
          </a:xfrm>
          <a:prstGeom prst="rect">
            <a:avLst/>
          </a:prstGeom>
          <a:noFill/>
        </p:spPr>
        <p:txBody>
          <a:bodyPr wrap="none" rtlCol="0">
            <a:spAutoFit/>
          </a:bodyPr>
          <a:lstStyle/>
          <a:p>
            <a:r>
              <a:rPr lang="en-US" altLang="zh-CN" sz="2200" b="1" dirty="0" smtClean="0">
                <a:solidFill>
                  <a:schemeClr val="accent6">
                    <a:lumMod val="60000"/>
                    <a:lumOff val="40000"/>
                  </a:schemeClr>
                </a:solidFill>
              </a:rPr>
              <a:t>JFQA</a:t>
            </a:r>
            <a:endParaRPr lang="zh-CN" altLang="en-US" sz="2200" b="1" dirty="0">
              <a:solidFill>
                <a:schemeClr val="accent6">
                  <a:lumMod val="60000"/>
                  <a:lumOff val="40000"/>
                </a:schemeClr>
              </a:solidFill>
            </a:endParaRPr>
          </a:p>
        </p:txBody>
      </p:sp>
      <p:sp>
        <p:nvSpPr>
          <p:cNvPr id="73" name="文本框 72"/>
          <p:cNvSpPr txBox="1"/>
          <p:nvPr/>
        </p:nvSpPr>
        <p:spPr>
          <a:xfrm>
            <a:off x="2895244" y="2394237"/>
            <a:ext cx="694614" cy="400110"/>
          </a:xfrm>
          <a:prstGeom prst="rect">
            <a:avLst/>
          </a:prstGeom>
          <a:noFill/>
        </p:spPr>
        <p:txBody>
          <a:bodyPr wrap="none" rtlCol="0">
            <a:spAutoFit/>
          </a:bodyPr>
          <a:lstStyle/>
          <a:p>
            <a:r>
              <a:rPr lang="en-US" altLang="zh-CN" sz="2000" b="1" dirty="0" smtClean="0">
                <a:solidFill>
                  <a:srgbClr val="FFC000"/>
                </a:solidFill>
              </a:rPr>
              <a:t>TAR</a:t>
            </a:r>
            <a:endParaRPr lang="zh-CN" altLang="en-US" sz="2000" b="1" dirty="0">
              <a:solidFill>
                <a:srgbClr val="FFC000"/>
              </a:solidFill>
            </a:endParaRPr>
          </a:p>
        </p:txBody>
      </p:sp>
      <p:sp>
        <p:nvSpPr>
          <p:cNvPr id="74" name="文本框 73"/>
          <p:cNvSpPr txBox="1"/>
          <p:nvPr/>
        </p:nvSpPr>
        <p:spPr>
          <a:xfrm>
            <a:off x="4027414" y="2534216"/>
            <a:ext cx="633507" cy="369332"/>
          </a:xfrm>
          <a:prstGeom prst="rect">
            <a:avLst/>
          </a:prstGeom>
          <a:noFill/>
        </p:spPr>
        <p:txBody>
          <a:bodyPr wrap="none" rtlCol="0">
            <a:spAutoFit/>
          </a:bodyPr>
          <a:lstStyle/>
          <a:p>
            <a:r>
              <a:rPr lang="en-US" altLang="zh-CN" b="1" dirty="0" smtClean="0">
                <a:solidFill>
                  <a:schemeClr val="accent6">
                    <a:lumMod val="40000"/>
                    <a:lumOff val="60000"/>
                  </a:schemeClr>
                </a:solidFill>
              </a:rPr>
              <a:t>JAE</a:t>
            </a:r>
            <a:endParaRPr lang="zh-CN" altLang="en-US" b="1" dirty="0">
              <a:solidFill>
                <a:schemeClr val="accent6">
                  <a:lumMod val="40000"/>
                  <a:lumOff val="60000"/>
                </a:schemeClr>
              </a:solidFill>
            </a:endParaRPr>
          </a:p>
        </p:txBody>
      </p:sp>
      <p:sp>
        <p:nvSpPr>
          <p:cNvPr id="75" name="文本框 74"/>
          <p:cNvSpPr txBox="1"/>
          <p:nvPr/>
        </p:nvSpPr>
        <p:spPr>
          <a:xfrm>
            <a:off x="5589921" y="4258450"/>
            <a:ext cx="641003" cy="338554"/>
          </a:xfrm>
          <a:prstGeom prst="rect">
            <a:avLst/>
          </a:prstGeom>
          <a:noFill/>
        </p:spPr>
        <p:txBody>
          <a:bodyPr wrap="square" rtlCol="0">
            <a:spAutoFit/>
          </a:bodyPr>
          <a:lstStyle/>
          <a:p>
            <a:r>
              <a:rPr lang="en-US" altLang="zh-CN" sz="1600" b="1" dirty="0" smtClean="0">
                <a:solidFill>
                  <a:srgbClr val="FFCC99"/>
                </a:solidFill>
              </a:rPr>
              <a:t>JAR</a:t>
            </a:r>
            <a:endParaRPr lang="zh-CN" altLang="en-US" sz="1600" b="1" dirty="0">
              <a:solidFill>
                <a:srgbClr val="FFCC99"/>
              </a:solidFill>
            </a:endParaRPr>
          </a:p>
        </p:txBody>
      </p:sp>
      <p:sp>
        <p:nvSpPr>
          <p:cNvPr id="76" name="文本框 75"/>
          <p:cNvSpPr txBox="1"/>
          <p:nvPr/>
        </p:nvSpPr>
        <p:spPr>
          <a:xfrm>
            <a:off x="4785782" y="2849244"/>
            <a:ext cx="574196" cy="307777"/>
          </a:xfrm>
          <a:prstGeom prst="rect">
            <a:avLst/>
          </a:prstGeom>
          <a:noFill/>
        </p:spPr>
        <p:txBody>
          <a:bodyPr wrap="none" rtlCol="0">
            <a:spAutoFit/>
          </a:bodyPr>
          <a:lstStyle/>
          <a:p>
            <a:r>
              <a:rPr lang="en-US" altLang="zh-CN" sz="1400" b="1" dirty="0" smtClean="0">
                <a:solidFill>
                  <a:srgbClr val="FF9966"/>
                </a:solidFill>
              </a:rPr>
              <a:t>CAR</a:t>
            </a:r>
            <a:endParaRPr lang="zh-CN" altLang="en-US" sz="1400" b="1" dirty="0">
              <a:solidFill>
                <a:srgbClr val="FF9966"/>
              </a:solidFill>
            </a:endParaRPr>
          </a:p>
        </p:txBody>
      </p:sp>
      <p:sp>
        <p:nvSpPr>
          <p:cNvPr id="77" name="文本框 76"/>
          <p:cNvSpPr txBox="1"/>
          <p:nvPr/>
        </p:nvSpPr>
        <p:spPr>
          <a:xfrm>
            <a:off x="1359567" y="2550713"/>
            <a:ext cx="671979" cy="369332"/>
          </a:xfrm>
          <a:prstGeom prst="rect">
            <a:avLst/>
          </a:prstGeom>
          <a:noFill/>
        </p:spPr>
        <p:txBody>
          <a:bodyPr wrap="none" rtlCol="0">
            <a:spAutoFit/>
          </a:bodyPr>
          <a:lstStyle/>
          <a:p>
            <a:r>
              <a:rPr lang="en-US" altLang="zh-CN" b="1" dirty="0" smtClean="0">
                <a:solidFill>
                  <a:schemeClr val="accent6">
                    <a:lumMod val="40000"/>
                    <a:lumOff val="60000"/>
                  </a:schemeClr>
                </a:solidFill>
              </a:rPr>
              <a:t>RAS</a:t>
            </a:r>
            <a:endParaRPr lang="zh-CN" altLang="en-US" b="1" dirty="0">
              <a:solidFill>
                <a:schemeClr val="accent6">
                  <a:lumMod val="40000"/>
                  <a:lumOff val="60000"/>
                </a:schemeClr>
              </a:solidFill>
            </a:endParaRPr>
          </a:p>
        </p:txBody>
      </p:sp>
      <p:sp>
        <p:nvSpPr>
          <p:cNvPr id="78" name="文本框 77"/>
          <p:cNvSpPr txBox="1"/>
          <p:nvPr/>
        </p:nvSpPr>
        <p:spPr>
          <a:xfrm>
            <a:off x="2974419" y="1333639"/>
            <a:ext cx="1107996" cy="369332"/>
          </a:xfrm>
          <a:prstGeom prst="rect">
            <a:avLst/>
          </a:prstGeom>
          <a:noFill/>
        </p:spPr>
        <p:txBody>
          <a:bodyPr wrap="none" rtlCol="0">
            <a:prstTxWarp prst="textCanUp">
              <a:avLst/>
            </a:prstTxWarp>
            <a:spAutoFit/>
          </a:bodyPr>
          <a:lstStyle/>
          <a:p>
            <a:r>
              <a:rPr lang="zh-CN" altLang="en-US" b="1" dirty="0">
                <a:solidFill>
                  <a:srgbClr val="FF6600"/>
                </a:solidFill>
                <a:latin typeface="幼圆" panose="02010509060101010101" pitchFamily="49" charset="-122"/>
                <a:ea typeface="幼圆" panose="02010509060101010101" pitchFamily="49" charset="-122"/>
              </a:rPr>
              <a:t>经济研究</a:t>
            </a:r>
          </a:p>
        </p:txBody>
      </p:sp>
      <p:sp>
        <p:nvSpPr>
          <p:cNvPr id="79" name="文本框 78"/>
          <p:cNvSpPr txBox="1"/>
          <p:nvPr/>
        </p:nvSpPr>
        <p:spPr>
          <a:xfrm rot="20865147">
            <a:off x="1369062" y="3132920"/>
            <a:ext cx="1167585" cy="375861"/>
          </a:xfrm>
          <a:prstGeom prst="rect">
            <a:avLst/>
          </a:prstGeom>
          <a:noFill/>
        </p:spPr>
        <p:txBody>
          <a:bodyPr wrap="square" rtlCol="0">
            <a:prstTxWarp prst="textInflate">
              <a:avLst/>
            </a:prstTxWarp>
            <a:spAutoFit/>
          </a:bodyPr>
          <a:lstStyle/>
          <a:p>
            <a:r>
              <a:rPr lang="zh-CN" altLang="en-US" b="1" dirty="0">
                <a:solidFill>
                  <a:srgbClr val="C00000"/>
                </a:solidFill>
                <a:latin typeface="幼圆" panose="02010509060101010101" pitchFamily="49" charset="-122"/>
                <a:ea typeface="幼圆" panose="02010509060101010101" pitchFamily="49" charset="-122"/>
              </a:rPr>
              <a:t>金融</a:t>
            </a:r>
            <a:r>
              <a:rPr lang="zh-CN" altLang="en-US" b="1" dirty="0" smtClean="0">
                <a:solidFill>
                  <a:srgbClr val="C00000"/>
                </a:solidFill>
                <a:latin typeface="幼圆" panose="02010509060101010101" pitchFamily="49" charset="-122"/>
                <a:ea typeface="幼圆" panose="02010509060101010101" pitchFamily="49" charset="-122"/>
              </a:rPr>
              <a:t>研究</a:t>
            </a:r>
            <a:endParaRPr lang="zh-CN" altLang="en-US" b="1" dirty="0">
              <a:solidFill>
                <a:srgbClr val="C00000"/>
              </a:solidFill>
              <a:latin typeface="幼圆" panose="02010509060101010101" pitchFamily="49" charset="-122"/>
              <a:ea typeface="幼圆" panose="02010509060101010101" pitchFamily="49" charset="-122"/>
            </a:endParaRPr>
          </a:p>
        </p:txBody>
      </p:sp>
      <p:sp>
        <p:nvSpPr>
          <p:cNvPr id="80" name="文本框 79"/>
          <p:cNvSpPr txBox="1"/>
          <p:nvPr/>
        </p:nvSpPr>
        <p:spPr>
          <a:xfrm rot="510054">
            <a:off x="5830872" y="2281466"/>
            <a:ext cx="1314508" cy="420331"/>
          </a:xfrm>
          <a:prstGeom prst="rect">
            <a:avLst/>
          </a:prstGeom>
          <a:noFill/>
        </p:spPr>
        <p:txBody>
          <a:bodyPr wrap="none" rtlCol="0">
            <a:prstTxWarp prst="textInflateTop">
              <a:avLst/>
            </a:prstTxWarp>
            <a:spAutoFit/>
          </a:bodyPr>
          <a:lstStyle/>
          <a:p>
            <a:r>
              <a:rPr lang="zh-CN" altLang="en-US" sz="2400" b="1" dirty="0">
                <a:solidFill>
                  <a:schemeClr val="accent5">
                    <a:lumMod val="75000"/>
                  </a:schemeClr>
                </a:solidFill>
                <a:latin typeface="幼圆" panose="02010509060101010101" pitchFamily="49" charset="-122"/>
                <a:ea typeface="幼圆" panose="02010509060101010101" pitchFamily="49" charset="-122"/>
              </a:rPr>
              <a:t>会计研究</a:t>
            </a:r>
          </a:p>
        </p:txBody>
      </p:sp>
      <p:pic>
        <p:nvPicPr>
          <p:cNvPr id="81" name="Picture 2" descr="H:\CSMAR二维码（新）.jp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932369" y="1577753"/>
            <a:ext cx="2471139" cy="247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文字方塊 10"/>
          <p:cNvSpPr txBox="1">
            <a:spLocks noChangeArrowheads="1"/>
          </p:cNvSpPr>
          <p:nvPr/>
        </p:nvSpPr>
        <p:spPr bwMode="auto">
          <a:xfrm>
            <a:off x="7983590" y="3999788"/>
            <a:ext cx="2384799" cy="33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9698" tIns="29849" rIns="59698" bIns="29849">
            <a:spAutoFit/>
          </a:bodyPr>
          <a:lstStyle>
            <a:lvl1pPr eaLnBrk="0" hangingPunct="0">
              <a:defRPr kumimoji="1" sz="2400">
                <a:solidFill>
                  <a:srgbClr val="000000"/>
                </a:solidFill>
                <a:latin typeface="Helvetica Light"/>
                <a:ea typeface="Helvetica Light"/>
                <a:cs typeface="Helvetica Light"/>
                <a:sym typeface="Helvetica Light"/>
              </a:defRPr>
            </a:lvl1pPr>
            <a:lvl2pPr marL="742950" indent="-2857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algn="ctr" eaLnBrk="1"/>
            <a:r>
              <a:rPr kumimoji="0" lang="en-US" altLang="zh-TW" sz="1800" i="1" dirty="0" err="1" smtClean="0">
                <a:latin typeface="+mj-lt"/>
                <a:ea typeface="PMingLiU" panose="02020500000000000000" pitchFamily="18" charset="-120"/>
              </a:rPr>
              <a:t>Wechat</a:t>
            </a:r>
            <a:r>
              <a:rPr kumimoji="0" lang="en-US" altLang="zh-TW" sz="1800" i="1" dirty="0" smtClean="0">
                <a:latin typeface="+mj-lt"/>
                <a:ea typeface="PMingLiU" panose="02020500000000000000" pitchFamily="18" charset="-120"/>
              </a:rPr>
              <a:t> ID: </a:t>
            </a:r>
            <a:r>
              <a:rPr kumimoji="0" lang="en-US" altLang="zh-TW" sz="1800" b="1" i="1" dirty="0" err="1" smtClean="0">
                <a:latin typeface="+mj-lt"/>
                <a:ea typeface="PMingLiU" panose="02020500000000000000" pitchFamily="18" charset="-120"/>
              </a:rPr>
              <a:t>gtadata</a:t>
            </a:r>
            <a:endParaRPr kumimoji="0" lang="zh-TW" altLang="en-US" sz="1800" b="1" i="1" dirty="0">
              <a:latin typeface="+mj-lt"/>
              <a:ea typeface="PMingLiU" panose="02020500000000000000" pitchFamily="18" charset="-120"/>
            </a:endParaRPr>
          </a:p>
        </p:txBody>
      </p:sp>
      <p:sp>
        <p:nvSpPr>
          <p:cNvPr id="84" name="標題 1"/>
          <p:cNvSpPr txBox="1"/>
          <p:nvPr/>
        </p:nvSpPr>
        <p:spPr bwMode="auto">
          <a:xfrm>
            <a:off x="7051536" y="4799258"/>
            <a:ext cx="4547924" cy="174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3165" tIns="33165" rIns="33165" bIns="33165" anchor="ctr"/>
          <a:lstStyle>
            <a:lvl1pPr marL="342900" indent="-342900" eaLnBrk="0" hangingPunct="0">
              <a:defRPr kumimoji="1" sz="2400">
                <a:solidFill>
                  <a:srgbClr val="000000"/>
                </a:solidFill>
                <a:latin typeface="Helvetica Light"/>
                <a:ea typeface="Helvetica Light"/>
                <a:cs typeface="Helvetica Light"/>
                <a:sym typeface="Helvetica Light"/>
              </a:defRPr>
            </a:lvl1pPr>
            <a:lvl2pPr marL="323850" indent="-323850" eaLnBrk="0" hangingPunct="0">
              <a:defRPr kumimoji="1" sz="2400">
                <a:solidFill>
                  <a:srgbClr val="000000"/>
                </a:solidFill>
                <a:latin typeface="Helvetica Light"/>
                <a:ea typeface="Helvetica Light"/>
                <a:cs typeface="Helvetica Light"/>
                <a:sym typeface="Helvetica Light"/>
              </a:defRPr>
            </a:lvl2pPr>
            <a:lvl3pPr marL="1143000" indent="-228600" eaLnBrk="0" hangingPunct="0">
              <a:defRPr kumimoji="1" sz="2400">
                <a:solidFill>
                  <a:srgbClr val="000000"/>
                </a:solidFill>
                <a:latin typeface="Helvetica Light"/>
                <a:ea typeface="Helvetica Light"/>
                <a:cs typeface="Helvetica Light"/>
                <a:sym typeface="Helvetica Light"/>
              </a:defRPr>
            </a:lvl3pPr>
            <a:lvl4pPr marL="1600200" indent="-228600" eaLnBrk="0" hangingPunct="0">
              <a:defRPr kumimoji="1" sz="2400">
                <a:solidFill>
                  <a:srgbClr val="000000"/>
                </a:solidFill>
                <a:latin typeface="Helvetica Light"/>
                <a:ea typeface="Helvetica Light"/>
                <a:cs typeface="Helvetica Light"/>
                <a:sym typeface="Helvetica Light"/>
              </a:defRPr>
            </a:lvl4pPr>
            <a:lvl5pPr marL="2057400" indent="-228600" eaLnBrk="0" hangingPunct="0">
              <a:defRPr kumimoji="1" sz="2400">
                <a:solidFill>
                  <a:srgbClr val="000000"/>
                </a:solidFill>
                <a:latin typeface="Helvetica Light"/>
                <a:ea typeface="Helvetica Light"/>
                <a:cs typeface="Helvetica Light"/>
                <a:sym typeface="Helvetica Light"/>
              </a:defRPr>
            </a:lvl5pPr>
            <a:lvl6pPr marL="25146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6pPr>
            <a:lvl7pPr marL="29718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7pPr>
            <a:lvl8pPr marL="34290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8pPr>
            <a:lvl9pPr marL="3886200" indent="-228600" defTabSz="381000" eaLnBrk="0" fontAlgn="base" hangingPunct="0">
              <a:spcBef>
                <a:spcPct val="0"/>
              </a:spcBef>
              <a:spcAft>
                <a:spcPct val="0"/>
              </a:spcAft>
              <a:defRPr kumimoji="1" sz="2400">
                <a:solidFill>
                  <a:srgbClr val="000000"/>
                </a:solidFill>
                <a:latin typeface="Helvetica Light"/>
                <a:ea typeface="Helvetica Light"/>
                <a:cs typeface="Helvetica Light"/>
                <a:sym typeface="Helvetica Light"/>
              </a:defRPr>
            </a:lvl9pPr>
          </a:lstStyle>
          <a:p>
            <a:pPr lvl="1" eaLnBrk="1">
              <a:spcBef>
                <a:spcPts val="600"/>
              </a:spcBef>
              <a:spcAft>
                <a:spcPts val="600"/>
              </a:spcAft>
              <a:buClr>
                <a:srgbClr val="FEC231"/>
              </a:buClr>
              <a:buSzPct val="80000"/>
            </a:pPr>
            <a:r>
              <a:rPr kumimoji="0" lang="zh-TW" altLang="en-US" sz="1400" b="1" i="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科研相关公众号</a:t>
            </a:r>
            <a:endParaRPr kumimoji="0" lang="en-US" altLang="zh-CN" sz="1400" b="1" i="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0" lvl="1" indent="0" eaLnBrk="1">
              <a:spcBef>
                <a:spcPts val="600"/>
              </a:spcBef>
              <a:buClr>
                <a:srgbClr val="FEC231"/>
              </a:buClr>
              <a:buSzPct val="80000"/>
            </a:pPr>
            <a:r>
              <a:rPr kumimoji="0" lang="zh-TW" altLang="en-US" sz="1400" i="1" dirty="0" smtClean="0">
                <a:latin typeface="微软雅黑" panose="020B0503020204020204" pitchFamily="34" charset="-122"/>
                <a:ea typeface="微软雅黑" panose="020B0503020204020204" pitchFamily="34" charset="-122"/>
                <a:cs typeface="Times New Roman" panose="02020603050405020304" pitchFamily="18" charset="0"/>
              </a:rPr>
              <a:t>       </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管理学季刊</a:t>
            </a:r>
            <a:r>
              <a:rPr kumimoji="0" lang="zh-CN"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经济研究</a:t>
            </a:r>
            <a:r>
              <a:rPr kumimoji="0" lang="zh-CN" altLang="en-US" sz="1400" i="1"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知</a:t>
            </a:r>
            <a:r>
              <a:rPr kumimoji="0" lang="zh-TW" altLang="en-US" sz="1400" i="1"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社学术</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圈</a:t>
            </a:r>
            <a:r>
              <a:rPr kumimoji="0" lang="zh-CN"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金融</a:t>
            </a:r>
            <a:r>
              <a:rPr kumimoji="0" lang="zh-TW" altLang="en-US" sz="1400" i="1"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学前沿论文</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速递</a:t>
            </a:r>
            <a:r>
              <a:rPr kumimoji="0" lang="zh-CN"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论文</a:t>
            </a:r>
            <a:r>
              <a:rPr kumimoji="0" lang="zh-TW" altLang="en-US" sz="1400" i="1"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大焖</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锅</a:t>
            </a:r>
            <a:r>
              <a:rPr kumimoji="0" lang="zh-CN" altLang="en-US" sz="1400" i="1"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唧唧堂</a:t>
            </a:r>
            <a:r>
              <a:rPr kumimoji="0" lang="zh-CN" altLang="en-US" sz="1400" i="1"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zh-TW" altLang="en-US"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经济学漫谈</a:t>
            </a:r>
            <a:r>
              <a:rPr kumimoji="0" lang="zh-CN" altLang="en-US" sz="1400" i="1"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400" i="1"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Paper4You</a:t>
            </a:r>
            <a:endParaRPr kumimoji="0" lang="en-US" altLang="zh-CN" sz="1400" i="1"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5" name="文本框 84"/>
          <p:cNvSpPr txBox="1"/>
          <p:nvPr/>
        </p:nvSpPr>
        <p:spPr>
          <a:xfrm>
            <a:off x="10537300" y="1538923"/>
            <a:ext cx="523220" cy="2865528"/>
          </a:xfrm>
          <a:prstGeom prst="rect">
            <a:avLst/>
          </a:prstGeom>
          <a:noFill/>
        </p:spPr>
        <p:txBody>
          <a:bodyPr vert="eaVert" wrap="none" rtlCol="0">
            <a:spAutoFit/>
          </a:bodyPr>
          <a:lstStyle/>
          <a:p>
            <a:r>
              <a:rPr lang="zh-CN" altLang="en-US" sz="2200" b="1" dirty="0">
                <a:solidFill>
                  <a:srgbClr val="C00000"/>
                </a:solidFill>
                <a:latin typeface="宋体" panose="02010600030101010101" pitchFamily="2" charset="-122"/>
                <a:ea typeface="宋体" panose="02010600030101010101" pitchFamily="2" charset="-122"/>
                <a:cs typeface="Times New Roman" panose="02020603050405020304" pitchFamily="18" charset="0"/>
                <a:sym typeface="Helvetica Light"/>
              </a:rPr>
              <a:t>每</a:t>
            </a:r>
            <a:r>
              <a:rPr lang="zh-CN" altLang="en-US" sz="2200" b="1" dirty="0" smtClean="0">
                <a:solidFill>
                  <a:srgbClr val="C00000"/>
                </a:solidFill>
                <a:latin typeface="宋体" panose="02010600030101010101" pitchFamily="2" charset="-122"/>
                <a:ea typeface="宋体" panose="02010600030101010101" pitchFamily="2" charset="-122"/>
                <a:cs typeface="Times New Roman" panose="02020603050405020304" pitchFamily="18" charset="0"/>
                <a:sym typeface="Helvetica Light"/>
              </a:rPr>
              <a:t>周定期更新</a:t>
            </a:r>
            <a:r>
              <a:rPr lang="zh-CN" altLang="en-US" sz="2200" b="1" dirty="0">
                <a:solidFill>
                  <a:srgbClr val="C00000"/>
                </a:solidFill>
                <a:latin typeface="宋体" panose="02010600030101010101" pitchFamily="2" charset="-122"/>
                <a:ea typeface="宋体" panose="02010600030101010101" pitchFamily="2" charset="-122"/>
                <a:cs typeface="Times New Roman" panose="02020603050405020304" pitchFamily="18" charset="0"/>
                <a:sym typeface="Helvetica Light"/>
              </a:rPr>
              <a:t>研究热点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par>
                                <p:cTn id="14" presetID="21" presetClass="entr" presetSubtype="1"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1)">
                                      <p:cBhvr>
                                        <p:cTn id="16" dur="2000"/>
                                        <p:tgtEl>
                                          <p:spTgt spid="26"/>
                                        </p:tgtEl>
                                      </p:cBhvr>
                                    </p:animEffect>
                                  </p:childTnLst>
                                </p:cTn>
                              </p:par>
                              <p:par>
                                <p:cTn id="17" presetID="21" presetClass="entr" presetSubtype="1"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heel(1)">
                                      <p:cBhvr>
                                        <p:cTn id="19" dur="2000"/>
                                        <p:tgtEl>
                                          <p:spTgt spid="3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heel(1)">
                                      <p:cBhvr>
                                        <p:cTn id="22" dur="2000"/>
                                        <p:tgtEl>
                                          <p:spTgt spid="44"/>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heel(1)">
                                      <p:cBhvr>
                                        <p:cTn id="25" dur="2000"/>
                                        <p:tgtEl>
                                          <p:spTgt spid="4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heel(1)">
                                      <p:cBhvr>
                                        <p:cTn id="28" dur="2000"/>
                                        <p:tgtEl>
                                          <p:spTgt spid="4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heel(1)">
                                      <p:cBhvr>
                                        <p:cTn id="31" dur="2000"/>
                                        <p:tgtEl>
                                          <p:spTgt spid="4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heel(1)">
                                      <p:cBhvr>
                                        <p:cTn id="34" dur="2000"/>
                                        <p:tgtEl>
                                          <p:spTgt spid="49"/>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heel(1)">
                                      <p:cBhvr>
                                        <p:cTn id="37" dur="2000"/>
                                        <p:tgtEl>
                                          <p:spTgt spid="51"/>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heel(1)">
                                      <p:cBhvr>
                                        <p:cTn id="40" dur="2000"/>
                                        <p:tgtEl>
                                          <p:spTgt spid="52"/>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heel(1)">
                                      <p:cBhvr>
                                        <p:cTn id="43" dur="2000"/>
                                        <p:tgtEl>
                                          <p:spTgt spid="54"/>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heel(1)">
                                      <p:cBhvr>
                                        <p:cTn id="46" dur="2000"/>
                                        <p:tgtEl>
                                          <p:spTgt spid="55"/>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heel(1)">
                                      <p:cBhvr>
                                        <p:cTn id="49" dur="2000"/>
                                        <p:tgtEl>
                                          <p:spTgt spid="56"/>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heel(1)">
                                      <p:cBhvr>
                                        <p:cTn id="52" dur="2000"/>
                                        <p:tgtEl>
                                          <p:spTgt spid="57"/>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heel(1)">
                                      <p:cBhvr>
                                        <p:cTn id="55" dur="2000"/>
                                        <p:tgtEl>
                                          <p:spTgt spid="58"/>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heel(1)">
                                      <p:cBhvr>
                                        <p:cTn id="58" dur="2000"/>
                                        <p:tgtEl>
                                          <p:spTgt spid="60"/>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wheel(1)">
                                      <p:cBhvr>
                                        <p:cTn id="61" dur="2000"/>
                                        <p:tgtEl>
                                          <p:spTgt spid="61"/>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heel(1)">
                                      <p:cBhvr>
                                        <p:cTn id="64" dur="2000"/>
                                        <p:tgtEl>
                                          <p:spTgt spid="62"/>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heel(1)">
                                      <p:cBhvr>
                                        <p:cTn id="67" dur="2000"/>
                                        <p:tgtEl>
                                          <p:spTgt spid="64"/>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1)">
                                      <p:cBhvr>
                                        <p:cTn id="70" dur="2000"/>
                                        <p:tgtEl>
                                          <p:spTgt spid="65"/>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wheel(1)">
                                      <p:cBhvr>
                                        <p:cTn id="73" dur="2000"/>
                                        <p:tgtEl>
                                          <p:spTgt spid="66"/>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wheel(1)">
                                      <p:cBhvr>
                                        <p:cTn id="76" dur="2000"/>
                                        <p:tgtEl>
                                          <p:spTgt spid="67"/>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heel(1)">
                                      <p:cBhvr>
                                        <p:cTn id="79" dur="2000"/>
                                        <p:tgtEl>
                                          <p:spTgt spid="68"/>
                                        </p:tgtEl>
                                      </p:cBhvr>
                                    </p:animEffect>
                                  </p:childTnLst>
                                </p:cTn>
                              </p:par>
                              <p:par>
                                <p:cTn id="80" presetID="21" presetClass="entr" presetSubtype="1"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wheel(1)">
                                      <p:cBhvr>
                                        <p:cTn id="82" dur="2000"/>
                                        <p:tgtEl>
                                          <p:spTgt spid="69"/>
                                        </p:tgtEl>
                                      </p:cBhvr>
                                    </p:animEffect>
                                  </p:childTnLst>
                                </p:cTn>
                              </p:par>
                              <p:par>
                                <p:cTn id="83" presetID="21" presetClass="entr" presetSubtype="1" fill="hold" grpId="0" nodeType="with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wheel(1)">
                                      <p:cBhvr>
                                        <p:cTn id="85" dur="2000"/>
                                        <p:tgtEl>
                                          <p:spTgt spid="70"/>
                                        </p:tgtEl>
                                      </p:cBhvr>
                                    </p:animEffect>
                                  </p:childTnLst>
                                </p:cTn>
                              </p:par>
                              <p:par>
                                <p:cTn id="86" presetID="21" presetClass="entr" presetSubtype="1" fill="hold" grpId="0" nodeType="with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heel(1)">
                                      <p:cBhvr>
                                        <p:cTn id="88" dur="2000"/>
                                        <p:tgtEl>
                                          <p:spTgt spid="71"/>
                                        </p:tgtEl>
                                      </p:cBhvr>
                                    </p:animEffect>
                                  </p:childTnLst>
                                </p:cTn>
                              </p:par>
                              <p:par>
                                <p:cTn id="89" presetID="21" presetClass="entr" presetSubtype="1"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wheel(1)">
                                      <p:cBhvr>
                                        <p:cTn id="91" dur="2000"/>
                                        <p:tgtEl>
                                          <p:spTgt spid="72"/>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heel(1)">
                                      <p:cBhvr>
                                        <p:cTn id="94" dur="2000"/>
                                        <p:tgtEl>
                                          <p:spTgt spid="73"/>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heel(1)">
                                      <p:cBhvr>
                                        <p:cTn id="97" dur="2000"/>
                                        <p:tgtEl>
                                          <p:spTgt spid="74"/>
                                        </p:tgtEl>
                                      </p:cBhvr>
                                    </p:animEffect>
                                  </p:childTnLst>
                                </p:cTn>
                              </p:par>
                              <p:par>
                                <p:cTn id="98" presetID="21" presetClass="entr" presetSubtype="1" fill="hold" grpId="0" nodeType="with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wheel(1)">
                                      <p:cBhvr>
                                        <p:cTn id="100" dur="2000"/>
                                        <p:tgtEl>
                                          <p:spTgt spid="75"/>
                                        </p:tgtEl>
                                      </p:cBhvr>
                                    </p:animEffect>
                                  </p:childTnLst>
                                </p:cTn>
                              </p:par>
                              <p:par>
                                <p:cTn id="101" presetID="21" presetClass="entr" presetSubtype="1"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heel(1)">
                                      <p:cBhvr>
                                        <p:cTn id="103" dur="2000"/>
                                        <p:tgtEl>
                                          <p:spTgt spid="76"/>
                                        </p:tgtEl>
                                      </p:cBhvr>
                                    </p:animEffect>
                                  </p:childTnLst>
                                </p:cTn>
                              </p:par>
                              <p:par>
                                <p:cTn id="104" presetID="21" presetClass="entr" presetSubtype="1"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wheel(1)">
                                      <p:cBhvr>
                                        <p:cTn id="106" dur="2000"/>
                                        <p:tgtEl>
                                          <p:spTgt spid="77"/>
                                        </p:tgtEl>
                                      </p:cBhvr>
                                    </p:animEffect>
                                  </p:childTnLst>
                                </p:cTn>
                              </p:par>
                              <p:par>
                                <p:cTn id="107" presetID="21" presetClass="entr" presetSubtype="1"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wheel(1)">
                                      <p:cBhvr>
                                        <p:cTn id="109" dur="2000"/>
                                        <p:tgtEl>
                                          <p:spTgt spid="78"/>
                                        </p:tgtEl>
                                      </p:cBhvr>
                                    </p:animEffect>
                                  </p:childTnLst>
                                </p:cTn>
                              </p:par>
                              <p:par>
                                <p:cTn id="110" presetID="21" presetClass="entr" presetSubtype="1" fill="hold" grpId="0" nodeType="with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wheel(1)">
                                      <p:cBhvr>
                                        <p:cTn id="112" dur="2000"/>
                                        <p:tgtEl>
                                          <p:spTgt spid="79"/>
                                        </p:tgtEl>
                                      </p:cBhvr>
                                    </p:animEffect>
                                  </p:childTnLst>
                                </p:cTn>
                              </p:par>
                              <p:par>
                                <p:cTn id="113" presetID="21" presetClass="entr" presetSubtype="1" fill="hold" grpId="0" nodeType="withEffect">
                                  <p:stCondLst>
                                    <p:cond delay="0"/>
                                  </p:stCondLst>
                                  <p:childTnLst>
                                    <p:set>
                                      <p:cBhvr>
                                        <p:cTn id="114" dur="1" fill="hold">
                                          <p:stCondLst>
                                            <p:cond delay="0"/>
                                          </p:stCondLst>
                                        </p:cTn>
                                        <p:tgtEl>
                                          <p:spTgt spid="80"/>
                                        </p:tgtEl>
                                        <p:attrNameLst>
                                          <p:attrName>style.visibility</p:attrName>
                                        </p:attrNameLst>
                                      </p:cBhvr>
                                      <p:to>
                                        <p:strVal val="visible"/>
                                      </p:to>
                                    </p:set>
                                    <p:animEffect transition="in" filter="wheel(1)">
                                      <p:cBhvr>
                                        <p:cTn id="115" dur="2000"/>
                                        <p:tgtEl>
                                          <p:spTgt spid="80"/>
                                        </p:tgtEl>
                                      </p:cBhvr>
                                    </p:animEffect>
                                  </p:childTnLst>
                                </p:cTn>
                              </p:par>
                              <p:par>
                                <p:cTn id="116" presetID="21" presetClass="entr" presetSubtype="1" fill="hold" nodeType="withEffect">
                                  <p:stCondLst>
                                    <p:cond delay="0"/>
                                  </p:stCondLst>
                                  <p:childTnLst>
                                    <p:set>
                                      <p:cBhvr>
                                        <p:cTn id="117" dur="1" fill="hold">
                                          <p:stCondLst>
                                            <p:cond delay="0"/>
                                          </p:stCondLst>
                                        </p:cTn>
                                        <p:tgtEl>
                                          <p:spTgt spid="81"/>
                                        </p:tgtEl>
                                        <p:attrNameLst>
                                          <p:attrName>style.visibility</p:attrName>
                                        </p:attrNameLst>
                                      </p:cBhvr>
                                      <p:to>
                                        <p:strVal val="visible"/>
                                      </p:to>
                                    </p:set>
                                    <p:animEffect transition="in" filter="wheel(1)">
                                      <p:cBhvr>
                                        <p:cTn id="118" dur="2000"/>
                                        <p:tgtEl>
                                          <p:spTgt spid="81"/>
                                        </p:tgtEl>
                                      </p:cBhvr>
                                    </p:animEffect>
                                  </p:childTnLst>
                                </p:cTn>
                              </p:par>
                              <p:par>
                                <p:cTn id="119" presetID="21" presetClass="entr" presetSubtype="1" fill="hold" grpId="0" nodeType="withEffect">
                                  <p:stCondLst>
                                    <p:cond delay="0"/>
                                  </p:stCondLst>
                                  <p:childTnLst>
                                    <p:set>
                                      <p:cBhvr>
                                        <p:cTn id="120" dur="1" fill="hold">
                                          <p:stCondLst>
                                            <p:cond delay="0"/>
                                          </p:stCondLst>
                                        </p:cTn>
                                        <p:tgtEl>
                                          <p:spTgt spid="85"/>
                                        </p:tgtEl>
                                        <p:attrNameLst>
                                          <p:attrName>style.visibility</p:attrName>
                                        </p:attrNameLst>
                                      </p:cBhvr>
                                      <p:to>
                                        <p:strVal val="visible"/>
                                      </p:to>
                                    </p:set>
                                    <p:animEffect transition="in" filter="wheel(1)">
                                      <p:cBhvr>
                                        <p:cTn id="121" dur="2000"/>
                                        <p:tgtEl>
                                          <p:spTgt spid="85"/>
                                        </p:tgtEl>
                                      </p:cBhvr>
                                    </p:animEffect>
                                  </p:childTnLst>
                                </p:cTn>
                              </p:par>
                              <p:par>
                                <p:cTn id="122" presetID="21" presetClass="entr" presetSubtype="1" fill="hold" grpId="0" nodeType="with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heel(1)">
                                      <p:cBhvr>
                                        <p:cTn id="124" dur="2000"/>
                                        <p:tgtEl>
                                          <p:spTgt spid="82"/>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84"/>
                                        </p:tgtEl>
                                        <p:attrNameLst>
                                          <p:attrName>style.visibility</p:attrName>
                                        </p:attrNameLst>
                                      </p:cBhvr>
                                      <p:to>
                                        <p:strVal val="visible"/>
                                      </p:to>
                                    </p:set>
                                    <p:animEffect transition="in" filter="fade">
                                      <p:cBhvr>
                                        <p:cTn id="129" dur="1000"/>
                                        <p:tgtEl>
                                          <p:spTgt spid="84"/>
                                        </p:tgtEl>
                                      </p:cBhvr>
                                    </p:animEffect>
                                    <p:anim calcmode="lin" valueType="num">
                                      <p:cBhvr>
                                        <p:cTn id="130" dur="1000" fill="hold"/>
                                        <p:tgtEl>
                                          <p:spTgt spid="84"/>
                                        </p:tgtEl>
                                        <p:attrNameLst>
                                          <p:attrName>ppt_x</p:attrName>
                                        </p:attrNameLst>
                                      </p:cBhvr>
                                      <p:tavLst>
                                        <p:tav tm="0">
                                          <p:val>
                                            <p:strVal val="#ppt_x"/>
                                          </p:val>
                                        </p:tav>
                                        <p:tav tm="100000">
                                          <p:val>
                                            <p:strVal val="#ppt_x"/>
                                          </p:val>
                                        </p:tav>
                                      </p:tavLst>
                                    </p:anim>
                                    <p:anim calcmode="lin" valueType="num">
                                      <p:cBhvr>
                                        <p:cTn id="13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47" grpId="0" animBg="1"/>
      <p:bldP spid="48" grpId="0" animBg="1"/>
      <p:bldP spid="49" grpId="0" animBg="1"/>
      <p:bldP spid="51" grpId="0" animBg="1"/>
      <p:bldP spid="52" grpId="0" animBg="1"/>
      <p:bldP spid="54" grpId="0" animBg="1"/>
      <p:bldP spid="55" grpId="0" animBg="1"/>
      <p:bldP spid="56" grpId="0" animBg="1"/>
      <p:bldP spid="57" grpId="0" animBg="1"/>
      <p:bldP spid="58" grpId="0" animBg="1"/>
      <p:bldP spid="60" grpId="0" animBg="1"/>
      <p:bldP spid="61" grpId="0" animBg="1"/>
      <p:bldP spid="62" grpId="0" animBg="1"/>
      <p:bldP spid="64" grpId="0"/>
      <p:bldP spid="65" grpId="0"/>
      <p:bldP spid="66" grpId="0"/>
      <p:bldP spid="67" grpId="0"/>
      <p:bldP spid="68" grpId="0" animBg="1"/>
      <p:bldP spid="69" grpId="0"/>
      <p:bldP spid="70" grpId="0"/>
      <p:bldP spid="71" grpId="0"/>
      <p:bldP spid="72" grpId="0"/>
      <p:bldP spid="73" grpId="0"/>
      <p:bldP spid="74" grpId="0"/>
      <p:bldP spid="75" grpId="0"/>
      <p:bldP spid="76" grpId="0"/>
      <p:bldP spid="77" grpId="0"/>
      <p:bldP spid="78" grpId="0"/>
      <p:bldP spid="79" grpId="0"/>
      <p:bldP spid="80" grpId="0"/>
      <p:bldP spid="82" grpId="0"/>
      <p:bldP spid="84" grpId="0"/>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p:nvPr/>
        </p:nvSpPr>
        <p:spPr>
          <a:xfrm>
            <a:off x="479425" y="11113"/>
            <a:ext cx="10515600" cy="749300"/>
          </a:xfrm>
          <a:prstGeom prst="rect">
            <a:avLst/>
          </a:prstGeom>
        </p:spPr>
        <p:txBody>
          <a:bodyPr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中国上市公司家族企业研究数据库</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矩形 60"/>
          <p:cNvSpPr/>
          <p:nvPr/>
        </p:nvSpPr>
        <p:spPr>
          <a:xfrm>
            <a:off x="-20261" y="192088"/>
            <a:ext cx="425451" cy="346075"/>
          </a:xfrm>
          <a:prstGeom prst="rect">
            <a:avLst/>
          </a:prstGeom>
          <a:solidFill>
            <a:srgbClr val="5873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 name="组合 7"/>
          <p:cNvGrpSpPr/>
          <p:nvPr/>
        </p:nvGrpSpPr>
        <p:grpSpPr>
          <a:xfrm>
            <a:off x="562065" y="790213"/>
            <a:ext cx="5092033" cy="338554"/>
            <a:chOff x="4896305" y="801552"/>
            <a:chExt cx="5092033" cy="486829"/>
          </a:xfrm>
        </p:grpSpPr>
        <p:sp>
          <p:nvSpPr>
            <p:cNvPr id="9" name="文本框 8"/>
            <p:cNvSpPr txBox="1"/>
            <p:nvPr/>
          </p:nvSpPr>
          <p:spPr>
            <a:xfrm>
              <a:off x="5137330" y="801552"/>
              <a:ext cx="4851008" cy="486829"/>
            </a:xfrm>
            <a:prstGeom prst="rect">
              <a:avLst/>
            </a:prstGeom>
            <a:noFill/>
          </p:spPr>
          <p:txBody>
            <a:bodyPr wrap="none" rtlCol="0">
              <a:spAutoFit/>
            </a:bodyPr>
            <a:lstStyle/>
            <a:p>
              <a:r>
                <a:rPr lang="zh-CN" altLang="en-US" sz="1600" b="1" dirty="0">
                  <a:solidFill>
                    <a:srgbClr val="3F536F"/>
                  </a:solidFill>
                  <a:latin typeface="微软雅黑" panose="020B0503020204020204" pitchFamily="34" charset="-122"/>
                  <a:ea typeface="微软雅黑" panose="020B0503020204020204" pitchFamily="34" charset="-122"/>
                </a:rPr>
                <a:t>实际控制人与亲属关系表</a:t>
              </a:r>
              <a:r>
                <a:rPr lang="en-US" altLang="zh-CN" sz="1600" dirty="0">
                  <a:solidFill>
                    <a:srgbClr val="3F536F"/>
                  </a:solidFill>
                  <a:latin typeface="微软雅黑" panose="020B0503020204020204" pitchFamily="34" charset="-122"/>
                  <a:ea typeface="微软雅黑" panose="020B0503020204020204" pitchFamily="34" charset="-122"/>
                </a:rPr>
                <a:t>+</a:t>
              </a:r>
              <a:r>
                <a:rPr lang="zh-CN" altLang="en-US" sz="1600" b="1" dirty="0">
                  <a:solidFill>
                    <a:srgbClr val="3F536F"/>
                  </a:solidFill>
                  <a:latin typeface="微软雅黑" panose="020B0503020204020204" pitchFamily="34" charset="-122"/>
                  <a:ea typeface="微软雅黑" panose="020B0503020204020204" pitchFamily="34" charset="-122"/>
                </a:rPr>
                <a:t>家族成员对外关联关系表</a:t>
              </a:r>
            </a:p>
          </p:txBody>
        </p:sp>
        <p:pic>
          <p:nvPicPr>
            <p:cNvPr id="10" name="图片 9"/>
            <p:cNvPicPr>
              <a:picLocks noChangeAspect="1"/>
            </p:cNvPicPr>
            <p:nvPr/>
          </p:nvPicPr>
          <p:blipFill>
            <a:blip r:embed="rId3"/>
            <a:stretch>
              <a:fillRect/>
            </a:stretch>
          </p:blipFill>
          <p:spPr>
            <a:xfrm>
              <a:off x="4896305" y="891041"/>
              <a:ext cx="241025" cy="327643"/>
            </a:xfrm>
            <a:prstGeom prst="rect">
              <a:avLst/>
            </a:prstGeom>
          </p:spPr>
        </p:pic>
      </p:grpSp>
      <p:sp>
        <p:nvSpPr>
          <p:cNvPr id="11" name="文本框 10"/>
          <p:cNvSpPr txBox="1"/>
          <p:nvPr/>
        </p:nvSpPr>
        <p:spPr>
          <a:xfrm>
            <a:off x="645192" y="6361420"/>
            <a:ext cx="3497237" cy="261610"/>
          </a:xfrm>
          <a:prstGeom prst="rect">
            <a:avLst/>
          </a:prstGeom>
          <a:noFill/>
        </p:spPr>
        <p:txBody>
          <a:bodyPr wrap="square" rtlCol="0">
            <a:spAutoFit/>
          </a:bodyPr>
          <a:lstStyle/>
          <a:p>
            <a:r>
              <a:rPr lang="zh-CN" altLang="zh-CN" sz="1100" i="1" dirty="0">
                <a:solidFill>
                  <a:srgbClr val="3F536F"/>
                </a:solidFill>
                <a:latin typeface="微软雅黑" panose="020B0503020204020204" pitchFamily="34" charset="-122"/>
                <a:ea typeface="微软雅黑" panose="020B0503020204020204" pitchFamily="34" charset="-122"/>
              </a:rPr>
              <a:t>数据来源：</a:t>
            </a:r>
            <a:r>
              <a:rPr lang="en-US" altLang="zh-CN" sz="1100" i="1" dirty="0" smtClean="0">
                <a:solidFill>
                  <a:srgbClr val="3F536F"/>
                </a:solidFill>
                <a:latin typeface="微软雅黑" panose="020B0503020204020204" pitchFamily="34" charset="-122"/>
                <a:ea typeface="微软雅黑" panose="020B0503020204020204" pitchFamily="34" charset="-122"/>
              </a:rPr>
              <a:t>CSMAR</a:t>
            </a:r>
            <a:r>
              <a:rPr lang="zh-CN" altLang="en-US" sz="1100" i="1" dirty="0" smtClean="0">
                <a:solidFill>
                  <a:srgbClr val="3F536F"/>
                </a:solidFill>
                <a:latin typeface="微软雅黑" panose="020B0503020204020204" pitchFamily="34" charset="-122"/>
                <a:ea typeface="微软雅黑" panose="020B0503020204020204" pitchFamily="34" charset="-122"/>
              </a:rPr>
              <a:t>中国上市公司家族企业研究数据库</a:t>
            </a:r>
            <a:endParaRPr lang="zh-CN" altLang="zh-CN" sz="1100" i="1" dirty="0">
              <a:solidFill>
                <a:srgbClr val="3F536F"/>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93810" y="1321777"/>
            <a:ext cx="8203239" cy="4684641"/>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灯片编号占位符 3"/>
          <p:cNvSpPr>
            <a:spLocks noGrp="1"/>
          </p:cNvSpPr>
          <p:nvPr>
            <p:ph type="sldNum" sz="quarter" idx="12"/>
          </p:nvPr>
        </p:nvSpPr>
        <p:spPr/>
        <p:txBody>
          <a:bodyPr/>
          <a:lstStyle/>
          <a:p>
            <a:fld id="{1417F312-AE95-46C5-991C-3338A804F0A2}" type="slidenum">
              <a:rPr lang="zh-CN" altLang="en-US" smtClean="0"/>
              <a:t>50</a:t>
            </a:fld>
            <a:endParaRPr lang="zh-CN" altLang="en-US" dirty="0"/>
          </a:p>
        </p:txBody>
      </p:sp>
      <p:sp>
        <p:nvSpPr>
          <p:cNvPr id="20" name="矩形 19"/>
          <p:cNvSpPr/>
          <p:nvPr/>
        </p:nvSpPr>
        <p:spPr>
          <a:xfrm>
            <a:off x="0" y="-14"/>
            <a:ext cx="12192000" cy="6858000"/>
          </a:xfrm>
          <a:prstGeom prst="rect">
            <a:avLst/>
          </a:prstGeom>
          <a:solidFill>
            <a:srgbClr val="202B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流程图: 手动输入 4"/>
          <p:cNvSpPr/>
          <p:nvPr/>
        </p:nvSpPr>
        <p:spPr>
          <a:xfrm rot="16200000">
            <a:off x="4631872" y="-702129"/>
            <a:ext cx="6857999" cy="8262257"/>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custDataLst>
              <p:tags r:id="rId2"/>
            </p:custDataLst>
          </p:nvPr>
        </p:nvSpPr>
        <p:spPr>
          <a:xfrm>
            <a:off x="4833258" y="2687581"/>
            <a:ext cx="7594044" cy="1482809"/>
          </a:xfrm>
          <a:effectLst>
            <a:outerShdw dist="50800" dir="5400000" algn="ctr" rotWithShape="0">
              <a:schemeClr val="bg1">
                <a:alpha val="0"/>
              </a:schemeClr>
            </a:outerShdw>
            <a:reflection endPos="0" dir="5400000" sy="-100000" algn="bl" rotWithShape="0"/>
          </a:effectLst>
        </p:spPr>
        <p:txBody>
          <a:bodyPr>
            <a:noAutofit/>
          </a:bodyPr>
          <a:lstStyle/>
          <a:p>
            <a:pPr>
              <a:lnSpc>
                <a:spcPct val="150000"/>
              </a:lnSpc>
            </a:pPr>
            <a:r>
              <a:rPr lang="zh-CN" altLang="en-US" sz="4000" b="1" dirty="0" smtClean="0">
                <a:solidFill>
                  <a:schemeClr val="tx1">
                    <a:lumMod val="50000"/>
                    <a:lumOff val="50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谢  谢</a:t>
            </a:r>
            <a:br>
              <a:rPr lang="zh-CN" altLang="en-US" sz="4000" b="1" dirty="0" smtClean="0">
                <a:solidFill>
                  <a:schemeClr val="tx1">
                    <a:lumMod val="50000"/>
                    <a:lumOff val="50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br>
            <a:r>
              <a:rPr lang="en-US" altLang="zh-CN" sz="3200" b="1" dirty="0" smtClean="0">
                <a:solidFill>
                  <a:schemeClr val="tx1">
                    <a:lumMod val="50000"/>
                    <a:lumOff val="50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CSMAR</a:t>
            </a:r>
            <a:r>
              <a:rPr lang="zh-CN" altLang="en-US" sz="3200" b="1" dirty="0" smtClean="0">
                <a:solidFill>
                  <a:schemeClr val="tx1">
                    <a:lumMod val="50000"/>
                    <a:lumOff val="50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产品部</a:t>
            </a:r>
            <a:endParaRPr lang="zh-CN" altLang="en-US" sz="3200" b="1" u="sng" dirty="0">
              <a:solidFill>
                <a:schemeClr val="tx1">
                  <a:lumMod val="50000"/>
                  <a:lumOff val="50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8" name="Picture 8" descr="C:\Users\qiaoming.zheng\Desktop\国泰安新标志+中文广告语(1).png"/>
          <p:cNvPicPr>
            <a:picLocks noChangeAspect="1" noChangeArrowheads="1"/>
          </p:cNvPicPr>
          <p:nvPr/>
        </p:nvPicPr>
        <p:blipFill>
          <a:blip r:embed="rId6" cstate="print">
            <a:extLst>
              <a:ext uri="{28A0092B-C50C-407E-A947-70E740481C1C}">
                <a14:useLocalDpi xmlns:a14="http://schemas.microsoft.com/office/drawing/2010/main" val="0"/>
              </a:ext>
            </a:extLst>
          </a:blip>
          <a:srcRect l="5219" t="36131" b="41234"/>
          <a:stretch>
            <a:fillRect/>
          </a:stretch>
        </p:blipFill>
        <p:spPr bwMode="auto">
          <a:xfrm>
            <a:off x="8967442" y="164570"/>
            <a:ext cx="3224558" cy="495461"/>
          </a:xfrm>
          <a:prstGeom prst="rect">
            <a:avLst/>
          </a:prstGeom>
          <a:noFill/>
          <a:ln>
            <a:noFill/>
          </a:ln>
          <a:effectLst>
            <a:glow>
              <a:schemeClr val="accent1">
                <a:alpha val="40000"/>
              </a:schemeClr>
            </a:glow>
            <a:outerShdw blurRad="88900" dist="50800" dir="5400000" sx="1000" sy="1000" algn="ctr" rotWithShape="0">
              <a:srgbClr val="000000">
                <a:alpha val="0"/>
              </a:srgbClr>
            </a:outerShdw>
            <a:reflection endPos="0" dist="50800" dir="5400000" sy="-100000" algn="bl" rotWithShape="0"/>
            <a:softEdge rad="0"/>
          </a:effectLst>
          <a:scene3d>
            <a:camera prst="orthographicFront"/>
            <a:lightRig rig="threePt" dir="t"/>
          </a:scene3d>
          <a:sp3d prstMaterial="clea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MH_Number_1">
            <a:hlinkClick r:id="" action="ppaction://noaction"/>
          </p:cNvPr>
          <p:cNvSpPr/>
          <p:nvPr>
            <p:custDataLst>
              <p:tags r:id="rId2"/>
            </p:custDataLst>
          </p:nvPr>
        </p:nvSpPr>
        <p:spPr bwMode="auto">
          <a:xfrm>
            <a:off x="1693651" y="1907746"/>
            <a:ext cx="882973" cy="472594"/>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35" name="MH_Entry_1">
            <a:hlinkClick r:id="" action="ppaction://noaction"/>
          </p:cNvPr>
          <p:cNvSpPr/>
          <p:nvPr>
            <p:custDataLst>
              <p:tags r:id="rId3"/>
            </p:custDataLst>
          </p:nvPr>
        </p:nvSpPr>
        <p:spPr>
          <a:xfrm>
            <a:off x="2597609" y="2329861"/>
            <a:ext cx="5741455" cy="5368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8" name="文本框 7"/>
          <p:cNvSpPr txBox="1"/>
          <p:nvPr>
            <p:custDataLst>
              <p:tags r:id="rId4"/>
            </p:custDataLst>
          </p:nvPr>
        </p:nvSpPr>
        <p:spPr>
          <a:xfrm>
            <a:off x="1693649" y="1907747"/>
            <a:ext cx="652931" cy="463344"/>
          </a:xfrm>
          <a:prstGeom prst="rect">
            <a:avLst/>
          </a:prstGeom>
          <a:noFill/>
        </p:spPr>
        <p:txBody>
          <a:bodyPr wrap="square" rtlCol="0" anchor="ctr" anchorCtr="0">
            <a:normAutofit/>
          </a:bodyPr>
          <a:lstStyle/>
          <a:p>
            <a:pPr algn="ctr"/>
            <a:r>
              <a:rPr lang="en-US" altLang="zh-CN" sz="2000" dirty="0" smtClean="0">
                <a:solidFill>
                  <a:schemeClr val="bg1"/>
                </a:solidFill>
              </a:rPr>
              <a:t>01</a:t>
            </a:r>
            <a:endParaRPr lang="zh-CN" altLang="en-US" sz="2000" dirty="0">
              <a:solidFill>
                <a:schemeClr val="bg1"/>
              </a:solidFill>
            </a:endParaRPr>
          </a:p>
        </p:txBody>
      </p:sp>
      <p:sp>
        <p:nvSpPr>
          <p:cNvPr id="4" name="文本框 3"/>
          <p:cNvSpPr txBox="1"/>
          <p:nvPr>
            <p:custDataLst>
              <p:tags r:id="rId5"/>
            </p:custDataLst>
          </p:nvPr>
        </p:nvSpPr>
        <p:spPr>
          <a:xfrm>
            <a:off x="2618593" y="1874655"/>
            <a:ext cx="5741456" cy="587547"/>
          </a:xfrm>
          <a:prstGeom prst="rect">
            <a:avLst/>
          </a:prstGeom>
          <a:noFill/>
        </p:spPr>
        <p:txBody>
          <a:bodyPr wrap="square" rtlCol="0" anchor="ctr" anchorCtr="0">
            <a:normAutofit/>
          </a:bodyPr>
          <a:lstStyle>
            <a:defPPr>
              <a:defRPr lang="zh-CN"/>
            </a:defPPr>
            <a:lvl1pPr>
              <a:defRPr sz="2000"/>
            </a:lvl1pPr>
          </a:lstStyle>
          <a:p>
            <a:r>
              <a:rPr lang="zh-CN" altLang="en-US" b="1" dirty="0">
                <a:latin typeface="微软雅黑" panose="020B0503020204020204" pitchFamily="34" charset="-122"/>
                <a:ea typeface="微软雅黑" panose="020B0503020204020204" pitchFamily="34" charset="-122"/>
              </a:rPr>
              <a:t>背景和文献（</a:t>
            </a:r>
            <a:r>
              <a:rPr lang="en-US" altLang="zh-CN" b="1" dirty="0">
                <a:latin typeface="微软雅黑" panose="020B0503020204020204" pitchFamily="34" charset="-122"/>
                <a:ea typeface="微软雅黑" panose="020B0503020204020204" pitchFamily="34" charset="-122"/>
              </a:rPr>
              <a:t>background and literature</a:t>
            </a:r>
            <a:r>
              <a:rPr lang="zh-CN" altLang="en-US" b="1" dirty="0">
                <a:latin typeface="微软雅黑" panose="020B0503020204020204" pitchFamily="34" charset="-122"/>
                <a:ea typeface="微软雅黑" panose="020B0503020204020204" pitchFamily="34" charset="-122"/>
              </a:rPr>
              <a:t>）</a:t>
            </a:r>
          </a:p>
        </p:txBody>
      </p:sp>
      <p:sp>
        <p:nvSpPr>
          <p:cNvPr id="24" name="文本框 23"/>
          <p:cNvSpPr txBox="1"/>
          <p:nvPr>
            <p:custDataLst>
              <p:tags r:id="rId6"/>
            </p:custDataLst>
          </p:nvPr>
        </p:nvSpPr>
        <p:spPr>
          <a:xfrm>
            <a:off x="1714640" y="3006715"/>
            <a:ext cx="652931" cy="463344"/>
          </a:xfrm>
          <a:prstGeom prst="rect">
            <a:avLst/>
          </a:prstGeom>
          <a:noFill/>
        </p:spPr>
        <p:txBody>
          <a:bodyPr wrap="square" rtlCol="0" anchor="ctr" anchorCtr="0">
            <a:normAutofit/>
          </a:bodyPr>
          <a:lstStyle/>
          <a:p>
            <a:pPr algn="ctr"/>
            <a:r>
              <a:rPr lang="en-US" altLang="zh-CN" sz="2000" dirty="0" smtClean="0">
                <a:solidFill>
                  <a:schemeClr val="bg1"/>
                </a:solidFill>
              </a:rPr>
              <a:t>02</a:t>
            </a:r>
            <a:endParaRPr lang="zh-CN" altLang="en-US" sz="2000" dirty="0">
              <a:solidFill>
                <a:schemeClr val="bg1"/>
              </a:solidFill>
            </a:endParaRPr>
          </a:p>
        </p:txBody>
      </p:sp>
      <p:sp>
        <p:nvSpPr>
          <p:cNvPr id="23" name="MH_Entry_1">
            <a:hlinkClick r:id="" action="ppaction://noaction"/>
          </p:cNvPr>
          <p:cNvSpPr/>
          <p:nvPr>
            <p:custDataLst>
              <p:tags r:id="rId7"/>
            </p:custDataLst>
          </p:nvPr>
        </p:nvSpPr>
        <p:spPr>
          <a:xfrm>
            <a:off x="2597612" y="3411302"/>
            <a:ext cx="5741455" cy="5368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5" name="文本框 4"/>
          <p:cNvSpPr txBox="1"/>
          <p:nvPr>
            <p:custDataLst>
              <p:tags r:id="rId8"/>
            </p:custDataLst>
          </p:nvPr>
        </p:nvSpPr>
        <p:spPr>
          <a:xfrm>
            <a:off x="2597609" y="2931655"/>
            <a:ext cx="5741456" cy="587547"/>
          </a:xfrm>
          <a:prstGeom prst="rect">
            <a:avLst/>
          </a:prstGeom>
          <a:noFill/>
        </p:spPr>
        <p:txBody>
          <a:bodyPr wrap="square" rtlCol="0" anchor="ctr" anchorCtr="0">
            <a:normAutofit/>
          </a:bodyPr>
          <a:lstStyle>
            <a:defPPr>
              <a:defRPr lang="zh-CN"/>
            </a:defPPr>
            <a:lvl1pPr>
              <a:defRPr sz="2000"/>
            </a:lvl1pPr>
          </a:lstStyle>
          <a:p>
            <a:r>
              <a:rPr lang="zh-CN" altLang="en-US" b="1" dirty="0" smtClean="0">
                <a:solidFill>
                  <a:srgbClr val="FF0000"/>
                </a:solidFill>
                <a:latin typeface="微软雅黑" panose="020B0503020204020204" pitchFamily="34" charset="-122"/>
                <a:ea typeface="微软雅黑" panose="020B0503020204020204" pitchFamily="34" charset="-122"/>
              </a:rPr>
              <a:t>数据描述（</a:t>
            </a:r>
            <a:r>
              <a:rPr lang="en-US" altLang="zh-CN" b="1" dirty="0" smtClean="0">
                <a:solidFill>
                  <a:srgbClr val="FF0000"/>
                </a:solidFill>
                <a:latin typeface="微软雅黑" panose="020B0503020204020204" pitchFamily="34" charset="-122"/>
                <a:ea typeface="微软雅黑" panose="020B0503020204020204" pitchFamily="34" charset="-122"/>
              </a:rPr>
              <a:t>data description</a:t>
            </a:r>
            <a:r>
              <a:rPr lang="zh-CN" altLang="en-US" b="1" dirty="0" smtClean="0">
                <a:solidFill>
                  <a:srgbClr val="FF0000"/>
                </a:solidFill>
                <a:latin typeface="微软雅黑" panose="020B0503020204020204" pitchFamily="34" charset="-122"/>
                <a:ea typeface="微软雅黑" panose="020B0503020204020204" pitchFamily="34" charset="-122"/>
              </a:rPr>
              <a:t>）</a:t>
            </a:r>
          </a:p>
        </p:txBody>
      </p:sp>
      <p:sp>
        <p:nvSpPr>
          <p:cNvPr id="25" name="文本框 24"/>
          <p:cNvSpPr txBox="1"/>
          <p:nvPr>
            <p:custDataLst>
              <p:tags r:id="rId9"/>
            </p:custDataLst>
          </p:nvPr>
        </p:nvSpPr>
        <p:spPr>
          <a:xfrm>
            <a:off x="1714640" y="2997465"/>
            <a:ext cx="652931" cy="463344"/>
          </a:xfrm>
          <a:prstGeom prst="rect">
            <a:avLst/>
          </a:prstGeom>
          <a:noFill/>
        </p:spPr>
        <p:txBody>
          <a:bodyPr wrap="square" rtlCol="0" anchor="ctr" anchorCtr="0">
            <a:normAutofit/>
          </a:bodyPr>
          <a:lstStyle/>
          <a:p>
            <a:pPr algn="ctr"/>
            <a:endParaRPr lang="zh-CN" altLang="en-US" sz="2000" dirty="0">
              <a:solidFill>
                <a:schemeClr val="bg1"/>
              </a:solidFill>
            </a:endParaRPr>
          </a:p>
        </p:txBody>
      </p:sp>
      <p:sp>
        <p:nvSpPr>
          <p:cNvPr id="2" name="灯片编号占位符 1"/>
          <p:cNvSpPr>
            <a:spLocks noGrp="1"/>
          </p:cNvSpPr>
          <p:nvPr>
            <p:ph type="sldNum" sz="quarter" idx="12"/>
          </p:nvPr>
        </p:nvSpPr>
        <p:spPr/>
        <p:txBody>
          <a:bodyPr/>
          <a:lstStyle/>
          <a:p>
            <a:fld id="{D452BF20-362C-4294-AFD9-C5328724C70E}" type="slidenum">
              <a:rPr lang="zh-CN" altLang="en-US" smtClean="0"/>
              <a:t>6</a:t>
            </a:fld>
            <a:endParaRPr lang="zh-CN" altLang="en-US"/>
          </a:p>
        </p:txBody>
      </p:sp>
      <p:sp>
        <p:nvSpPr>
          <p:cNvPr id="15" name="MH_Number_2">
            <a:hlinkClick r:id="" action="ppaction://noaction"/>
          </p:cNvPr>
          <p:cNvSpPr/>
          <p:nvPr>
            <p:custDataLst>
              <p:tags r:id="rId10"/>
            </p:custDataLst>
          </p:nvPr>
        </p:nvSpPr>
        <p:spPr bwMode="auto">
          <a:xfrm>
            <a:off x="1714633" y="4109798"/>
            <a:ext cx="882973" cy="463345"/>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16" name="文本框 23"/>
          <p:cNvSpPr txBox="1"/>
          <p:nvPr>
            <p:custDataLst>
              <p:tags r:id="rId11"/>
            </p:custDataLst>
          </p:nvPr>
        </p:nvSpPr>
        <p:spPr>
          <a:xfrm>
            <a:off x="1714636" y="4110263"/>
            <a:ext cx="652931" cy="463344"/>
          </a:xfrm>
          <a:prstGeom prst="rect">
            <a:avLst/>
          </a:prstGeom>
          <a:noFill/>
        </p:spPr>
        <p:txBody>
          <a:bodyPr wrap="square" rtlCol="0" anchor="ctr" anchorCtr="0">
            <a:normAutofit/>
          </a:bodyPr>
          <a:lstStyle/>
          <a:p>
            <a:pPr algn="ctr"/>
            <a:r>
              <a:rPr lang="en-US" altLang="zh-CN" sz="2000" dirty="0" smtClean="0">
                <a:solidFill>
                  <a:schemeClr val="bg1"/>
                </a:solidFill>
              </a:rPr>
              <a:t>03</a:t>
            </a:r>
            <a:endParaRPr lang="zh-CN" altLang="en-US" sz="2000" dirty="0">
              <a:solidFill>
                <a:schemeClr val="bg1"/>
              </a:solidFill>
            </a:endParaRPr>
          </a:p>
        </p:txBody>
      </p:sp>
      <p:sp>
        <p:nvSpPr>
          <p:cNvPr id="17" name="MH_Entry_1">
            <a:hlinkClick r:id="" action="ppaction://noaction"/>
          </p:cNvPr>
          <p:cNvSpPr/>
          <p:nvPr>
            <p:custDataLst>
              <p:tags r:id="rId12"/>
            </p:custDataLst>
          </p:nvPr>
        </p:nvSpPr>
        <p:spPr>
          <a:xfrm>
            <a:off x="2597609" y="4527525"/>
            <a:ext cx="5741455" cy="5368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fontScale="25000" lnSpcReduction="20000"/>
          </a:bodyPr>
          <a:lstStyle/>
          <a:p>
            <a:pPr>
              <a:lnSpc>
                <a:spcPct val="130000"/>
              </a:lnSpc>
            </a:pPr>
            <a:endParaRPr lang="zh-CN" altLang="en-US" sz="2000" dirty="0">
              <a:solidFill>
                <a:schemeClr val="tx1"/>
              </a:solidFill>
            </a:endParaRPr>
          </a:p>
        </p:txBody>
      </p:sp>
      <p:sp>
        <p:nvSpPr>
          <p:cNvPr id="18" name="文本框 4"/>
          <p:cNvSpPr txBox="1"/>
          <p:nvPr>
            <p:custDataLst>
              <p:tags r:id="rId13"/>
            </p:custDataLst>
          </p:nvPr>
        </p:nvSpPr>
        <p:spPr>
          <a:xfrm>
            <a:off x="2597608" y="4031571"/>
            <a:ext cx="5741456" cy="587547"/>
          </a:xfrm>
          <a:prstGeom prst="rect">
            <a:avLst/>
          </a:prstGeom>
          <a:noFill/>
        </p:spPr>
        <p:txBody>
          <a:bodyPr wrap="square" rtlCol="0" anchor="ctr" anchorCtr="0">
            <a:normAutofit/>
          </a:bodyPr>
          <a:lstStyle>
            <a:defPPr>
              <a:defRPr lang="zh-CN"/>
            </a:defPPr>
            <a:lvl1pPr>
              <a:defRPr sz="2000"/>
            </a:lvl1pPr>
          </a:lstStyle>
          <a:p>
            <a:r>
              <a:rPr lang="zh-CN" altLang="en-US" b="1" dirty="0">
                <a:latin typeface="微软雅黑" panose="020B0503020204020204" pitchFamily="34" charset="-122"/>
                <a:ea typeface="微软雅黑" panose="020B0503020204020204" pitchFamily="34" charset="-122"/>
              </a:rPr>
              <a:t>实证分析（</a:t>
            </a:r>
            <a:r>
              <a:rPr lang="en-US" altLang="zh-CN" b="1" dirty="0">
                <a:latin typeface="微软雅黑" panose="020B0503020204020204" pitchFamily="34" charset="-122"/>
                <a:ea typeface="微软雅黑" panose="020B0503020204020204" pitchFamily="34" charset="-122"/>
              </a:rPr>
              <a:t>analysis</a:t>
            </a:r>
            <a:r>
              <a:rPr lang="zh-CN" altLang="en-US" b="1" dirty="0">
                <a:latin typeface="微软雅黑" panose="020B0503020204020204" pitchFamily="34" charset="-122"/>
                <a:ea typeface="微软雅黑" panose="020B0503020204020204" pitchFamily="34" charset="-122"/>
              </a:rPr>
              <a:t>）</a:t>
            </a:r>
          </a:p>
        </p:txBody>
      </p:sp>
      <p:sp>
        <p:nvSpPr>
          <p:cNvPr id="20" name="MH_Number_1">
            <a:hlinkClick r:id="" action="ppaction://noaction"/>
          </p:cNvPr>
          <p:cNvSpPr/>
          <p:nvPr>
            <p:custDataLst>
              <p:tags r:id="rId14"/>
            </p:custDataLst>
          </p:nvPr>
        </p:nvSpPr>
        <p:spPr bwMode="auto">
          <a:xfrm>
            <a:off x="1693649" y="2989132"/>
            <a:ext cx="882973" cy="472594"/>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12700">
            <a:solidFill>
              <a:schemeClr val="accent1"/>
            </a:solidFill>
            <a:miter lim="800000"/>
          </a:ln>
        </p:spPr>
        <p:txBody>
          <a:bodyPr wrap="square" lIns="90000" tIns="46800" rIns="90000" bIns="46800" anchor="ctr">
            <a:normAutofit/>
          </a:bodyPr>
          <a:lstStyle/>
          <a:p>
            <a:pPr algn="ctr">
              <a:spcBef>
                <a:spcPct val="0"/>
              </a:spcBef>
            </a:pPr>
            <a:endParaRPr lang="zh-CN" altLang="en-US" sz="2000" dirty="0">
              <a:solidFill>
                <a:schemeClr val="bg1"/>
              </a:solidFill>
            </a:endParaRPr>
          </a:p>
        </p:txBody>
      </p:sp>
      <p:sp>
        <p:nvSpPr>
          <p:cNvPr id="21" name="文本框 20"/>
          <p:cNvSpPr txBox="1"/>
          <p:nvPr>
            <p:custDataLst>
              <p:tags r:id="rId15"/>
            </p:custDataLst>
          </p:nvPr>
        </p:nvSpPr>
        <p:spPr>
          <a:xfrm>
            <a:off x="1693647" y="2999550"/>
            <a:ext cx="652931" cy="463344"/>
          </a:xfrm>
          <a:prstGeom prst="rect">
            <a:avLst/>
          </a:prstGeom>
          <a:noFill/>
        </p:spPr>
        <p:txBody>
          <a:bodyPr wrap="square" rtlCol="0" anchor="ctr" anchorCtr="0">
            <a:normAutofit/>
          </a:bodyPr>
          <a:lstStyle/>
          <a:p>
            <a:pPr algn="ctr"/>
            <a:r>
              <a:rPr lang="en-US" altLang="zh-CN" sz="2000" dirty="0" smtClean="0">
                <a:solidFill>
                  <a:schemeClr val="bg1"/>
                </a:solidFill>
              </a:rPr>
              <a:t>02</a:t>
            </a:r>
            <a:endParaRPr lang="zh-CN" altLang="en-US" sz="2000" dirty="0">
              <a:solidFill>
                <a:schemeClr val="bg1"/>
              </a:solidFill>
            </a:endParaRPr>
          </a:p>
        </p:txBody>
      </p:sp>
      <p:pic>
        <p:nvPicPr>
          <p:cNvPr id="30" name="图片 2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573842" y="2442976"/>
            <a:ext cx="3491057" cy="3642459"/>
          </a:xfrm>
          <a:prstGeom prst="rect">
            <a:avLst/>
          </a:prstGeom>
        </p:spPr>
      </p:pic>
      <p:sp>
        <p:nvSpPr>
          <p:cNvPr id="3" name="文本框 2"/>
          <p:cNvSpPr txBox="1"/>
          <p:nvPr/>
        </p:nvSpPr>
        <p:spPr>
          <a:xfrm>
            <a:off x="1556385" y="1117782"/>
            <a:ext cx="4730115" cy="583565"/>
          </a:xfrm>
          <a:prstGeom prst="rect">
            <a:avLst/>
          </a:prstGeom>
          <a:noFill/>
        </p:spPr>
        <p:txBody>
          <a:bodyPr wrap="square" rtlCol="0">
            <a:spAutoFit/>
          </a:bodyPr>
          <a:lstStyle/>
          <a:p>
            <a:r>
              <a:rPr lang="zh-CN" altLang="en-US" sz="3200" b="1" dirty="0">
                <a:solidFill>
                  <a:srgbClr val="7030A0"/>
                </a:solidFill>
              </a:rPr>
              <a:t>实证研究论文的内容架构</a:t>
            </a:r>
          </a:p>
        </p:txBody>
      </p:sp>
      <mc:AlternateContent xmlns:mc="http://schemas.openxmlformats.org/markup-compatibility/2006" xmlns:a14="http://schemas.microsoft.com/office/drawing/2010/main">
        <mc:Choice Requires="a14">
          <p:sp>
            <p:nvSpPr>
              <p:cNvPr id="6" name="TextBox 5"/>
              <p:cNvSpPr txBox="1"/>
              <p:nvPr/>
            </p:nvSpPr>
            <p:spPr>
              <a:xfrm>
                <a:off x="2272571" y="4993573"/>
                <a:ext cx="36254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i="1">
                              <a:latin typeface="Cambria Math"/>
                            </a:rPr>
                            <m:t>𝑌</m:t>
                          </m:r>
                        </m:e>
                        <m:sub>
                          <m:r>
                            <a:rPr lang="en-US" altLang="zh-CN" sz="2000" b="0" i="1" smtClean="0">
                              <a:latin typeface="Cambria Math"/>
                            </a:rPr>
                            <m:t>𝑖</m:t>
                          </m:r>
                        </m:sub>
                      </m:sSub>
                      <m:r>
                        <a:rPr lang="en-US" altLang="zh-CN" sz="2000" b="0" i="1" smtClean="0">
                          <a:latin typeface="Cambria Math"/>
                        </a:rPr>
                        <m:t>=</m:t>
                      </m:r>
                      <m:sSub>
                        <m:sSubPr>
                          <m:ctrlPr>
                            <a:rPr lang="en-US" altLang="zh-CN" sz="2000" b="0" i="1" smtClean="0">
                              <a:latin typeface="Cambria Math" panose="02040503050406030204" pitchFamily="18" charset="0"/>
                            </a:rPr>
                          </m:ctrlPr>
                        </m:sSubPr>
                        <m:e>
                          <m:r>
                            <a:rPr lang="zh-CN" altLang="en-US" sz="2000" i="1">
                              <a:latin typeface="Cambria Math"/>
                            </a:rPr>
                            <m:t>𝛼</m:t>
                          </m:r>
                        </m:e>
                        <m:sub>
                          <m:r>
                            <a:rPr lang="en-US" altLang="zh-CN" sz="2000" b="0" i="1" smtClean="0">
                              <a:latin typeface="Cambria Math"/>
                            </a:rPr>
                            <m:t>0</m:t>
                          </m:r>
                        </m:sub>
                      </m:sSub>
                      <m:r>
                        <a:rPr lang="en-US" altLang="zh-CN" sz="2000" b="0" i="1" smtClean="0">
                          <a:latin typeface="Cambria Math"/>
                        </a:rPr>
                        <m:t>+</m:t>
                      </m:r>
                      <m:r>
                        <a:rPr lang="zh-CN" altLang="en-US" sz="2000" b="0" i="1" smtClean="0">
                          <a:latin typeface="Cambria Math"/>
                        </a:rPr>
                        <m:t>𝛼</m:t>
                      </m:r>
                      <m:sSub>
                        <m:sSubPr>
                          <m:ctrlPr>
                            <a:rPr lang="en-US" altLang="zh-CN" sz="2000" b="0" i="1" smtClean="0">
                              <a:latin typeface="Cambria Math" panose="02040503050406030204" pitchFamily="18" charset="0"/>
                            </a:rPr>
                          </m:ctrlPr>
                        </m:sSubPr>
                        <m:e>
                          <m:r>
                            <a:rPr lang="en-US" altLang="zh-CN" sz="2000" i="1">
                              <a:latin typeface="Cambria Math"/>
                            </a:rPr>
                            <m:t>𝐷</m:t>
                          </m:r>
                        </m:e>
                        <m:sub>
                          <m:r>
                            <a:rPr lang="en-US" altLang="zh-CN" sz="2000" b="0" i="1" smtClean="0">
                              <a:latin typeface="Cambria Math"/>
                            </a:rPr>
                            <m:t>𝑖</m:t>
                          </m:r>
                        </m:sub>
                      </m:sSub>
                      <m:r>
                        <a:rPr lang="en-US" altLang="zh-CN" sz="2000" b="0" i="1" smtClean="0">
                          <a:latin typeface="Cambria Math"/>
                        </a:rPr>
                        <m:t>+</m:t>
                      </m:r>
                      <m:r>
                        <a:rPr lang="zh-CN" altLang="en-US" sz="2000" b="0" i="1" smtClean="0">
                          <a:latin typeface="Cambria Math"/>
                        </a:rPr>
                        <m:t>𝛽</m:t>
                      </m:r>
                      <m:sSub>
                        <m:sSubPr>
                          <m:ctrlPr>
                            <a:rPr lang="en-US" altLang="zh-CN" sz="2000" b="0" i="1" smtClean="0">
                              <a:latin typeface="Cambria Math" panose="02040503050406030204" pitchFamily="18" charset="0"/>
                            </a:rPr>
                          </m:ctrlPr>
                        </m:sSubPr>
                        <m:e>
                          <m:r>
                            <a:rPr lang="en-US" altLang="zh-CN" sz="2000" b="1" i="1">
                              <a:latin typeface="Cambria Math"/>
                            </a:rPr>
                            <m:t>𝑿</m:t>
                          </m:r>
                        </m:e>
                        <m:sub>
                          <m:r>
                            <a:rPr lang="en-US" altLang="zh-CN" sz="2000" b="0" i="1" smtClean="0">
                              <a:latin typeface="Cambria Math"/>
                            </a:rPr>
                            <m:t>𝑖</m:t>
                          </m:r>
                        </m:sub>
                      </m:sSub>
                      <m:r>
                        <a:rPr lang="en-US" altLang="zh-CN" sz="2000" b="0" i="1" smtClean="0">
                          <a:latin typeface="Cambria Math"/>
                        </a:rPr>
                        <m:t>+</m:t>
                      </m:r>
                      <m:sSub>
                        <m:sSubPr>
                          <m:ctrlPr>
                            <a:rPr lang="en-US" altLang="zh-CN" sz="2000" b="0" i="1" smtClean="0">
                              <a:latin typeface="Cambria Math" panose="02040503050406030204" pitchFamily="18" charset="0"/>
                            </a:rPr>
                          </m:ctrlPr>
                        </m:sSubPr>
                        <m:e>
                          <m:r>
                            <a:rPr lang="zh-CN" altLang="en-US" sz="2000" i="1">
                              <a:latin typeface="Cambria Math"/>
                            </a:rPr>
                            <m:t>𝜇</m:t>
                          </m:r>
                        </m:e>
                        <m:sub>
                          <m:r>
                            <a:rPr lang="en-US" altLang="zh-CN" sz="2000" b="0" i="1" smtClean="0">
                              <a:latin typeface="Cambria Math"/>
                            </a:rPr>
                            <m:t>𝑖</m:t>
                          </m:r>
                        </m:sub>
                      </m:sSub>
                    </m:oMath>
                  </m:oMathPara>
                </a14:m>
                <a:endParaRPr lang="zh-CN"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272571" y="4993573"/>
                <a:ext cx="3625466" cy="400110"/>
              </a:xfrm>
              <a:prstGeom prst="rect">
                <a:avLst/>
              </a:prstGeom>
              <a:blipFill rotWithShape="1">
                <a:blip r:embed="rId19"/>
                <a:stretch>
                  <a:fillRect b="-16667"/>
                </a:stretch>
              </a:blipFill>
            </p:spPr>
            <p:txBody>
              <a:bodyPr/>
              <a:lstStyle/>
              <a:p>
                <a:r>
                  <a:rPr lang="zh-CN" altLang="en-US">
                    <a:noFill/>
                  </a:rPr>
                  <a:t> </a:t>
                </a:r>
                <a:endParaRPr lang="zh-CN" altLang="en-US">
                  <a:noFill/>
                </a:endParaRP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7</a:t>
            </a:fld>
            <a:endParaRPr lang="zh-CN" altLang="en-US" dirty="0"/>
          </a:p>
        </p:txBody>
      </p:sp>
      <p:sp>
        <p:nvSpPr>
          <p:cNvPr id="3" name="文本框 2"/>
          <p:cNvSpPr txBox="1"/>
          <p:nvPr/>
        </p:nvSpPr>
        <p:spPr>
          <a:xfrm>
            <a:off x="1798320" y="1416925"/>
            <a:ext cx="8595360" cy="706755"/>
          </a:xfrm>
          <a:prstGeom prst="rect">
            <a:avLst/>
          </a:prstGeom>
          <a:noFill/>
        </p:spPr>
        <p:txBody>
          <a:bodyPr wrap="square" rtlCol="0">
            <a:spAutoFit/>
          </a:bodyPr>
          <a:lstStyle/>
          <a:p>
            <a:r>
              <a:rPr lang="zh-CN" altLang="en-US" sz="4000" b="1">
                <a:solidFill>
                  <a:srgbClr val="FF0000"/>
                </a:solidFill>
                <a:latin typeface="华文楷体" panose="02010600040101010101" charset="-122"/>
                <a:ea typeface="华文楷体" panose="02010600040101010101" charset="-122"/>
              </a:rPr>
              <a:t>回归结果不显著的原因？</a:t>
            </a:r>
          </a:p>
        </p:txBody>
      </p:sp>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3842" y="2442976"/>
            <a:ext cx="3491057" cy="3642459"/>
          </a:xfrm>
          <a:prstGeom prst="rect">
            <a:avLst/>
          </a:prstGeom>
        </p:spPr>
      </p:pic>
      <p:sp>
        <p:nvSpPr>
          <p:cNvPr id="4" name="文本框 3"/>
          <p:cNvSpPr txBox="1"/>
          <p:nvPr/>
        </p:nvSpPr>
        <p:spPr>
          <a:xfrm>
            <a:off x="1191260" y="2619807"/>
            <a:ext cx="4105275" cy="460375"/>
          </a:xfrm>
          <a:prstGeom prst="rect">
            <a:avLst/>
          </a:prstGeom>
          <a:noFill/>
        </p:spPr>
        <p:txBody>
          <a:bodyPr wrap="square" rtlCol="0">
            <a:spAutoFit/>
          </a:bodyPr>
          <a:lstStyle/>
          <a:p>
            <a:r>
              <a:rPr lang="en-US" altLang="zh-CN" sz="2400" dirty="0">
                <a:solidFill>
                  <a:srgbClr val="FF0000"/>
                </a:solidFill>
              </a:rPr>
              <a:t>1</a:t>
            </a:r>
            <a:r>
              <a:rPr lang="zh-CN" altLang="en-US" sz="2400" dirty="0">
                <a:solidFill>
                  <a:srgbClr val="FF0000"/>
                </a:solidFill>
              </a:rPr>
              <a:t>、基本假设未满足</a:t>
            </a:r>
          </a:p>
        </p:txBody>
      </p:sp>
      <p:sp>
        <p:nvSpPr>
          <p:cNvPr id="5" name="文本框 4"/>
          <p:cNvSpPr txBox="1"/>
          <p:nvPr/>
        </p:nvSpPr>
        <p:spPr>
          <a:xfrm>
            <a:off x="1191895" y="3472612"/>
            <a:ext cx="4105275" cy="460375"/>
          </a:xfrm>
          <a:prstGeom prst="rect">
            <a:avLst/>
          </a:prstGeom>
          <a:noFill/>
        </p:spPr>
        <p:txBody>
          <a:bodyPr wrap="square" rtlCol="0">
            <a:spAutoFit/>
          </a:bodyPr>
          <a:lstStyle/>
          <a:p>
            <a:r>
              <a:rPr lang="en-US" altLang="zh-CN" sz="2400">
                <a:solidFill>
                  <a:srgbClr val="FF0000"/>
                </a:solidFill>
              </a:rPr>
              <a:t>2</a:t>
            </a:r>
            <a:r>
              <a:rPr lang="zh-CN" altLang="en-US" sz="2400">
                <a:solidFill>
                  <a:srgbClr val="FF0000"/>
                </a:solidFill>
              </a:rPr>
              <a:t>、数据质量</a:t>
            </a:r>
          </a:p>
        </p:txBody>
      </p:sp>
      <p:sp>
        <p:nvSpPr>
          <p:cNvPr id="6" name="文本框 5"/>
          <p:cNvSpPr txBox="1"/>
          <p:nvPr/>
        </p:nvSpPr>
        <p:spPr>
          <a:xfrm>
            <a:off x="1192530" y="4325417"/>
            <a:ext cx="4105275" cy="460375"/>
          </a:xfrm>
          <a:prstGeom prst="rect">
            <a:avLst/>
          </a:prstGeom>
          <a:noFill/>
        </p:spPr>
        <p:txBody>
          <a:bodyPr wrap="square" rtlCol="0">
            <a:spAutoFit/>
          </a:bodyPr>
          <a:lstStyle/>
          <a:p>
            <a:r>
              <a:rPr lang="en-US" altLang="zh-CN" sz="2400">
                <a:solidFill>
                  <a:srgbClr val="FF0000"/>
                </a:solidFill>
              </a:rPr>
              <a:t>3</a:t>
            </a:r>
            <a:r>
              <a:rPr lang="zh-CN" altLang="en-US" sz="2400">
                <a:solidFill>
                  <a:srgbClr val="FF0000"/>
                </a:solidFill>
              </a:rPr>
              <a:t>、模型或方法缺陷</a:t>
            </a:r>
          </a:p>
        </p:txBody>
      </p:sp>
      <p:sp>
        <p:nvSpPr>
          <p:cNvPr id="7" name="文本框 6"/>
          <p:cNvSpPr txBox="1"/>
          <p:nvPr/>
        </p:nvSpPr>
        <p:spPr>
          <a:xfrm>
            <a:off x="1193165" y="5178222"/>
            <a:ext cx="4105275" cy="460375"/>
          </a:xfrm>
          <a:prstGeom prst="rect">
            <a:avLst/>
          </a:prstGeom>
          <a:noFill/>
        </p:spPr>
        <p:txBody>
          <a:bodyPr wrap="square" rtlCol="0">
            <a:spAutoFit/>
          </a:bodyPr>
          <a:lstStyle/>
          <a:p>
            <a:r>
              <a:rPr lang="en-US" altLang="zh-CN" sz="2400">
                <a:solidFill>
                  <a:srgbClr val="FF0000"/>
                </a:solidFill>
              </a:rPr>
              <a:t>4</a:t>
            </a:r>
            <a:r>
              <a:rPr lang="zh-CN" altLang="en-US" sz="2400">
                <a:solidFill>
                  <a:srgbClr val="FF0000"/>
                </a:solidFill>
              </a:rPr>
              <a:t>、</a:t>
            </a:r>
            <a:r>
              <a:rPr lang="en-US" altLang="zh-CN" sz="2400">
                <a:solidFill>
                  <a:srgbClr val="FF0000"/>
                </a:solidFill>
              </a:rPr>
              <a:t>20%</a:t>
            </a:r>
            <a:r>
              <a:rPr lang="zh-CN" altLang="en-US" sz="2400">
                <a:solidFill>
                  <a:srgbClr val="FF0000"/>
                </a:solidFill>
              </a:rPr>
              <a:t>水平上显著</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8</a:t>
            </a:fld>
            <a:endParaRPr lang="zh-CN" altLang="en-US" dirty="0"/>
          </a:p>
        </p:txBody>
      </p:sp>
      <p:sp>
        <p:nvSpPr>
          <p:cNvPr id="3" name="文本框 2"/>
          <p:cNvSpPr txBox="1"/>
          <p:nvPr/>
        </p:nvSpPr>
        <p:spPr>
          <a:xfrm>
            <a:off x="1099185" y="782320"/>
            <a:ext cx="5095875" cy="645160"/>
          </a:xfrm>
          <a:prstGeom prst="rect">
            <a:avLst/>
          </a:prstGeom>
          <a:noFill/>
        </p:spPr>
        <p:txBody>
          <a:bodyPr wrap="square" rtlCol="0">
            <a:spAutoFit/>
          </a:bodyPr>
          <a:lstStyle/>
          <a:p>
            <a:r>
              <a:rPr lang="zh-CN" altLang="en-US" sz="3600" b="1">
                <a:solidFill>
                  <a:srgbClr val="7030A0"/>
                </a:solidFill>
              </a:rPr>
              <a:t>常见的数据处理问题</a:t>
            </a:r>
          </a:p>
        </p:txBody>
      </p:sp>
      <p:sp>
        <p:nvSpPr>
          <p:cNvPr id="4" name="文本框 3"/>
          <p:cNvSpPr txBox="1"/>
          <p:nvPr/>
        </p:nvSpPr>
        <p:spPr>
          <a:xfrm>
            <a:off x="1271905" y="1614805"/>
            <a:ext cx="2564130" cy="460375"/>
          </a:xfrm>
          <a:prstGeom prst="rect">
            <a:avLst/>
          </a:prstGeom>
          <a:noFill/>
        </p:spPr>
        <p:txBody>
          <a:bodyPr wrap="square" rtlCol="0">
            <a:spAutoFit/>
          </a:bodyPr>
          <a:lstStyle/>
          <a:p>
            <a:r>
              <a:rPr lang="zh-CN" altLang="en-US" sz="2400">
                <a:solidFill>
                  <a:srgbClr val="FF0000"/>
                </a:solidFill>
                <a:latin typeface="楷体" panose="02010609060101010101" charset="-122"/>
                <a:ea typeface="楷体" panose="02010609060101010101" charset="-122"/>
              </a:rPr>
              <a:t>数据搜寻</a:t>
            </a:r>
          </a:p>
        </p:txBody>
      </p:sp>
      <p:sp>
        <p:nvSpPr>
          <p:cNvPr id="5" name="文本框 4"/>
          <p:cNvSpPr txBox="1"/>
          <p:nvPr/>
        </p:nvSpPr>
        <p:spPr>
          <a:xfrm>
            <a:off x="1271905" y="2860040"/>
            <a:ext cx="2564130" cy="460375"/>
          </a:xfrm>
          <a:prstGeom prst="rect">
            <a:avLst/>
          </a:prstGeom>
          <a:noFill/>
        </p:spPr>
        <p:txBody>
          <a:bodyPr wrap="square" rtlCol="0">
            <a:spAutoFit/>
          </a:bodyPr>
          <a:lstStyle/>
          <a:p>
            <a:r>
              <a:rPr lang="zh-CN" altLang="en-US" sz="2400">
                <a:solidFill>
                  <a:srgbClr val="FF8383"/>
                </a:solidFill>
                <a:latin typeface="楷体" panose="02010609060101010101" charset="-122"/>
                <a:ea typeface="楷体" panose="02010609060101010101" charset="-122"/>
              </a:rPr>
              <a:t>数据清洗</a:t>
            </a:r>
          </a:p>
        </p:txBody>
      </p:sp>
      <p:sp>
        <p:nvSpPr>
          <p:cNvPr id="6" name="文本框 5"/>
          <p:cNvSpPr txBox="1"/>
          <p:nvPr/>
        </p:nvSpPr>
        <p:spPr>
          <a:xfrm>
            <a:off x="4596765" y="3928110"/>
            <a:ext cx="3931920" cy="460375"/>
          </a:xfrm>
          <a:prstGeom prst="rect">
            <a:avLst/>
          </a:prstGeom>
          <a:noFill/>
        </p:spPr>
        <p:txBody>
          <a:bodyPr wrap="square" rtlCol="0">
            <a:spAutoFit/>
          </a:bodyPr>
          <a:lstStyle/>
          <a:p>
            <a:r>
              <a:rPr lang="zh-CN" altLang="en-US" sz="2400">
                <a:latin typeface="楷体" panose="02010609060101010101" charset="-122"/>
                <a:ea typeface="楷体" panose="02010609060101010101" charset="-122"/>
              </a:rPr>
              <a:t>是否需要进行插值</a:t>
            </a:r>
          </a:p>
        </p:txBody>
      </p:sp>
      <p:sp>
        <p:nvSpPr>
          <p:cNvPr id="7" name="文本框 6"/>
          <p:cNvSpPr txBox="1"/>
          <p:nvPr/>
        </p:nvSpPr>
        <p:spPr>
          <a:xfrm>
            <a:off x="4596765" y="3320415"/>
            <a:ext cx="4667250" cy="460375"/>
          </a:xfrm>
          <a:prstGeom prst="rect">
            <a:avLst/>
          </a:prstGeom>
          <a:noFill/>
        </p:spPr>
        <p:txBody>
          <a:bodyPr wrap="square" rtlCol="0">
            <a:spAutoFit/>
          </a:bodyPr>
          <a:lstStyle/>
          <a:p>
            <a:r>
              <a:rPr lang="zh-CN" altLang="en-US" sz="2400">
                <a:latin typeface="楷体" panose="02010609060101010101" charset="-122"/>
                <a:ea typeface="楷体" panose="02010609060101010101" charset="-122"/>
              </a:rPr>
              <a:t>是否需要进行截尾（缩尾）处理</a:t>
            </a:r>
          </a:p>
        </p:txBody>
      </p:sp>
      <p:sp>
        <p:nvSpPr>
          <p:cNvPr id="8" name="文本框 7"/>
          <p:cNvSpPr txBox="1"/>
          <p:nvPr/>
        </p:nvSpPr>
        <p:spPr>
          <a:xfrm>
            <a:off x="4596765" y="2712720"/>
            <a:ext cx="3633470" cy="460375"/>
          </a:xfrm>
          <a:prstGeom prst="rect">
            <a:avLst/>
          </a:prstGeom>
          <a:noFill/>
        </p:spPr>
        <p:txBody>
          <a:bodyPr wrap="square" rtlCol="0">
            <a:spAutoFit/>
          </a:bodyPr>
          <a:lstStyle/>
          <a:p>
            <a:r>
              <a:rPr lang="zh-CN" altLang="en-US" sz="2400">
                <a:solidFill>
                  <a:srgbClr val="FF0000"/>
                </a:solidFill>
                <a:latin typeface="楷体" panose="02010609060101010101" charset="-122"/>
                <a:ea typeface="楷体" panose="02010609060101010101" charset="-122"/>
              </a:rPr>
              <a:t>空值处理方法错误</a:t>
            </a:r>
          </a:p>
        </p:txBody>
      </p:sp>
      <p:sp>
        <p:nvSpPr>
          <p:cNvPr id="9" name="文本框 8"/>
          <p:cNvSpPr txBox="1"/>
          <p:nvPr/>
        </p:nvSpPr>
        <p:spPr>
          <a:xfrm>
            <a:off x="4596765" y="2075180"/>
            <a:ext cx="2564130" cy="460375"/>
          </a:xfrm>
          <a:prstGeom prst="rect">
            <a:avLst/>
          </a:prstGeom>
          <a:noFill/>
        </p:spPr>
        <p:txBody>
          <a:bodyPr wrap="square" rtlCol="0">
            <a:spAutoFit/>
          </a:bodyPr>
          <a:lstStyle/>
          <a:p>
            <a:r>
              <a:rPr lang="zh-CN" altLang="en-US" sz="2400">
                <a:solidFill>
                  <a:srgbClr val="FF0000"/>
                </a:solidFill>
                <a:latin typeface="楷体" panose="02010609060101010101" charset="-122"/>
                <a:ea typeface="楷体" panose="02010609060101010101" charset="-122"/>
              </a:rPr>
              <a:t>变量张冠李戴</a:t>
            </a:r>
          </a:p>
        </p:txBody>
      </p:sp>
      <p:sp>
        <p:nvSpPr>
          <p:cNvPr id="10" name="文本框 9"/>
          <p:cNvSpPr txBox="1"/>
          <p:nvPr/>
        </p:nvSpPr>
        <p:spPr>
          <a:xfrm>
            <a:off x="4596765" y="4535805"/>
            <a:ext cx="6353175" cy="460375"/>
          </a:xfrm>
          <a:prstGeom prst="rect">
            <a:avLst/>
          </a:prstGeom>
          <a:noFill/>
        </p:spPr>
        <p:txBody>
          <a:bodyPr wrap="square" rtlCol="0">
            <a:spAutoFit/>
          </a:bodyPr>
          <a:lstStyle/>
          <a:p>
            <a:r>
              <a:rPr lang="zh-CN" altLang="en-US" sz="2400">
                <a:solidFill>
                  <a:srgbClr val="FF0000"/>
                </a:solidFill>
                <a:latin typeface="楷体" panose="02010609060101010101" charset="-122"/>
                <a:ea typeface="楷体" panose="02010609060101010101" charset="-122"/>
              </a:rPr>
              <a:t>是否按实证方法的要求进行了数据结构整理</a:t>
            </a:r>
          </a:p>
        </p:txBody>
      </p:sp>
      <p:sp>
        <p:nvSpPr>
          <p:cNvPr id="11" name="文本框 10"/>
          <p:cNvSpPr txBox="1"/>
          <p:nvPr/>
        </p:nvSpPr>
        <p:spPr>
          <a:xfrm>
            <a:off x="4596765" y="5351780"/>
            <a:ext cx="4258945" cy="460375"/>
          </a:xfrm>
          <a:prstGeom prst="rect">
            <a:avLst/>
          </a:prstGeom>
          <a:noFill/>
        </p:spPr>
        <p:txBody>
          <a:bodyPr wrap="square" rtlCol="0">
            <a:spAutoFit/>
          </a:bodyPr>
          <a:lstStyle/>
          <a:p>
            <a:r>
              <a:rPr lang="zh-CN" altLang="en-US" sz="2400">
                <a:latin typeface="楷体" panose="02010609060101010101" charset="-122"/>
                <a:ea typeface="楷体" panose="02010609060101010101" charset="-122"/>
              </a:rPr>
              <a:t>均值和方差是否满足正态分布</a:t>
            </a:r>
          </a:p>
        </p:txBody>
      </p:sp>
      <p:sp>
        <p:nvSpPr>
          <p:cNvPr id="12" name="文本框 11"/>
          <p:cNvSpPr txBox="1"/>
          <p:nvPr/>
        </p:nvSpPr>
        <p:spPr>
          <a:xfrm>
            <a:off x="1271905" y="5351780"/>
            <a:ext cx="2564130" cy="460375"/>
          </a:xfrm>
          <a:prstGeom prst="rect">
            <a:avLst/>
          </a:prstGeom>
          <a:noFill/>
        </p:spPr>
        <p:txBody>
          <a:bodyPr wrap="square" rtlCol="0">
            <a:spAutoFit/>
          </a:bodyPr>
          <a:lstStyle/>
          <a:p>
            <a:r>
              <a:rPr lang="zh-CN" altLang="en-US" sz="2400">
                <a:latin typeface="楷体" panose="02010609060101010101" charset="-122"/>
                <a:ea typeface="楷体" panose="02010609060101010101" charset="-122"/>
              </a:rPr>
              <a:t>数据展示</a:t>
            </a:r>
          </a:p>
        </p:txBody>
      </p:sp>
      <p:sp>
        <p:nvSpPr>
          <p:cNvPr id="13" name="文本框 12"/>
          <p:cNvSpPr txBox="1"/>
          <p:nvPr/>
        </p:nvSpPr>
        <p:spPr>
          <a:xfrm>
            <a:off x="4596765" y="1614805"/>
            <a:ext cx="2564130" cy="460375"/>
          </a:xfrm>
          <a:prstGeom prst="rect">
            <a:avLst/>
          </a:prstGeom>
          <a:noFill/>
        </p:spPr>
        <p:txBody>
          <a:bodyPr wrap="square" rtlCol="0">
            <a:spAutoFit/>
          </a:bodyPr>
          <a:lstStyle/>
          <a:p>
            <a:r>
              <a:rPr lang="zh-CN" altLang="en-US" sz="2400">
                <a:solidFill>
                  <a:srgbClr val="FF0000"/>
                </a:solidFill>
                <a:latin typeface="楷体" panose="02010609060101010101" charset="-122"/>
                <a:ea typeface="楷体" panose="02010609060101010101" charset="-122"/>
              </a:rPr>
              <a:t>录入错误</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452BF20-362C-4294-AFD9-C5328724C70E}" type="slidenum">
              <a:rPr lang="zh-CN" altLang="en-US" smtClean="0"/>
              <a:t>9</a:t>
            </a:fld>
            <a:endParaRPr lang="zh-CN" altLang="en-US" dirty="0"/>
          </a:p>
        </p:txBody>
      </p:sp>
      <p:sp>
        <p:nvSpPr>
          <p:cNvPr id="3" name="椭圆 2"/>
          <p:cNvSpPr/>
          <p:nvPr/>
        </p:nvSpPr>
        <p:spPr>
          <a:xfrm>
            <a:off x="441960" y="1759585"/>
            <a:ext cx="2209800" cy="208788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t>要进行的研究</a:t>
            </a:r>
          </a:p>
        </p:txBody>
      </p:sp>
      <p:sp>
        <p:nvSpPr>
          <p:cNvPr id="4" name="椭圆 3"/>
          <p:cNvSpPr/>
          <p:nvPr/>
        </p:nvSpPr>
        <p:spPr>
          <a:xfrm>
            <a:off x="3215640" y="3246120"/>
            <a:ext cx="1767840" cy="1706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FF0000"/>
                </a:solidFill>
              </a:rPr>
              <a:t>数据</a:t>
            </a:r>
          </a:p>
          <a:p>
            <a:pPr algn="ctr"/>
            <a:r>
              <a:rPr lang="zh-CN" altLang="en-US" sz="2800">
                <a:solidFill>
                  <a:srgbClr val="FF0000"/>
                </a:solidFill>
              </a:rPr>
              <a:t>搜寻</a:t>
            </a:r>
          </a:p>
        </p:txBody>
      </p:sp>
      <p:sp>
        <p:nvSpPr>
          <p:cNvPr id="5" name="椭圆 4"/>
          <p:cNvSpPr/>
          <p:nvPr/>
        </p:nvSpPr>
        <p:spPr>
          <a:xfrm>
            <a:off x="7362825" y="3246120"/>
            <a:ext cx="1767840" cy="1706880"/>
          </a:xfrm>
          <a:prstGeom prst="ellipse">
            <a:avLst/>
          </a:prstGeom>
          <a:solidFill>
            <a:srgbClr val="FD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rPr>
              <a:t>描述</a:t>
            </a:r>
          </a:p>
          <a:p>
            <a:pPr algn="ctr"/>
            <a:r>
              <a:rPr lang="zh-CN" altLang="en-US" sz="2800">
                <a:solidFill>
                  <a:schemeClr val="bg1"/>
                </a:solidFill>
              </a:rPr>
              <a:t>展示</a:t>
            </a:r>
          </a:p>
        </p:txBody>
      </p:sp>
      <p:sp>
        <p:nvSpPr>
          <p:cNvPr id="6" name="椭圆 5"/>
          <p:cNvSpPr/>
          <p:nvPr/>
        </p:nvSpPr>
        <p:spPr>
          <a:xfrm>
            <a:off x="9389745" y="1005840"/>
            <a:ext cx="1767840" cy="170688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FF0000"/>
                </a:solidFill>
              </a:rPr>
              <a:t>实证</a:t>
            </a:r>
          </a:p>
          <a:p>
            <a:pPr algn="ctr"/>
            <a:r>
              <a:rPr lang="zh-CN" altLang="en-US" sz="2800">
                <a:solidFill>
                  <a:srgbClr val="FF0000"/>
                </a:solidFill>
              </a:rPr>
              <a:t>分析</a:t>
            </a:r>
          </a:p>
        </p:txBody>
      </p:sp>
      <p:sp>
        <p:nvSpPr>
          <p:cNvPr id="7" name="椭圆 6"/>
          <p:cNvSpPr/>
          <p:nvPr/>
        </p:nvSpPr>
        <p:spPr>
          <a:xfrm>
            <a:off x="5212080" y="1005840"/>
            <a:ext cx="1767840" cy="170688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FF0000"/>
                </a:solidFill>
              </a:rPr>
              <a:t>数据</a:t>
            </a:r>
          </a:p>
          <a:p>
            <a:pPr algn="ctr"/>
            <a:r>
              <a:rPr lang="zh-CN" altLang="en-US" sz="2800">
                <a:solidFill>
                  <a:srgbClr val="FF0000"/>
                </a:solidFill>
              </a:rPr>
              <a:t>清洗</a:t>
            </a:r>
          </a:p>
        </p:txBody>
      </p:sp>
      <p:cxnSp>
        <p:nvCxnSpPr>
          <p:cNvPr id="13" name="直接箭头连接符 12"/>
          <p:cNvCxnSpPr>
            <a:stCxn id="4" idx="7"/>
            <a:endCxn id="7" idx="3"/>
          </p:cNvCxnSpPr>
          <p:nvPr/>
        </p:nvCxnSpPr>
        <p:spPr>
          <a:xfrm flipV="1">
            <a:off x="4724400" y="2462530"/>
            <a:ext cx="746760" cy="1033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7" idx="5"/>
            <a:endCxn id="5" idx="1"/>
          </p:cNvCxnSpPr>
          <p:nvPr/>
        </p:nvCxnSpPr>
        <p:spPr>
          <a:xfrm>
            <a:off x="6720840" y="2462530"/>
            <a:ext cx="901065" cy="1033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5" idx="7"/>
            <a:endCxn id="6" idx="3"/>
          </p:cNvCxnSpPr>
          <p:nvPr/>
        </p:nvCxnSpPr>
        <p:spPr>
          <a:xfrm flipV="1">
            <a:off x="8871585" y="2462530"/>
            <a:ext cx="777240" cy="1033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2651760" y="2803525"/>
            <a:ext cx="822960" cy="692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541145" y="2712720"/>
            <a:ext cx="8731885" cy="2949575"/>
            <a:chOff x="2427" y="4272"/>
            <a:chExt cx="13751" cy="4645"/>
          </a:xfrm>
        </p:grpSpPr>
        <p:cxnSp>
          <p:nvCxnSpPr>
            <p:cNvPr id="18" name="直接连接符 17"/>
            <p:cNvCxnSpPr>
              <a:stCxn id="6" idx="4"/>
            </p:cNvCxnSpPr>
            <p:nvPr/>
          </p:nvCxnSpPr>
          <p:spPr>
            <a:xfrm flipH="1">
              <a:off x="16176" y="4272"/>
              <a:ext cx="3" cy="4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427" y="8818"/>
              <a:ext cx="13749" cy="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endCxn id="3" idx="4"/>
            </p:cNvCxnSpPr>
            <p:nvPr/>
          </p:nvCxnSpPr>
          <p:spPr>
            <a:xfrm flipV="1">
              <a:off x="2427" y="6059"/>
              <a:ext cx="9" cy="28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60923"/>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100.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01.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0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3"/>
  <p:tag name="KSO_WM_TAG_VERSION" val="1.0"/>
  <p:tag name="KSO_WM_SLIDE_ID" val="custom20160923_18"/>
  <p:tag name="KSO_WM_SLIDE_INDEX" val="18"/>
  <p:tag name="KSO_WM_SLIDE_ITEM_CNT" val="7"/>
  <p:tag name="KSO_WM_SLIDE_LAYOUT" val="a_h_l"/>
  <p:tag name="KSO_WM_SLIDE_LAYOUT_CNT" val="1_1_1"/>
  <p:tag name="KSO_WM_SLIDE_TYPE" val="text"/>
  <p:tag name="KSO_WM_BEAUTIFY_FLAG" val="#wm#"/>
  <p:tag name="KSO_WM_SLIDE_POSITION" val="0*109"/>
  <p:tag name="KSO_WM_SLIDE_SIZE" val="932*396"/>
  <p:tag name="KSO_WM_DIAGRAM_GROUP_CODE" val="l1-2"/>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h_f"/>
  <p:tag name="KSO_WM_UNIT_INDEX" val="1_1"/>
  <p:tag name="KSO_WM_UNIT_ID" val="custom20160923_18*h_f*1_1"/>
  <p:tag name="KSO_WM_UNIT_LAYERLEVEL" val="1_1"/>
  <p:tag name="KSO_WM_UNIT_VALUE" val="126"/>
  <p:tag name="KSO_WM_UNIT_HIGHLIGHT" val="0"/>
  <p:tag name="KSO_WM_UNIT_COMPATIBLE" val="0"/>
  <p:tag name="KSO_WM_UNIT_CLEAR" val="0"/>
  <p:tag name="KSO_WM_UNIT_PRESET_TEXT_INDEX" val="4"/>
  <p:tag name="KSO_WM_UNIT_PRESET_TEXT_LEN" val="114"/>
</p:tagLst>
</file>

<file path=ppt/tags/tag104.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4*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06.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8*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iD.A9ef3Zkis20pvyCQh0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gepwtMEudEK13F5oX4YUIA"/>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9"/>
  <p:tag name="KSO_WM_UNIT_ID" val="custom20160923_9*l_i*1_9"/>
  <p:tag name="KSO_WM_UNIT_LAYERLEVEL" val="1_1"/>
  <p:tag name="KSO_WM_DIAGRAM_GROUP_CODE" val="l1-1"/>
  <p:tag name="KSO_WM_UNIT_TEXT_FILL_FORE_SCHEMECOLOR_INDEX" val="14"/>
  <p:tag name="KSO_WM_UNIT_TEXT_FILL_TYPE" val="1"/>
  <p:tag name="KSO_WM_UNIT_USESOURCEFORMAT_APPLY" val="1"/>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U1DcXn.h0ki3P94k1u7YB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CmR9pWDmUEuR75yDTX_oo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iD.A9ef3Zkis20pvyCQh0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CmR9pWDmUEuR75yDTX_oow"/>
</p:tagLst>
</file>

<file path=ppt/tags/tag114.xml><?xml version="1.0" encoding="utf-8"?>
<p:tagLst xmlns:a="http://schemas.openxmlformats.org/drawingml/2006/main" xmlns:r="http://schemas.openxmlformats.org/officeDocument/2006/relationships" xmlns:p="http://schemas.openxmlformats.org/presentationml/2006/main">
  <p:tag name="MT_TILE" val="YES"/>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iD.A9ef3Zkis20pvyCQh0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CmR9pWDmUEuR75yDTX_oo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ZF_l0.wuL0ae3Jz4wNM7k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gepwtMEudEK13F5oX4YUI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WP97j5aj1UOq3_zJXDNwHg"/>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h_r99gNh00CGpkODXAquE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h1y7ehmQkiFUv4.Fw1v4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iD.A9ef3Zkis20pvyCQh0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gxBvP2nYpUCpFfAI_ZVvK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xvqZ1zOI2EK_K3IOhNesl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4m5hsvqu1EuQD_9rni4tX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yrI2sQ30p0m2dfpayp4lp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nn0JrBxdKkypwlEtQ0tl8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4m5hsvqu1EuQD_9rni4tX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2Gm_28RFdk6r6iDxHdNUHA"/>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ZF_l0.wuL0ae3Jz4wNM7k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nCT0s8C6ZEK4vd623ezsE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fZyBvOd4cUi9TMbzVYA3r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C8FZx_8_RkGPvz3lSCZJt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k.nVU58H1kqzlHJvXZrOl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nCT0s8C6ZEK4vd623ezsE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iJGN4aXT4UOKISoHrvQTF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oJmErnuW7Ei5h3hPR6kvK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CmR9pWDmUEuR75yDTX_oo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FVxsuFxa5EGK4FJUtGHK4w"/>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zvAGFPiJHkymiFF7cqo2h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LAZVwu3DhUijxpUcxPbtc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2Gm_28RFdk6r6iDxHdNUHA"/>
</p:tagLst>
</file>

<file path=ppt/tags/tag143.xml><?xml version="1.0" encoding="utf-8"?>
<p:tagLst xmlns:a="http://schemas.openxmlformats.org/drawingml/2006/main" xmlns:r="http://schemas.openxmlformats.org/officeDocument/2006/relationships" xmlns:p="http://schemas.openxmlformats.org/presentationml/2006/main">
  <p:tag name="MT_TILE" val="YES"/>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0yXD3WPZUkOwQJs0vTAui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U1DcXn.h0ki3P94k1u7YB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pAT7CCzh20SIvJC9.lYgn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u_3IRM.W_UasOwCsj7jJew"/>
</p:tagLst>
</file>

<file path=ppt/tags/tag148.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4*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150.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4*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52.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53.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4*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55.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4*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4*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58.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4*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1"/>
  <p:tag name="KSO_WM_UNIT_TYPE" val="l_i"/>
  <p:tag name="KSO_WM_UNIT_INDEX" val="1_1"/>
  <p:tag name="KSO_WM_UNIT_ID" val="custom20160923_9*l_i*1_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4"/>
  <p:tag name="KSO_WM_UNIT_ID" val="custom160589_65*l_i*1_4"/>
  <p:tag name="KSO_WM_UNIT_LAYERLEVEL" val="1_1"/>
  <p:tag name="KSO_WM_DIAGRAM_GROUP_CODE" val="l1-8"/>
  <p:tag name="KSO_WM_UNIT_TEXT_FILL_FORE_SCHEMECOLOR_INDEX" val="13"/>
  <p:tag name="KSO_WM_UNIT_TEXT_FILL_TYPE" val="1"/>
  <p:tag name="KSO_WM_UNIT_USESOURCEFORMAT_APPLY" val="1"/>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0"/>
  <p:tag name="KSO_WM_UNIT_ID" val="custom160589_65*l_i*1_10"/>
  <p:tag name="KSO_WM_UNIT_LAYERLEVEL" val="1_1"/>
  <p:tag name="KSO_WM_DIAGRAM_GROUP_CODE" val="l1-8"/>
  <p:tag name="KSO_WM_UNIT_FILL_FORE_SCHEMECOLOR_INDEX" val="6"/>
  <p:tag name="KSO_WM_UNIT_FILL_TYPE" val="1"/>
  <p:tag name="KSO_WM_UNIT_TEXT_FILL_FORE_SCHEMECOLOR_INDEX" val="13"/>
  <p:tag name="KSO_WM_UNIT_TEXT_FILL_TYPE" val="1"/>
  <p:tag name="KSO_WM_UNIT_USESOURCEFORMAT_APPLY" val="1"/>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2"/>
  <p:tag name="KSO_WM_UNIT_ID" val="custom160589_65*l_i*1_12"/>
  <p:tag name="KSO_WM_UNIT_LAYERLEVEL" val="1_1"/>
  <p:tag name="KSO_WM_DIAGRAM_GROUP_CODE" val="l1-8"/>
  <p:tag name="KSO_WM_UNIT_FILL_FORE_SCHEMECOLOR_INDEX" val="7"/>
  <p:tag name="KSO_WM_UNIT_FILL_TYPE" val="1"/>
  <p:tag name="KSO_WM_UNIT_TEXT_FILL_FORE_SCHEMECOLOR_INDEX" val="13"/>
  <p:tag name="KSO_WM_UNIT_TEXT_FILL_TYPE" val="1"/>
  <p:tag name="KSO_WM_UNIT_USESOURCEFORMAT_APPLY" val="1"/>
</p:tagLst>
</file>

<file path=ppt/tags/tag1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1_1"/>
  <p:tag name="KSO_WM_UNIT_ID" val="custom160589_65*l_h_a*1_1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1_1"/>
  <p:tag name="KSO_WM_UNIT_ID" val="custom160589_65*l_h_f*1_1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3_1"/>
  <p:tag name="KSO_WM_UNIT_ID" val="custom160589_65*l_h_a*1_3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4_1"/>
  <p:tag name="KSO_WM_UNIT_ID" val="custom160589_65*l_h_a*1_4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0"/>
  <p:tag name="KSO_WM_UNIT_ID" val="custom160589_65*l_i*1_20"/>
  <p:tag name="KSO_WM_UNIT_LAYERLEVEL" val="1_1"/>
  <p:tag name="KSO_WM_DIAGRAM_GROUP_CODE" val="l1-8"/>
  <p:tag name="KSO_WM_UNIT_FILL_FORE_SCHEMECOLOR_INDEX" val="10"/>
  <p:tag name="KSO_WM_UNIT_FILL_TYPE" val="1"/>
  <p:tag name="KSO_WM_UNIT_TEXT_FILL_FORE_SCHEMECOLOR_INDEX" val="13"/>
  <p:tag name="KSO_WM_UNIT_TEXT_FILL_TYPE" val="1"/>
  <p:tag name="KSO_WM_UNIT_USESOURCEFORMAT_APPLY" val="1"/>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5_1"/>
  <p:tag name="KSO_WM_UNIT_ID" val="custom160589_65*l_h_a*1_5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5_1"/>
  <p:tag name="KSO_WM_UNIT_ID" val="custom160589_65*l_h_f*1_5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7"/>
  <p:tag name="KSO_WM_UNIT_ID" val="custom20160923_9*l_i*1_7"/>
  <p:tag name="KSO_WM_UNIT_LAYERLEVEL" val="1_1"/>
  <p:tag name="KSO_WM_DIAGRAM_GROUP_CODE" val="l1-1"/>
  <p:tag name="KSO_WM_UNIT_TEXT_FILL_FORE_SCHEMECOLOR_INDEX" val="14"/>
  <p:tag name="KSO_WM_UNIT_TEXT_FILL_TYPE" val="1"/>
  <p:tag name="KSO_WM_UNIT_USESOURCEFORMAT_APPLY" val="1"/>
</p:tagLst>
</file>

<file path=ppt/tags/tag1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5_1"/>
  <p:tag name="KSO_WM_UNIT_ID" val="custom160589_65*l_h_a*1_5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5_1"/>
  <p:tag name="KSO_WM_UNIT_ID" val="custom160589_65*l_h_f*1_5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9"/>
  <p:tag name="KSO_WM_UNIT_ID" val="custom160589_65*l_i*1_9"/>
  <p:tag name="KSO_WM_UNIT_LAYERLEVEL" val="1_1"/>
  <p:tag name="KSO_WM_DIAGRAM_GROUP_CODE" val="l1-8"/>
  <p:tag name="KSO_WM_UNIT_FILL_FORE_SCHEMECOLOR_INDEX" val="5"/>
  <p:tag name="KSO_WM_UNIT_FILL_TYPE" val="1"/>
  <p:tag name="KSO_WM_UNIT_TEXT_FILL_FORE_SCHEMECOLOR_INDEX" val="13"/>
  <p:tag name="KSO_WM_UNIT_TEXT_FILL_TYPE" val="1"/>
  <p:tag name="KSO_WM_UNIT_USESOURCEFORMAT_APPLY" val="1"/>
</p:tagLst>
</file>

<file path=ppt/tags/tag1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2_1"/>
  <p:tag name="KSO_WM_UNIT_ID" val="custom160589_65*l_h_a*1_2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9"/>
  <p:tag name="KSO_WM_UNIT_ID" val="custom160589_65*l_i*1_9"/>
  <p:tag name="KSO_WM_UNIT_LAYERLEVEL" val="1_1"/>
  <p:tag name="KSO_WM_DIAGRAM_GROUP_CODE" val="l1-8"/>
  <p:tag name="KSO_WM_UNIT_FILL_FORE_SCHEMECOLOR_INDEX" val="5"/>
  <p:tag name="KSO_WM_UNIT_FILL_TYPE" val="1"/>
  <p:tag name="KSO_WM_UNIT_TEXT_FILL_FORE_SCHEMECOLOR_INDEX" val="13"/>
  <p:tag name="KSO_WM_UNIT_TEXT_FILL_TYPE" val="1"/>
  <p:tag name="KSO_WM_UNIT_USESOURCEFORMAT_APPLY" val="1"/>
</p:tagLst>
</file>

<file path=ppt/tags/tag1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2_1"/>
  <p:tag name="KSO_WM_UNIT_ID" val="custom160589_65*l_h_a*1_2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9"/>
  <p:tag name="KSO_WM_UNIT_ID" val="custom160589_65*l_i*1_9"/>
  <p:tag name="KSO_WM_UNIT_LAYERLEVEL" val="1_1"/>
  <p:tag name="KSO_WM_DIAGRAM_GROUP_CODE" val="l1-8"/>
  <p:tag name="KSO_WM_UNIT_FILL_FORE_SCHEMECOLOR_INDEX" val="5"/>
  <p:tag name="KSO_WM_UNIT_FILL_TYPE" val="1"/>
  <p:tag name="KSO_WM_UNIT_TEXT_FILL_FORE_SCHEMECOLOR_INDEX" val="13"/>
  <p:tag name="KSO_WM_UNIT_TEXT_FILL_TYPE" val="1"/>
  <p:tag name="KSO_WM_UNIT_USESOURCEFORMAT_APPLY" val="1"/>
</p:tagLst>
</file>

<file path=ppt/tags/tag1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2_1"/>
  <p:tag name="KSO_WM_UNIT_ID" val="custom160589_65*l_h_a*1_2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0"/>
  <p:tag name="KSO_WM_UNIT_ID" val="custom160589_65*l_i*1_20"/>
  <p:tag name="KSO_WM_UNIT_LAYERLEVEL" val="1_1"/>
  <p:tag name="KSO_WM_DIAGRAM_GROUP_CODE" val="l1-8"/>
  <p:tag name="KSO_WM_UNIT_FILL_FORE_SCHEMECOLOR_INDEX" val="10"/>
  <p:tag name="KSO_WM_UNIT_FILL_TYPE" val="1"/>
  <p:tag name="KSO_WM_UNIT_TEXT_FILL_FORE_SCHEMECOLOR_INDEX" val="13"/>
  <p:tag name="KSO_WM_UNIT_TEXT_FILL_TYPE" val="1"/>
  <p:tag name="KSO_WM_UNIT_USESOURCEFORMAT_APPLY" val="1"/>
</p:tagLst>
</file>

<file path=ppt/tags/tag1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2"/>
  <p:tag name="KSO_WM_UNIT_ID" val="custom160589_65*l_i*1_12"/>
  <p:tag name="KSO_WM_UNIT_LAYERLEVEL" val="1_1"/>
  <p:tag name="KSO_WM_DIAGRAM_GROUP_CODE" val="l1-8"/>
  <p:tag name="KSO_WM_UNIT_FILL_FORE_SCHEMECOLOR_INDEX" val="7"/>
  <p:tag name="KSO_WM_UNIT_FILL_TYPE" val="1"/>
  <p:tag name="KSO_WM_UNIT_TEXT_FILL_FORE_SCHEMECOLOR_INDEX" val="13"/>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1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2"/>
  <p:tag name="KSO_WM_UNIT_ID" val="custom160589_65*l_i*1_12"/>
  <p:tag name="KSO_WM_UNIT_LAYERLEVEL" val="1_1"/>
  <p:tag name="KSO_WM_DIAGRAM_GROUP_CODE" val="l1-8"/>
  <p:tag name="KSO_WM_UNIT_FILL_FORE_SCHEMECOLOR_INDEX" val="7"/>
  <p:tag name="KSO_WM_UNIT_FILL_TYPE" val="1"/>
  <p:tag name="KSO_WM_UNIT_TEXT_FILL_FORE_SCHEMECOLOR_INDEX" val="13"/>
  <p:tag name="KSO_WM_UNIT_TEXT_FILL_TYPE" val="1"/>
  <p:tag name="KSO_WM_UNIT_USESOURCEFORMAT_APPLY" val="1"/>
</p:tagLst>
</file>

<file path=ppt/tags/tag1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5_1"/>
  <p:tag name="KSO_WM_UNIT_ID" val="custom160589_65*l_h_a*1_5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5_1"/>
  <p:tag name="KSO_WM_UNIT_ID" val="custom160589_65*l_h_f*1_5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9"/>
  <p:tag name="KSO_WM_UNIT_ID" val="custom160589_65*l_i*1_9"/>
  <p:tag name="KSO_WM_UNIT_LAYERLEVEL" val="1_1"/>
  <p:tag name="KSO_WM_DIAGRAM_GROUP_CODE" val="l1-8"/>
  <p:tag name="KSO_WM_UNIT_FILL_FORE_SCHEMECOLOR_INDEX" val="5"/>
  <p:tag name="KSO_WM_UNIT_FILL_TYPE" val="1"/>
  <p:tag name="KSO_WM_UNIT_TEXT_FILL_FORE_SCHEMECOLOR_INDEX" val="13"/>
  <p:tag name="KSO_WM_UNIT_TEXT_FILL_TYPE" val="1"/>
  <p:tag name="KSO_WM_UNIT_USESOURCEFORMAT_APPLY" val="1"/>
</p:tagLst>
</file>

<file path=ppt/tags/tag1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a"/>
  <p:tag name="KSO_WM_UNIT_INDEX" val="1_2_1"/>
  <p:tag name="KSO_WM_UNIT_ID" val="custom160589_65*l_h_a*1_2_1"/>
  <p:tag name="KSO_WM_UNIT_LAYERLEVEL" val="1_1_1"/>
  <p:tag name="KSO_WM_UNIT_VALUE" val="8"/>
  <p:tag name="KSO_WM_UNIT_HIGHLIGHT" val="0"/>
  <p:tag name="KSO_WM_UNIT_COMPATIBLE" val="0"/>
  <p:tag name="KSO_WM_UNIT_CLEAR" val="0"/>
  <p:tag name="KSO_WM_UNIT_PRESET_TEXT_INDEX" val="3"/>
  <p:tag name="KSO_WM_UNIT_PRESET_TEXT_LEN" val="5"/>
  <p:tag name="KSO_WM_DIAGRAM_GROUP_CODE" val="l1-8"/>
  <p:tag name="KSO_WM_UNIT_TEXT_FILL_FORE_SCHEMECOLOR_INDEX" val="13"/>
  <p:tag name="KSO_WM_UNIT_TEXT_FILL_TYPE" val="1"/>
  <p:tag name="KSO_WM_UNIT_USESOURCEFORMAT_APPLY" val="1"/>
</p:tagLst>
</file>

<file path=ppt/tags/tag1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2_1"/>
  <p:tag name="KSO_WM_UNIT_ID" val="custom160589_65*l_h_f*1_2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2_1"/>
  <p:tag name="KSO_WM_UNIT_ID" val="custom160589_65*l_h_f*1_2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3_1"/>
  <p:tag name="KSO_WM_UNIT_ID" val="custom160589_65*l_h_f*1_3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2_1"/>
  <p:tag name="KSO_WM_UNIT_ID" val="custom160589_65*l_h_f*1_2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2_1"/>
  <p:tag name="KSO_WM_UNIT_ID" val="custom160589_65*l_h_f*1_2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h_f"/>
  <p:tag name="KSO_WM_UNIT_INDEX" val="1_4_1"/>
  <p:tag name="KSO_WM_UNIT_ID" val="custom160589_65*l_h_f*1_4_1"/>
  <p:tag name="KSO_WM_UNIT_LAYERLEVEL" val="1_1_1"/>
  <p:tag name="KSO_WM_UNIT_VALUE" val="22"/>
  <p:tag name="KSO_WM_UNIT_HIGHLIGHT" val="0"/>
  <p:tag name="KSO_WM_UNIT_COMPATIBLE" val="0"/>
  <p:tag name="KSO_WM_UNIT_CLEAR" val="0"/>
  <p:tag name="KSO_WM_UNIT_PRESET_TEXT_INDEX" val="4"/>
  <p:tag name="KSO_WM_UNIT_PRESET_TEXT_LEN" val="39"/>
  <p:tag name="KSO_WM_DIAGRAM_GROUP_CODE" val="l1-8"/>
  <p:tag name="KSO_WM_UNIT_TEXT_FILL_FORE_SCHEMECOLOR_INDEX" val="13"/>
  <p:tag name="KSO_WM_UNIT_TEXT_FILL_TYPE" val="1"/>
  <p:tag name="KSO_WM_UNIT_USESOURCEFORMAT_APPLY" val="1"/>
</p:tagLst>
</file>

<file path=ppt/tags/tag191.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1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1"/>
  <p:tag name="KSO_WM_UNIT_TYPE" val="l_i"/>
  <p:tag name="KSO_WM_UNIT_INDEX" val="1_1"/>
  <p:tag name="KSO_WM_UNIT_ID" val="custom20160923_9*l_i*1_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1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2"/>
  <p:tag name="KSO_WM_UNIT_ID" val="custom20160923_9*l_i*1_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1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7"/>
  <p:tag name="KSO_WM_UNIT_ID" val="custom20160923_9*l_i*1_7"/>
  <p:tag name="KSO_WM_UNIT_LAYERLEVEL" val="1_1"/>
  <p:tag name="KSO_WM_DIAGRAM_GROUP_CODE" val="l1-1"/>
  <p:tag name="KSO_WM_UNIT_TEXT_FILL_FORE_SCHEMECOLOR_INDEX" val="14"/>
  <p:tag name="KSO_WM_UNIT_TEXT_FILL_TYPE" val="1"/>
  <p:tag name="KSO_WM_UNIT_USESOURCEFORMAT_APPLY" val="1"/>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1_1"/>
  <p:tag name="KSO_WM_UNIT_ID" val="custom20160923_9*l_h_f*1_1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1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1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1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1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9"/>
  <p:tag name="KSO_WM_UNIT_ID" val="custom20160923_9*l_i*1_9"/>
  <p:tag name="KSO_WM_UNIT_LAYERLEVEL" val="1_1"/>
  <p:tag name="KSO_WM_DIAGRAM_GROUP_CODE" val="l1-1"/>
  <p:tag name="KSO_WM_UNIT_TEXT_FILL_FORE_SCHEMECOLOR_INDEX" val="14"/>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60923"/>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2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2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2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1"/>
  <p:tag name="KSO_WM_UNIT_TYPE" val="l_i"/>
  <p:tag name="KSO_WM_UNIT_INDEX" val="1_1"/>
  <p:tag name="KSO_WM_UNIT_ID" val="custom20160923_9*l_i*1_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2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7"/>
  <p:tag name="KSO_WM_UNIT_ID" val="custom20160923_9*l_i*1_7"/>
  <p:tag name="KSO_WM_UNIT_LAYERLEVEL" val="1_1"/>
  <p:tag name="KSO_WM_DIAGRAM_GROUP_CODE" val="l1-1"/>
  <p:tag name="KSO_WM_UNIT_TEXT_FILL_FORE_SCHEMECOLOR_INDEX" val="14"/>
  <p:tag name="KSO_WM_UNIT_TEXT_FILL_TYPE" val="1"/>
  <p:tag name="KSO_WM_UNIT_USESOURCEFORMAT_APPLY" val="1"/>
</p:tagLst>
</file>

<file path=ppt/tags/tag2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2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2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2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2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89_44*i*0"/>
  <p:tag name="KSO_WM_TEMPLATE_CATEGORY" val="custom"/>
  <p:tag name="KSO_WM_TEMPLATE_INDEX" val="160589"/>
  <p:tag name="KSO_WM_UNIT_INDEX" val="0"/>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89_44*i*11"/>
  <p:tag name="KSO_WM_TEMPLATE_CATEGORY" val="custom"/>
  <p:tag name="KSO_WM_TEMPLATE_INDEX" val="160589"/>
  <p:tag name="KSO_WM_UNIT_INDEX" val="11"/>
</p:tagLst>
</file>

<file path=ppt/tags/tag2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89_44*i*22"/>
  <p:tag name="KSO_WM_TEMPLATE_CATEGORY" val="custom"/>
  <p:tag name="KSO_WM_TEMPLATE_INDEX" val="160589"/>
  <p:tag name="KSO_WM_UNIT_INDEX" val="22"/>
</p:tagLst>
</file>

<file path=ppt/tags/tag2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89_44*i*42"/>
  <p:tag name="KSO_WM_TEMPLATE_CATEGORY" val="custom"/>
  <p:tag name="KSO_WM_TEMPLATE_INDEX" val="160589"/>
  <p:tag name="KSO_WM_UNIT_INDEX" val="42"/>
</p:tagLst>
</file>

<file path=ppt/tags/tag2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89_44*i*60"/>
  <p:tag name="KSO_WM_TEMPLATE_CATEGORY" val="custom"/>
  <p:tag name="KSO_WM_TEMPLATE_INDEX" val="160589"/>
  <p:tag name="KSO_WM_UNIT_INDEX" val="60"/>
</p:tagLst>
</file>

<file path=ppt/tags/tag2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6"/>
  <p:tag name="KSO_WM_UNIT_ID" val="custom160589_44*l_i*1_6"/>
  <p:tag name="KSO_WM_UNIT_LAYERLEVEL" val="1_1"/>
  <p:tag name="KSO_WM_DIAGRAM_GROUP_CODE" val="l1-5"/>
  <p:tag name="KSO_WM_UNIT_LINE_FORE_SCHEMECOLOR_INDEX" val="13"/>
  <p:tag name="KSO_WM_UNIT_LINE_FILL_TYPE" val="2"/>
  <p:tag name="KSO_WM_UNIT_USESOURCEFORMAT_APPLY" val="1"/>
</p:tagLst>
</file>

<file path=ppt/tags/tag2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8"/>
  <p:tag name="KSO_WM_UNIT_ID" val="custom160589_44*l_i*1_8"/>
  <p:tag name="KSO_WM_UNIT_LAYERLEVEL" val="1_1"/>
  <p:tag name="KSO_WM_DIAGRAM_GROUP_CODE" val="l1-5"/>
  <p:tag name="KSO_WM_UNIT_LINE_FORE_SCHEMECOLOR_INDEX" val="13"/>
  <p:tag name="KSO_WM_UNIT_LINE_FILL_TYPE" val="2"/>
  <p:tag name="KSO_WM_UNIT_USESOURCEFORMAT_APPLY" val="1"/>
</p:tagLst>
</file>

<file path=ppt/tags/tag2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9"/>
  <p:tag name="KSO_WM_UNIT_ID" val="custom160589_44*l_i*1_9"/>
  <p:tag name="KSO_WM_UNIT_LAYERLEVEL" val="1_1"/>
  <p:tag name="KSO_WM_DIAGRAM_GROUP_CODE" val="l1-5"/>
  <p:tag name="KSO_WM_UNIT_LINE_FORE_SCHEMECOLOR_INDEX" val="13"/>
  <p:tag name="KSO_WM_UNIT_LINE_FILL_TYPE" val="2"/>
  <p:tag name="KSO_WM_UNIT_USESOURCEFORMAT_APPLY" val="1"/>
</p:tagLst>
</file>

<file path=ppt/tags/tag2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0"/>
  <p:tag name="KSO_WM_UNIT_ID" val="custom160589_44*l_i*1_10"/>
  <p:tag name="KSO_WM_UNIT_LAYERLEVEL" val="1_1"/>
  <p:tag name="KSO_WM_DIAGRAM_GROUP_CODE" val="l1-5"/>
  <p:tag name="KSO_WM_UNIT_LINE_FORE_SCHEMECOLOR_INDEX" val="13"/>
  <p:tag name="KSO_WM_UNIT_LINE_FILL_TYPE" val="2"/>
  <p:tag name="KSO_WM_UNIT_USESOURCEFORMAT_APPLY" val="1"/>
</p:tagLst>
</file>

<file path=ppt/tags/tag2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1"/>
  <p:tag name="KSO_WM_UNIT_ID" val="custom160589_44*l_i*1_11"/>
  <p:tag name="KSO_WM_UNIT_LAYERLEVEL" val="1_1"/>
  <p:tag name="KSO_WM_DIAGRAM_GROUP_CODE" val="l1-5"/>
  <p:tag name="KSO_WM_UNIT_LINE_FORE_SCHEMECOLOR_INDEX" val="13"/>
  <p:tag name="KSO_WM_UNIT_LINE_FILL_TYPE" val="2"/>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2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3"/>
  <p:tag name="KSO_WM_UNIT_ID" val="custom160589_44*l_i*1_13"/>
  <p:tag name="KSO_WM_UNIT_LAYERLEVEL" val="1_1"/>
  <p:tag name="KSO_WM_DIAGRAM_GROUP_CODE" val="l1-5"/>
  <p:tag name="KSO_WM_UNIT_LINE_FORE_SCHEMECOLOR_INDEX" val="13"/>
  <p:tag name="KSO_WM_UNIT_LINE_FILL_TYPE" val="2"/>
  <p:tag name="KSO_WM_UNIT_USESOURCEFORMAT_APPLY" val="1"/>
</p:tagLst>
</file>

<file path=ppt/tags/tag2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4"/>
  <p:tag name="KSO_WM_UNIT_ID" val="custom160589_44*l_i*1_14"/>
  <p:tag name="KSO_WM_UNIT_LAYERLEVEL" val="1_1"/>
  <p:tag name="KSO_WM_DIAGRAM_GROUP_CODE" val="l1-5"/>
  <p:tag name="KSO_WM_UNIT_LINE_FORE_SCHEMECOLOR_INDEX" val="13"/>
  <p:tag name="KSO_WM_UNIT_LINE_FILL_TYPE" val="2"/>
  <p:tag name="KSO_WM_UNIT_USESOURCEFORMAT_APPLY" val="1"/>
</p:tagLst>
</file>

<file path=ppt/tags/tag2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6"/>
  <p:tag name="KSO_WM_UNIT_ID" val="custom160589_44*l_i*1_16"/>
  <p:tag name="KSO_WM_UNIT_LAYERLEVEL" val="1_1"/>
  <p:tag name="KSO_WM_DIAGRAM_GROUP_CODE" val="l1-5"/>
  <p:tag name="KSO_WM_UNIT_LINE_FORE_SCHEMECOLOR_INDEX" val="13"/>
  <p:tag name="KSO_WM_UNIT_LINE_FILL_TYPE" val="2"/>
  <p:tag name="KSO_WM_UNIT_USESOURCEFORMAT_APPLY" val="1"/>
</p:tagLst>
</file>

<file path=ppt/tags/tag2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7"/>
  <p:tag name="KSO_WM_UNIT_ID" val="custom160589_44*l_i*1_17"/>
  <p:tag name="KSO_WM_UNIT_LAYERLEVEL" val="1_1"/>
  <p:tag name="KSO_WM_DIAGRAM_GROUP_CODE" val="l1-5"/>
  <p:tag name="KSO_WM_UNIT_LINE_FORE_SCHEMECOLOR_INDEX" val="13"/>
  <p:tag name="KSO_WM_UNIT_LINE_FILL_TYPE" val="2"/>
  <p:tag name="KSO_WM_UNIT_USESOURCEFORMAT_APPLY" val="1"/>
</p:tagLst>
</file>

<file path=ppt/tags/tag2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8"/>
  <p:tag name="KSO_WM_UNIT_ID" val="custom160589_44*l_i*1_18"/>
  <p:tag name="KSO_WM_UNIT_LAYERLEVEL" val="1_1"/>
  <p:tag name="KSO_WM_DIAGRAM_GROUP_CODE" val="l1-5"/>
  <p:tag name="KSO_WM_UNIT_LINE_FORE_SCHEMECOLOR_INDEX" val="13"/>
  <p:tag name="KSO_WM_UNIT_LINE_FILL_TYPE" val="2"/>
  <p:tag name="KSO_WM_UNIT_USESOURCEFORMAT_APPLY" val="1"/>
</p:tagLst>
</file>

<file path=ppt/tags/tag2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9"/>
  <p:tag name="KSO_WM_UNIT_ID" val="custom160589_44*l_i*1_19"/>
  <p:tag name="KSO_WM_UNIT_LAYERLEVEL" val="1_1"/>
  <p:tag name="KSO_WM_DIAGRAM_GROUP_CODE" val="l1-5"/>
  <p:tag name="KSO_WM_UNIT_LINE_FORE_SCHEMECOLOR_INDEX" val="13"/>
  <p:tag name="KSO_WM_UNIT_LINE_FILL_TYPE" val="2"/>
  <p:tag name="KSO_WM_UNIT_USESOURCEFORMAT_APPLY" val="1"/>
</p:tagLst>
</file>

<file path=ppt/tags/tag2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0"/>
  <p:tag name="KSO_WM_UNIT_ID" val="custom160589_44*l_i*1_20"/>
  <p:tag name="KSO_WM_UNIT_LAYERLEVEL" val="1_1"/>
  <p:tag name="KSO_WM_DIAGRAM_GROUP_CODE" val="l1-5"/>
  <p:tag name="KSO_WM_UNIT_LINE_FORE_SCHEMECOLOR_INDEX" val="13"/>
  <p:tag name="KSO_WM_UNIT_LINE_FILL_TYPE" val="2"/>
  <p:tag name="KSO_WM_UNIT_USESOURCEFORMAT_APPLY" val="1"/>
</p:tagLst>
</file>

<file path=ppt/tags/tag2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2"/>
  <p:tag name="KSO_WM_UNIT_ID" val="custom160589_44*l_i*1_22"/>
  <p:tag name="KSO_WM_UNIT_LAYERLEVEL" val="1_1"/>
  <p:tag name="KSO_WM_DIAGRAM_GROUP_CODE" val="l1-5"/>
  <p:tag name="KSO_WM_UNIT_LINE_FORE_SCHEMECOLOR_INDEX" val="13"/>
  <p:tag name="KSO_WM_UNIT_LINE_FILL_TYPE" val="2"/>
  <p:tag name="KSO_WM_UNIT_USESOURCEFORMAT_APPLY" val="1"/>
</p:tagLst>
</file>

<file path=ppt/tags/tag2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3"/>
  <p:tag name="KSO_WM_UNIT_ID" val="custom160589_44*l_i*1_23"/>
  <p:tag name="KSO_WM_UNIT_LAYERLEVEL" val="1_1"/>
  <p:tag name="KSO_WM_DIAGRAM_GROUP_CODE" val="l1-5"/>
  <p:tag name="KSO_WM_UNIT_LINE_FORE_SCHEMECOLOR_INDEX" val="13"/>
  <p:tag name="KSO_WM_UNIT_LINE_FILL_TYPE" val="2"/>
  <p:tag name="KSO_WM_UNIT_USESOURCEFORMAT_APPLY" val="1"/>
</p:tagLst>
</file>

<file path=ppt/tags/tag2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4"/>
  <p:tag name="KSO_WM_UNIT_ID" val="custom160589_44*l_i*1_24"/>
  <p:tag name="KSO_WM_UNIT_LAYERLEVEL" val="1_1"/>
  <p:tag name="KSO_WM_DIAGRAM_GROUP_CODE" val="l1-5"/>
  <p:tag name="KSO_WM_UNIT_LINE_FORE_SCHEMECOLOR_INDEX" val="13"/>
  <p:tag name="KSO_WM_UNIT_LINE_FILL_TYPE" val="2"/>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1"/>
  <p:tag name="KSO_WM_UNIT_TYPE" val="l_i"/>
  <p:tag name="KSO_WM_UNIT_INDEX" val="1_1"/>
  <p:tag name="KSO_WM_UNIT_ID" val="custom20160923_9*l_i*1_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2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1"/>
  <p:tag name="KSO_WM_UNIT_ID" val="custom160589_44*l_i*1_21"/>
  <p:tag name="KSO_WM_UNIT_LAYERLEVEL" val="1_1"/>
  <p:tag name="KSO_WM_DIAGRAM_GROUP_CODE" val="l1-5"/>
  <p:tag name="KSO_WM_UNIT_LINE_FORE_SCHEMECOLOR_INDEX" val="13"/>
  <p:tag name="KSO_WM_UNIT_LINE_FILL_TYPE" val="2"/>
  <p:tag name="KSO_WM_UNIT_USESOURCEFORMAT_APPLY" val="1"/>
</p:tagLst>
</file>

<file path=ppt/tags/tag2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47"/>
  <p:tag name="KSO_WM_UNIT_ID" val="custom160589_44*l_i*1_47"/>
  <p:tag name="KSO_WM_UNIT_LAYERLEVEL" val="1_1"/>
  <p:tag name="KSO_WM_DIAGRAM_GROUP_CODE" val="l1-5"/>
  <p:tag name="KSO_WM_UNIT_FILL_FORE_SCHEMECOLOR_INDEX" val="7"/>
  <p:tag name="KSO_WM_UNIT_FILL_TYPE" val="1"/>
  <p:tag name="KSO_WM_UNIT_TEXT_FILL_FORE_SCHEMECOLOR_INDEX" val="2"/>
  <p:tag name="KSO_WM_UNIT_TEXT_FILL_TYPE" val="1"/>
  <p:tag name="KSO_WM_UNIT_USESOURCEFORMAT_APPLY" val="1"/>
</p:tagLst>
</file>

<file path=ppt/tags/tag2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48"/>
  <p:tag name="KSO_WM_UNIT_ID" val="custom160589_44*l_i*1_48"/>
  <p:tag name="KSO_WM_UNIT_LAYERLEVEL" val="1_1"/>
  <p:tag name="KSO_WM_DIAGRAM_GROUP_CODE" val="l1-5"/>
  <p:tag name="KSO_WM_UNIT_FILL_FORE_SCHEMECOLOR_INDEX" val="13"/>
  <p:tag name="KSO_WM_UNIT_FILL_TYPE" val="1"/>
  <p:tag name="KSO_WM_UNIT_USESOURCEFORMAT_APPLY" val="1"/>
</p:tagLst>
</file>

<file path=ppt/tags/tag2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49"/>
  <p:tag name="KSO_WM_UNIT_ID" val="custom160589_44*l_i*1_49"/>
  <p:tag name="KSO_WM_UNIT_LAYERLEVEL" val="1_1"/>
  <p:tag name="KSO_WM_DIAGRAM_GROUP_CODE" val="l1-5"/>
  <p:tag name="KSO_WM_UNIT_FILL_FORE_SCHEMECOLOR_INDEX" val="13"/>
  <p:tag name="KSO_WM_UNIT_FILL_TYPE" val="1"/>
  <p:tag name="KSO_WM_UNIT_USESOURCEFORMAT_APPLY" val="1"/>
</p:tagLst>
</file>

<file path=ppt/tags/tag2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39"/>
  <p:tag name="KSO_WM_UNIT_ID" val="custom160589_44*l_i*1_39"/>
  <p:tag name="KSO_WM_UNIT_LAYERLEVEL" val="1_1"/>
  <p:tag name="KSO_WM_DIAGRAM_GROUP_CODE" val="l1-5"/>
  <p:tag name="KSO_WM_UNIT_FILL_FORE_SCHEMECOLOR_INDEX" val="6"/>
  <p:tag name="KSO_WM_UNIT_FILL_TYPE" val="1"/>
  <p:tag name="KSO_WM_UNIT_TEXT_FILL_FORE_SCHEMECOLOR_INDEX" val="2"/>
  <p:tag name="KSO_WM_UNIT_TEXT_FILL_TYPE" val="1"/>
  <p:tag name="KSO_WM_UNIT_USESOURCEFORMAT_APPLY" val="1"/>
</p:tagLst>
</file>

<file path=ppt/tags/tag2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40"/>
  <p:tag name="KSO_WM_UNIT_ID" val="custom160589_44*l_i*1_40"/>
  <p:tag name="KSO_WM_UNIT_LAYERLEVEL" val="1_1"/>
  <p:tag name="KSO_WM_DIAGRAM_GROUP_CODE" val="l1-5"/>
  <p:tag name="KSO_WM_UNIT_FILL_FORE_SCHEMECOLOR_INDEX" val="13"/>
  <p:tag name="KSO_WM_UNIT_FILL_TYPE" val="1"/>
  <p:tag name="KSO_WM_UNIT_USESOURCEFORMAT_APPLY" val="1"/>
</p:tagLst>
</file>

<file path=ppt/tags/tag2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41"/>
  <p:tag name="KSO_WM_UNIT_ID" val="custom160589_44*l_i*1_41"/>
  <p:tag name="KSO_WM_UNIT_LAYERLEVEL" val="1_1"/>
  <p:tag name="KSO_WM_DIAGRAM_GROUP_CODE" val="l1-5"/>
  <p:tag name="KSO_WM_UNIT_FILL_FORE_SCHEMECOLOR_INDEX" val="13"/>
  <p:tag name="KSO_WM_UNIT_FILL_TYPE" val="1"/>
  <p:tag name="KSO_WM_UNIT_USESOURCEFORMAT_APPLY" val="1"/>
</p:tagLst>
</file>

<file path=ppt/tags/tag2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42"/>
  <p:tag name="KSO_WM_UNIT_ID" val="custom160589_44*l_i*1_42"/>
  <p:tag name="KSO_WM_UNIT_LAYERLEVEL" val="1_1"/>
  <p:tag name="KSO_WM_DIAGRAM_GROUP_CODE" val="l1-5"/>
  <p:tag name="KSO_WM_UNIT_FILL_FORE_SCHEMECOLOR_INDEX" val="13"/>
  <p:tag name="KSO_WM_UNIT_FILL_TYPE" val="1"/>
  <p:tag name="KSO_WM_UNIT_USESOURCEFORMAT_APPLY" val="1"/>
</p:tagLst>
</file>

<file path=ppt/tags/tag2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43"/>
  <p:tag name="KSO_WM_UNIT_ID" val="custom160589_44*l_i*1_43"/>
  <p:tag name="KSO_WM_UNIT_LAYERLEVEL" val="1_1"/>
  <p:tag name="KSO_WM_DIAGRAM_GROUP_CODE" val="l1-5"/>
  <p:tag name="KSO_WM_UNIT_FILL_FORE_SCHEMECOLOR_INDEX" val="13"/>
  <p:tag name="KSO_WM_UNIT_FILL_TYPE" val="1"/>
  <p:tag name="KSO_WM_UNIT_USESOURCEFORMAT_APPLY" val="1"/>
</p:tagLst>
</file>

<file path=ppt/tags/tag2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30"/>
  <p:tag name="KSO_WM_UNIT_ID" val="custom160589_44*l_i*1_30"/>
  <p:tag name="KSO_WM_UNIT_LAYERLEVEL" val="1_1"/>
  <p:tag name="KSO_WM_DIAGRAM_GROUP_CODE" val="l1-5"/>
  <p:tag name="KSO_WM_UNIT_FILL_FORE_SCHEMECOLOR_INDEX" val="16"/>
  <p:tag name="KSO_WM_UNIT_FILL_TYPE" val="1"/>
  <p:tag name="KSO_WM_UNIT_TEXT_FILL_FORE_SCHEMECOLOR_INDEX" val="2"/>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2"/>
  <p:tag name="KSO_WM_UNIT_ID" val="custom20160923_9*l_i*1_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2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31"/>
  <p:tag name="KSO_WM_UNIT_ID" val="custom160589_44*l_i*1_31"/>
  <p:tag name="KSO_WM_UNIT_LAYERLEVEL" val="1_1"/>
  <p:tag name="KSO_WM_DIAGRAM_GROUP_CODE" val="l1-5"/>
  <p:tag name="KSO_WM_UNIT_FILL_FORE_SCHEMECOLOR_INDEX" val="13"/>
  <p:tag name="KSO_WM_UNIT_FILL_TYPE" val="1"/>
  <p:tag name="KSO_WM_UNIT_USESOURCEFORMAT_APPLY" val="1"/>
</p:tagLst>
</file>

<file path=ppt/tags/tag2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32"/>
  <p:tag name="KSO_WM_UNIT_ID" val="custom160589_44*l_i*1_32"/>
  <p:tag name="KSO_WM_UNIT_LAYERLEVEL" val="1_1"/>
  <p:tag name="KSO_WM_DIAGRAM_GROUP_CODE" val="l1-5"/>
  <p:tag name="KSO_WM_UNIT_FILL_FORE_SCHEMECOLOR_INDEX" val="13"/>
  <p:tag name="KSO_WM_UNIT_FILL_TYPE" val="1"/>
  <p:tag name="KSO_WM_UNIT_USESOURCEFORMAT_APPLY" val="1"/>
</p:tagLst>
</file>

<file path=ppt/tags/tag2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33"/>
  <p:tag name="KSO_WM_UNIT_ID" val="custom160589_44*l_i*1_33"/>
  <p:tag name="KSO_WM_UNIT_LAYERLEVEL" val="1_1"/>
  <p:tag name="KSO_WM_DIAGRAM_GROUP_CODE" val="l1-5"/>
  <p:tag name="KSO_WM_UNIT_FILL_FORE_SCHEMECOLOR_INDEX" val="13"/>
  <p:tag name="KSO_WM_UNIT_FILL_TYPE" val="1"/>
  <p:tag name="KSO_WM_UNIT_USESOURCEFORMAT_APPLY" val="1"/>
</p:tagLst>
</file>

<file path=ppt/tags/tag2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5"/>
  <p:tag name="KSO_WM_UNIT_ID" val="custom160589_44*l_i*1_25"/>
  <p:tag name="KSO_WM_UNIT_LAYERLEVEL" val="1_1"/>
  <p:tag name="KSO_WM_DIAGRAM_GROUP_CODE" val="l1-5"/>
  <p:tag name="KSO_WM_UNIT_FILL_FORE_SCHEMECOLOR_INDEX" val="16"/>
  <p:tag name="KSO_WM_UNIT_FILL_TYPE" val="1"/>
  <p:tag name="KSO_WM_UNIT_TEXT_FILL_FORE_SCHEMECOLOR_INDEX" val="2"/>
  <p:tag name="KSO_WM_UNIT_TEXT_FILL_TYPE" val="1"/>
  <p:tag name="KSO_WM_UNIT_USESOURCEFORMAT_APPLY" val="1"/>
</p:tagLst>
</file>

<file path=ppt/tags/tag2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6"/>
  <p:tag name="KSO_WM_UNIT_ID" val="custom160589_44*l_i*1_26"/>
  <p:tag name="KSO_WM_UNIT_LAYERLEVEL" val="1_1"/>
  <p:tag name="KSO_WM_DIAGRAM_GROUP_CODE" val="l1-5"/>
  <p:tag name="KSO_WM_UNIT_FILL_FORE_SCHEMECOLOR_INDEX" val="13"/>
  <p:tag name="KSO_WM_UNIT_FILL_TYPE" val="1"/>
  <p:tag name="KSO_WM_UNIT_USESOURCEFORMAT_APPLY" val="1"/>
</p:tagLst>
</file>

<file path=ppt/tags/tag2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7"/>
  <p:tag name="KSO_WM_UNIT_ID" val="custom160589_44*l_i*1_27"/>
  <p:tag name="KSO_WM_UNIT_LAYERLEVEL" val="1_1"/>
  <p:tag name="KSO_WM_DIAGRAM_GROUP_CODE" val="l1-5"/>
  <p:tag name="KSO_WM_UNIT_FILL_FORE_SCHEMECOLOR_INDEX" val="13"/>
  <p:tag name="KSO_WM_UNIT_FILL_TYPE" val="1"/>
  <p:tag name="KSO_WM_UNIT_USESOURCEFORMAT_APPLY" val="1"/>
</p:tagLst>
</file>

<file path=ppt/tags/tag2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8"/>
  <p:tag name="KSO_WM_UNIT_ID" val="custom160589_44*l_i*1_28"/>
  <p:tag name="KSO_WM_UNIT_LAYERLEVEL" val="1_1"/>
  <p:tag name="KSO_WM_DIAGRAM_GROUP_CODE" val="l1-5"/>
  <p:tag name="KSO_WM_UNIT_FILL_FORE_SCHEMECOLOR_INDEX" val="13"/>
  <p:tag name="KSO_WM_UNIT_FILL_TYPE" val="1"/>
  <p:tag name="KSO_WM_UNIT_USESOURCEFORMAT_APPLY" val="1"/>
</p:tagLst>
</file>

<file path=ppt/tags/tag2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9"/>
  <p:tag name="KSO_WM_UNIT_ID" val="custom160589_44*l_i*1_29"/>
  <p:tag name="KSO_WM_UNIT_LAYERLEVEL" val="1_1"/>
  <p:tag name="KSO_WM_DIAGRAM_GROUP_CODE" val="l1-5"/>
  <p:tag name="KSO_WM_UNIT_FILL_FORE_SCHEMECOLOR_INDEX" val="13"/>
  <p:tag name="KSO_WM_UNIT_FILL_TYPE" val="1"/>
  <p:tag name="KSO_WM_UNIT_USESOURCEFORMAT_APPLY" val="1"/>
</p:tagLst>
</file>

<file path=ppt/tags/tag2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1"/>
  <p:tag name="KSO_WM_UNIT_ID" val="custom160589_44*l_i*1_1"/>
  <p:tag name="KSO_WM_UNIT_LAYERLEVEL" val="1_1"/>
  <p:tag name="KSO_WM_DIAGRAM_GROUP_CODE" val="l1-5"/>
  <p:tag name="KSO_WM_UNIT_TEXT_FILL_FORE_SCHEMECOLOR_INDEX" val="13"/>
  <p:tag name="KSO_WM_UNIT_TEXT_FILL_TYPE" val="1"/>
  <p:tag name="KSO_WM_UNIT_USESOURCEFORMAT_APPLY" val="1"/>
</p:tagLst>
</file>

<file path=ppt/tags/tag2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2"/>
  <p:tag name="KSO_WM_UNIT_ID" val="custom160589_44*l_i*1_2"/>
  <p:tag name="KSO_WM_UNIT_LAYERLEVEL" val="1_1"/>
  <p:tag name="KSO_WM_DIAGRAM_GROUP_CODE" val="l1-5"/>
  <p:tag name="KSO_WM_UNIT_TEXT_FILL_FORE_SCHEMECOLOR_INDEX" val="13"/>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7"/>
  <p:tag name="KSO_WM_UNIT_ID" val="custom20160923_9*l_i*1_7"/>
  <p:tag name="KSO_WM_UNIT_LAYERLEVEL" val="1_1"/>
  <p:tag name="KSO_WM_DIAGRAM_GROUP_CODE" val="l1-1"/>
  <p:tag name="KSO_WM_UNIT_TEXT_FILL_FORE_SCHEMECOLOR_INDEX" val="14"/>
  <p:tag name="KSO_WM_UNIT_TEXT_FILL_TYPE" val="1"/>
  <p:tag name="KSO_WM_UNIT_USESOURCEFORMAT_APPLY" val="1"/>
</p:tagLst>
</file>

<file path=ppt/tags/tag2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3"/>
  <p:tag name="KSO_WM_UNIT_ID" val="custom160589_44*l_i*1_3"/>
  <p:tag name="KSO_WM_UNIT_LAYERLEVEL" val="1_1"/>
  <p:tag name="KSO_WM_DIAGRAM_GROUP_CODE" val="l1-5"/>
  <p:tag name="KSO_WM_UNIT_TEXT_FILL_FORE_SCHEMECOLOR_INDEX" val="13"/>
  <p:tag name="KSO_WM_UNIT_TEXT_FILL_TYPE" val="1"/>
  <p:tag name="KSO_WM_UNIT_USESOURCEFORMAT_APPLY" val="1"/>
</p:tagLst>
</file>

<file path=ppt/tags/tag2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4"/>
  <p:tag name="KSO_WM_UNIT_ID" val="custom160589_44*l_i*1_4"/>
  <p:tag name="KSO_WM_UNIT_LAYERLEVEL" val="1_1"/>
  <p:tag name="KSO_WM_DIAGRAM_GROUP_CODE" val="l1-5"/>
  <p:tag name="KSO_WM_UNIT_TEXT_FILL_FORE_SCHEMECOLOR_INDEX" val="13"/>
  <p:tag name="KSO_WM_UNIT_TEXT_FILL_TYPE" val="1"/>
  <p:tag name="KSO_WM_UNIT_USESOURCEFORMAT_APPLY" val="1"/>
</p:tagLst>
</file>

<file path=ppt/tags/tag2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89"/>
  <p:tag name="KSO_WM_UNIT_TYPE" val="l_i"/>
  <p:tag name="KSO_WM_UNIT_INDEX" val="1_5"/>
  <p:tag name="KSO_WM_UNIT_ID" val="custom160589_44*l_i*1_5"/>
  <p:tag name="KSO_WM_UNIT_LAYERLEVEL" val="1_1"/>
  <p:tag name="KSO_WM_DIAGRAM_GROUP_CODE" val="l1-5"/>
  <p:tag name="KSO_WM_UNIT_TEXT_FILL_FORE_SCHEMECOLOR_INDEX" val="13"/>
  <p:tag name="KSO_WM_UNIT_TEXT_FILL_TYPE" val="1"/>
  <p:tag name="KSO_WM_UNIT_USESOURCEFORMAT_APPLY" val="1"/>
</p:tagLst>
</file>

<file path=ppt/tags/tag25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3"/>
  <p:tag name="KSO_WM_TAG_VERSION" val="1.0"/>
  <p:tag name="KSO_WM_SLIDE_ID" val="custom20160923_1"/>
  <p:tag name="KSO_WM_SLIDE_INDEX" val="1"/>
  <p:tag name="KSO_WM_SLIDE_ITEM_CNT" val="2"/>
  <p:tag name="KSO_WM_SLIDE_LAYOUT" val="a_b"/>
  <p:tag name="KSO_WM_SLIDE_LAYOUT_CNT" val="1_1"/>
  <p:tag name="KSO_WM_SLIDE_TYPE" val="title"/>
  <p:tag name="KSO_WM_BEAUTIFY_FLAG" val="#wm#"/>
  <p:tag name="KSO_WM_TEMPLATE_THUMBS_INDEX" val="1、5、8、11、16、22、26、35、44、48、52、54、61、66、71"/>
</p:tagLst>
</file>

<file path=ppt/tags/tag2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a*1"/>
  <p:tag name="KSO_WM_UNIT_LAYERLEVEL" val="1"/>
  <p:tag name="KSO_WM_UNIT_VALUE" val="20"/>
  <p:tag name="KSO_WM_UNIT_ISCONTENTSTITLE" val="0"/>
  <p:tag name="KSO_WM_UNIT_HIGHLIGHT" val="0"/>
  <p:tag name="KSO_WM_UNIT_COMPATIBLE" val="0"/>
  <p:tag name="KSO_WM_UNIT_CLEAR" val="0"/>
  <p:tag name="KSO_WM_UNIT_PRESET_TEXT_INDEX" val="3"/>
  <p:tag name="KSO_WM_UNIT_PRESET_TEXT_LEN" val="12"/>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1_1"/>
  <p:tag name="KSO_WM_UNIT_ID" val="custom20160923_9*l_h_f*1_1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9"/>
  <p:tag name="KSO_WM_UNIT_ID" val="custom20160923_9*l_i*1_9"/>
  <p:tag name="KSO_WM_UNIT_LAYERLEVEL" val="1_1"/>
  <p:tag name="KSO_WM_DIAGRAM_GROUP_CODE" val="l1-1"/>
  <p:tag name="KSO_WM_UNIT_TEXT_FILL_FORE_SCHEMECOLOR_INDEX" val="14"/>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1"/>
  <p:tag name="KSO_WM_UNIT_TYPE" val="l_i"/>
  <p:tag name="KSO_WM_UNIT_INDEX" val="1_1"/>
  <p:tag name="KSO_WM_UNIT_ID" val="custom20160923_9*l_i*1_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7"/>
  <p:tag name="KSO_WM_UNIT_ID" val="custom20160923_9*l_i*1_7"/>
  <p:tag name="KSO_WM_UNIT_LAYERLEVEL" val="1_1"/>
  <p:tag name="KSO_WM_DIAGRAM_GROUP_CODE" val="l1-1"/>
  <p:tag name="KSO_WM_UNIT_TEXT_FILL_FORE_SCHEMECOLOR_INDEX" val="14"/>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1"/>
  <p:tag name="KSO_WM_UNIT_TYPE" val="l_i"/>
  <p:tag name="KSO_WM_UNIT_INDEX" val="1_1"/>
  <p:tag name="KSO_WM_UNIT_ID" val="custom20160923_9*l_i*1_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1"/>
  <p:tag name="KSO_WM_UNIT_TYPE" val="l_i"/>
  <p:tag name="KSO_WM_UNIT_INDEX" val="1_1"/>
  <p:tag name="KSO_WM_UNIT_ID" val="custom20160923_9*l_i*1_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2"/>
  <p:tag name="KSO_WM_UNIT_ID" val="custom20160923_9*l_i*1_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7"/>
  <p:tag name="KSO_WM_UNIT_ID" val="custom20160923_9*l_i*1_7"/>
  <p:tag name="KSO_WM_UNIT_LAYERLEVEL" val="1_1"/>
  <p:tag name="KSO_WM_DIAGRAM_GROUP_CODE" val="l1-1"/>
  <p:tag name="KSO_WM_UNIT_TEXT_FILL_FORE_SCHEMECOLOR_INDEX" val="14"/>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1_1"/>
  <p:tag name="KSO_WM_UNIT_ID" val="custom20160923_9*l_h_f*1_1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9"/>
  <p:tag name="KSO_WM_UNIT_ID" val="custom20160923_9*l_i*1_9"/>
  <p:tag name="KSO_WM_UNIT_LAYERLEVEL" val="1_1"/>
  <p:tag name="KSO_WM_DIAGRAM_GROUP_CODE" val="l1-1"/>
  <p:tag name="KSO_WM_UNIT_TEXT_FILL_FORE_SCHEMECOLOR_INDEX" val="14"/>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2"/>
  <p:tag name="KSO_WM_UNIT_ID" val="custom20160923_9*l_i*1_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1"/>
  <p:tag name="KSO_WM_UNIT_TYPE" val="l_i"/>
  <p:tag name="KSO_WM_UNIT_INDEX" val="1_1"/>
  <p:tag name="KSO_WM_UNIT_ID" val="custom20160923_9*l_i*1_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7"/>
  <p:tag name="KSO_WM_UNIT_ID" val="custom20160923_9*l_i*1_7"/>
  <p:tag name="KSO_WM_UNIT_LAYERLEVEL" val="1_1"/>
  <p:tag name="KSO_WM_DIAGRAM_GROUP_CODE" val="l1-1"/>
  <p:tag name="KSO_WM_UNIT_TEXT_FILL_FORE_SCHEMECOLOR_INDEX" val="14"/>
  <p:tag name="KSO_WM_UNIT_TEXT_FILL_TYPE" val="1"/>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60923"/>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60923"/>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60923"/>
</p:tagLst>
</file>

<file path=ppt/tags/tag59.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7"/>
  <p:tag name="KSO_WM_UNIT_ID" val="custom20160923_9*l_i*1_7"/>
  <p:tag name="KSO_WM_UNIT_LAYERLEVEL" val="1_1"/>
  <p:tag name="KSO_WM_DIAGRAM_GROUP_CODE" val="l1-1"/>
  <p:tag name="KSO_WM_UNIT_TEXT_FILL_FORE_SCHEMECOLOR_INDEX" val="14"/>
  <p:tag name="KSO_WM_UNIT_TEXT_FILL_TYPE" val="1"/>
  <p:tag name="KSO_WM_UNIT_USESOURCEFORMAT_APPLY" val="1"/>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1"/>
  <p:tag name="KSO_WM_UNIT_TYPE" val="l_i"/>
  <p:tag name="KSO_WM_UNIT_INDEX" val="1_1"/>
  <p:tag name="KSO_WM_UNIT_ID" val="custom20160923_9*l_i*1_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2"/>
  <p:tag name="KSO_WM_UNIT_ID" val="custom20160923_9*l_i*1_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7"/>
  <p:tag name="KSO_WM_UNIT_ID" val="custom20160923_9*l_i*1_7"/>
  <p:tag name="KSO_WM_UNIT_LAYERLEVEL" val="1_1"/>
  <p:tag name="KSO_WM_DIAGRAM_GROUP_CODE" val="l1-1"/>
  <p:tag name="KSO_WM_UNIT_TEXT_FILL_FORE_SCHEMECOLOR_INDEX" val="14"/>
  <p:tag name="KSO_WM_UNIT_TEXT_FILL_TYPE" val="1"/>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1_1"/>
  <p:tag name="KSO_WM_UNIT_ID" val="custom20160923_9*l_h_f*1_1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9"/>
  <p:tag name="KSO_WM_UNIT_ID" val="custom20160923_9*l_i*1_9"/>
  <p:tag name="KSO_WM_UNIT_LAYERLEVEL" val="1_1"/>
  <p:tag name="KSO_WM_DIAGRAM_GROUP_CODE" val="l1-1"/>
  <p:tag name="KSO_WM_UNIT_TEXT_FILL_FORE_SCHEMECOLOR_INDEX" val="14"/>
  <p:tag name="KSO_WM_UNIT_TEXT_FILL_TYPE" val="1"/>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1_1"/>
  <p:tag name="KSO_WM_UNIT_ID" val="custom20160923_9*l_h_f*1_1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1"/>
  <p:tag name="KSO_WM_UNIT_TYPE" val="l_i"/>
  <p:tag name="KSO_WM_UNIT_INDEX" val="1_1"/>
  <p:tag name="KSO_WM_UNIT_ID" val="custom20160923_9*l_i*1_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7"/>
  <p:tag name="KSO_WM_UNIT_ID" val="custom20160923_9*l_i*1_7"/>
  <p:tag name="KSO_WM_UNIT_LAYERLEVEL" val="1_1"/>
  <p:tag name="KSO_WM_DIAGRAM_GROUP_CODE" val="l1-1"/>
  <p:tag name="KSO_WM_UNIT_TEXT_FILL_FORE_SCHEMECOLOR_INDEX" val="14"/>
  <p:tag name="KSO_WM_UNIT_TEXT_FILL_TYPE" val="1"/>
  <p:tag name="KSO_WM_UNIT_USESOURCEFORMAT_APPLY" val="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78.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1"/>
  <p:tag name="KSO_WM_UNIT_TYPE" val="l_i"/>
  <p:tag name="KSO_WM_UNIT_INDEX" val="1_1"/>
  <p:tag name="KSO_WM_UNIT_ID" val="custom20160923_9*l_i*1_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2"/>
  <p:tag name="KSO_WM_UNIT_ID" val="custom20160923_9*l_i*1_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7"/>
  <p:tag name="KSO_WM_UNIT_ID" val="custom20160923_9*l_i*1_7"/>
  <p:tag name="KSO_WM_UNIT_LAYERLEVEL" val="1_1"/>
  <p:tag name="KSO_WM_DIAGRAM_GROUP_CODE" val="l1-1"/>
  <p:tag name="KSO_WM_UNIT_TEXT_FILL_FORE_SCHEMECOLOR_INDEX" val="14"/>
  <p:tag name="KSO_WM_UNIT_TEXT_FILL_TYPE" val="1"/>
  <p:tag name="KSO_WM_UNIT_USESOURCEFORMAT_APPLY" val="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1_1"/>
  <p:tag name="KSO_WM_UNIT_ID" val="custom20160923_9*l_h_f*1_1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9"/>
  <p:tag name="KSO_WM_UNIT_ID" val="custom20160923_9*l_i*1_9"/>
  <p:tag name="KSO_WM_UNIT_LAYERLEVEL" val="1_1"/>
  <p:tag name="KSO_WM_DIAGRAM_GROUP_CODE" val="l1-1"/>
  <p:tag name="KSO_WM_UNIT_TEXT_FILL_FORE_SCHEMECOLOR_INDEX" val="14"/>
  <p:tag name="KSO_WM_UNIT_TEXT_FILL_TYPE" val="1"/>
  <p:tag name="KSO_WM_UNIT_USESOURCEFORMAT_APPLY" val="1"/>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1"/>
  <p:tag name="KSO_WM_UNIT_TYPE" val="l_i"/>
  <p:tag name="KSO_WM_UNIT_INDEX" val="1_1"/>
  <p:tag name="KSO_WM_UNIT_ID" val="custom20160923_9*l_i*1_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7"/>
  <p:tag name="KSO_WM_UNIT_ID" val="custom20160923_9*l_i*1_7"/>
  <p:tag name="KSO_WM_UNIT_LAYERLEVEL" val="1_1"/>
  <p:tag name="KSO_WM_DIAGRAM_GROUP_CODE" val="l1-1"/>
  <p:tag name="KSO_WM_UNIT_TEXT_FILL_FORE_SCHEMECOLOR_INDEX" val="14"/>
  <p:tag name="KSO_WM_UNIT_TEXT_FILL_TYPE" val="1"/>
  <p:tag name="KSO_WM_UNIT_USESOURCEFORMAT_APPLY" val="1"/>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NUMBER"/>
  <p:tag name="ID" val="553524"/>
  <p:tag name="MH_ORDER" val="2"/>
  <p:tag name="KSO_WM_UNIT_TYPE" val="l_i"/>
  <p:tag name="KSO_WM_UNIT_INDEX" val="1_3"/>
  <p:tag name="KSO_WM_UNIT_ID" val="custom20160923_9*l_i*1_3"/>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i"/>
  <p:tag name="KSO_WM_UNIT_INDEX" val="1_8"/>
  <p:tag name="KSO_WM_UNIT_ID" val="custom20160923_9*l_i*1_8"/>
  <p:tag name="KSO_WM_UNIT_LAYERLEVEL" val="1_1"/>
  <p:tag name="KSO_WM_DIAGRAM_GROUP_CODE" val="l1-1"/>
  <p:tag name="KSO_WM_UNIT_TEXT_FILL_FORE_SCHEMECOLOR_INDEX" val="14"/>
  <p:tag name="KSO_WM_UNIT_TEXT_FILL_TYPE" val="1"/>
  <p:tag name="KSO_WM_UNIT_USESOURCEFORMAT_APPLY" val="1"/>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MH" val="20160819160041"/>
  <p:tag name="MH_LIBRARY" val="CONTENTS"/>
  <p:tag name="MH_TYPE" val="ENTRY"/>
  <p:tag name="ID" val="553524"/>
  <p:tag name="MH_ORDER" val="1"/>
  <p:tag name="KSO_WM_UNIT_TYPE" val="l_i"/>
  <p:tag name="KSO_WM_UNIT_INDEX" val="1_12"/>
  <p:tag name="KSO_WM_UNIT_ID" val="custom20160923_9*l_i*1_1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l_h_f"/>
  <p:tag name="KSO_WM_UNIT_INDEX" val="1_2_1"/>
  <p:tag name="KSO_WM_UNIT_ID" val="custom20160923_9*l_h_f*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9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3"/>
  <p:tag name="KSO_WM_TAG_VERSION" val="1.0"/>
  <p:tag name="KSO_WM_SLIDE_ID" val="custom20160923_14"/>
  <p:tag name="KSO_WM_SLIDE_INDEX" val="14"/>
  <p:tag name="KSO_WM_SLIDE_ITEM_CNT" val="3"/>
  <p:tag name="KSO_WM_SLIDE_LAYOUT" val="a_h_l"/>
  <p:tag name="KSO_WM_SLIDE_LAYOUT_CNT" val="1_1_1"/>
  <p:tag name="KSO_WM_SLIDE_TYPE" val="text"/>
  <p:tag name="KSO_WM_BEAUTIFY_FLAG" val="#wm#"/>
  <p:tag name="KSO_WM_SLIDE_POSITION" val="0*109"/>
  <p:tag name="KSO_WM_SLIDE_SIZE" val="876*376"/>
  <p:tag name="KSO_WM_DIAGRAM_GROUP_CODE" val="l1-2"/>
</p:tagLst>
</file>

<file path=ppt/tags/tag98.xml><?xml version="1.0" encoding="utf-8"?>
<p:tagLst xmlns:a="http://schemas.openxmlformats.org/drawingml/2006/main" xmlns:r="http://schemas.openxmlformats.org/officeDocument/2006/relationships" xmlns:p="http://schemas.openxmlformats.org/presentationml/2006/main">
  <p:tag name="MH" val="20160819160041"/>
  <p:tag name="MH_LIBRARY" val="CONTENTS"/>
  <p:tag name="MH_AUTOCOLOR" val="TRUE"/>
  <p:tag name="MH_TYPE" val="CONTENTS"/>
  <p:tag name="ID" val="553524"/>
  <p:tag name="KSO_WM_TEMPLATE_CATEGORY" val="custom"/>
  <p:tag name="KSO_WM_TEMPLATE_INDEX" val="20160923"/>
  <p:tag name="KSO_WM_TAG_VERSION" val="1.0"/>
  <p:tag name="KSO_WM_SLIDE_ID" val="custom20160923_9"/>
  <p:tag name="KSO_WM_SLIDE_INDEX" val="9"/>
  <p:tag name="KSO_WM_SLIDE_ITEM_CNT" val="5"/>
  <p:tag name="KSO_WM_SLIDE_LAYOUT" val="l_a"/>
  <p:tag name="KSO_WM_SLIDE_LAYOUT_CNT" val="1_1"/>
  <p:tag name="KSO_WM_SLIDE_TYPE" val="contents"/>
  <p:tag name="KSO_WM_BEAUTIFY_FLAG" val="#wm#"/>
  <p:tag name="KSO_WM_DIAGRAM_GROUP_CODE" val="l1-1"/>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3"/>
  <p:tag name="KSO_WM_UNIT_TYPE" val="a"/>
  <p:tag name="KSO_WM_UNIT_INDEX" val="1"/>
  <p:tag name="KSO_WM_UNIT_ID" val="custom20160923_14*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heme/theme1.xml><?xml version="1.0" encoding="utf-8"?>
<a:theme xmlns:a="http://schemas.openxmlformats.org/drawingml/2006/main" name="自定义设计方案">
  <a:themeElements>
    <a:clrScheme name="自定义 3">
      <a:dk1>
        <a:srgbClr val="000000"/>
      </a:dk1>
      <a:lt1>
        <a:srgbClr val="FFFFFF"/>
      </a:lt1>
      <a:dk2>
        <a:srgbClr val="000000"/>
      </a:dk2>
      <a:lt2>
        <a:srgbClr val="FFFFFF"/>
      </a:lt2>
      <a:accent1>
        <a:srgbClr val="0061AD"/>
      </a:accent1>
      <a:accent2>
        <a:srgbClr val="8FAADC"/>
      </a:accent2>
      <a:accent3>
        <a:srgbClr val="DBDBDB"/>
      </a:accent3>
      <a:accent4>
        <a:srgbClr val="868686"/>
      </a:accent4>
      <a:accent5>
        <a:srgbClr val="475F77"/>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5221</Words>
  <Application>Microsoft Office PowerPoint</Application>
  <PresentationFormat>宽屏</PresentationFormat>
  <Paragraphs>1196</Paragraphs>
  <Slides>50</Slides>
  <Notes>22</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50</vt:i4>
      </vt:variant>
    </vt:vector>
  </HeadingPairs>
  <TitlesOfParts>
    <vt:vector size="75" baseType="lpstr">
      <vt:lpstr>AdvOTb92eb7df.I</vt:lpstr>
      <vt:lpstr>Helvetica Light</vt:lpstr>
      <vt:lpstr>PMingLiU</vt:lpstr>
      <vt:lpstr>方正黑体简体</vt:lpstr>
      <vt:lpstr>黑体</vt:lpstr>
      <vt:lpstr>华文楷体</vt:lpstr>
      <vt:lpstr>华文细黑</vt:lpstr>
      <vt:lpstr>楷体</vt:lpstr>
      <vt:lpstr>宋体</vt:lpstr>
      <vt:lpstr>微软雅黑</vt:lpstr>
      <vt:lpstr>新宋体</vt:lpstr>
      <vt:lpstr>幼圆</vt:lpstr>
      <vt:lpstr>Arial</vt:lpstr>
      <vt:lpstr>Arial Narrow</vt:lpstr>
      <vt:lpstr>Calibri</vt:lpstr>
      <vt:lpstr>Calibri Light</vt:lpstr>
      <vt:lpstr>Cambria Math</vt:lpstr>
      <vt:lpstr>Helvetica</vt:lpstr>
      <vt:lpstr>Segoe UI</vt:lpstr>
      <vt:lpstr>Segoe UI Light</vt:lpstr>
      <vt:lpstr>Times</vt:lpstr>
      <vt:lpstr>Times New Roman</vt:lpstr>
      <vt:lpstr>Wingdings</vt:lpstr>
      <vt:lpstr>自定义设计方案</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 CSMAR产品部</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Siqi</dc:creator>
  <cp:lastModifiedBy>Z900</cp:lastModifiedBy>
  <cp:revision>456</cp:revision>
  <dcterms:created xsi:type="dcterms:W3CDTF">2017-06-28T13:23:00Z</dcterms:created>
  <dcterms:modified xsi:type="dcterms:W3CDTF">2018-10-25T01:57:07Z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