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0" r:id="rId2"/>
  </p:sldMasterIdLst>
  <p:notesMasterIdLst>
    <p:notesMasterId r:id="rId14"/>
  </p:notesMasterIdLst>
  <p:handoutMasterIdLst>
    <p:handoutMasterId r:id="rId15"/>
  </p:handoutMasterIdLst>
  <p:sldIdLst>
    <p:sldId id="635" r:id="rId3"/>
    <p:sldId id="607" r:id="rId4"/>
    <p:sldId id="636" r:id="rId5"/>
    <p:sldId id="637" r:id="rId6"/>
    <p:sldId id="638" r:id="rId7"/>
    <p:sldId id="639" r:id="rId8"/>
    <p:sldId id="640" r:id="rId9"/>
    <p:sldId id="641" r:id="rId10"/>
    <p:sldId id="643" r:id="rId11"/>
    <p:sldId id="642" r:id="rId12"/>
    <p:sldId id="644" r:id="rId13"/>
  </p:sldIdLst>
  <p:sldSz cx="9144000" cy="6858000" type="screen4x3"/>
  <p:notesSz cx="7010400" cy="9296400"/>
  <p:defaultTextStyle>
    <a:defPPr>
      <a:defRPr lang="en-US"/>
    </a:defPPr>
    <a:lvl1pPr algn="r" rtl="0" fontAlgn="base">
      <a:spcBef>
        <a:spcPct val="0"/>
      </a:spcBef>
      <a:spcAft>
        <a:spcPct val="0"/>
      </a:spcAft>
      <a:defRPr b="1" kern="1200">
        <a:solidFill>
          <a:schemeClr val="tx1"/>
        </a:solidFill>
        <a:latin typeface="Arial" charset="0"/>
        <a:ea typeface="+mn-ea"/>
        <a:cs typeface="+mn-cs"/>
      </a:defRPr>
    </a:lvl1pPr>
    <a:lvl2pPr marL="457200" algn="r" rtl="0" fontAlgn="base">
      <a:spcBef>
        <a:spcPct val="0"/>
      </a:spcBef>
      <a:spcAft>
        <a:spcPct val="0"/>
      </a:spcAft>
      <a:defRPr b="1" kern="1200">
        <a:solidFill>
          <a:schemeClr val="tx1"/>
        </a:solidFill>
        <a:latin typeface="Arial" charset="0"/>
        <a:ea typeface="+mn-ea"/>
        <a:cs typeface="+mn-cs"/>
      </a:defRPr>
    </a:lvl2pPr>
    <a:lvl3pPr marL="914400" algn="r" rtl="0" fontAlgn="base">
      <a:spcBef>
        <a:spcPct val="0"/>
      </a:spcBef>
      <a:spcAft>
        <a:spcPct val="0"/>
      </a:spcAft>
      <a:defRPr b="1" kern="1200">
        <a:solidFill>
          <a:schemeClr val="tx1"/>
        </a:solidFill>
        <a:latin typeface="Arial" charset="0"/>
        <a:ea typeface="+mn-ea"/>
        <a:cs typeface="+mn-cs"/>
      </a:defRPr>
    </a:lvl3pPr>
    <a:lvl4pPr marL="1371600" algn="r" rtl="0" fontAlgn="base">
      <a:spcBef>
        <a:spcPct val="0"/>
      </a:spcBef>
      <a:spcAft>
        <a:spcPct val="0"/>
      </a:spcAft>
      <a:defRPr b="1" kern="1200">
        <a:solidFill>
          <a:schemeClr val="tx1"/>
        </a:solidFill>
        <a:latin typeface="Arial" charset="0"/>
        <a:ea typeface="+mn-ea"/>
        <a:cs typeface="+mn-cs"/>
      </a:defRPr>
    </a:lvl4pPr>
    <a:lvl5pPr marL="1828800" algn="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7399B1"/>
    <a:srgbClr val="4D5259"/>
    <a:srgbClr val="E9DFBC"/>
    <a:srgbClr val="B5B8B9"/>
    <a:srgbClr val="002A59"/>
    <a:srgbClr val="7FB9D0"/>
    <a:srgbClr val="005B7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3773" autoAdjust="0"/>
  </p:normalViewPr>
  <p:slideViewPr>
    <p:cSldViewPr snapToGrid="0">
      <p:cViewPr>
        <p:scale>
          <a:sx n="60" d="100"/>
          <a:sy n="60" d="100"/>
        </p:scale>
        <p:origin x="-1398" y="-7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1470" y="-10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420688" y="209550"/>
            <a:ext cx="6086475" cy="465138"/>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l" defTabSz="915988">
              <a:defRPr sz="1200"/>
            </a:lvl1pPr>
          </a:lstStyle>
          <a:p>
            <a:r>
              <a:rPr lang="en-US"/>
              <a:t>Federal Reserve Bank of Richmond</a:t>
            </a:r>
          </a:p>
        </p:txBody>
      </p:sp>
      <p:sp>
        <p:nvSpPr>
          <p:cNvPr id="87044" name="Rectangle 4"/>
          <p:cNvSpPr>
            <a:spLocks noGrp="1" noChangeArrowheads="1"/>
          </p:cNvSpPr>
          <p:nvPr>
            <p:ph type="ftr" sz="quarter" idx="2"/>
          </p:nvPr>
        </p:nvSpPr>
        <p:spPr bwMode="auto">
          <a:xfrm>
            <a:off x="379413" y="8831263"/>
            <a:ext cx="3038475" cy="463550"/>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l" defTabSz="915988">
              <a:defRPr sz="800" b="0"/>
            </a:lvl1pPr>
          </a:lstStyle>
          <a:p>
            <a:r>
              <a:rPr lang="en-US"/>
              <a:t>CONFIDENTAL</a:t>
            </a:r>
          </a:p>
        </p:txBody>
      </p:sp>
      <p:sp>
        <p:nvSpPr>
          <p:cNvPr id="87045" name="Rectangle 5"/>
          <p:cNvSpPr>
            <a:spLocks noGrp="1" noChangeArrowheads="1"/>
          </p:cNvSpPr>
          <p:nvPr>
            <p:ph type="sldNum" sz="quarter" idx="3"/>
          </p:nvPr>
        </p:nvSpPr>
        <p:spPr bwMode="auto">
          <a:xfrm>
            <a:off x="4024313" y="8832850"/>
            <a:ext cx="2609850" cy="463550"/>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defTabSz="915988">
              <a:defRPr sz="800" b="0"/>
            </a:lvl1pPr>
          </a:lstStyle>
          <a:p>
            <a:fld id="{5A22FA35-6C22-4D23-88FF-67164277D806}" type="slidenum">
              <a:rPr lang="en-US"/>
              <a:pPr/>
              <a:t>‹#›</a:t>
            </a:fld>
            <a:endParaRPr lang="en-US"/>
          </a:p>
        </p:txBody>
      </p:sp>
      <p:sp>
        <p:nvSpPr>
          <p:cNvPr id="87047" name="Line 7"/>
          <p:cNvSpPr>
            <a:spLocks noChangeShapeType="1"/>
          </p:cNvSpPr>
          <p:nvPr/>
        </p:nvSpPr>
        <p:spPr bwMode="auto">
          <a:xfrm>
            <a:off x="504825" y="742950"/>
            <a:ext cx="6005513" cy="0"/>
          </a:xfrm>
          <a:prstGeom prst="line">
            <a:avLst/>
          </a:prstGeom>
          <a:noFill/>
          <a:ln w="38100">
            <a:solidFill>
              <a:schemeClr val="tx1"/>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419100" y="209550"/>
            <a:ext cx="6086475" cy="46672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l" defTabSz="915988">
              <a:defRPr sz="1200"/>
            </a:lvl1pPr>
          </a:lstStyle>
          <a:p>
            <a:r>
              <a:rPr lang="en-US"/>
              <a:t>Federal Reserve Bank of Richmond</a:t>
            </a:r>
          </a:p>
        </p:txBody>
      </p:sp>
      <p:sp>
        <p:nvSpPr>
          <p:cNvPr id="59396" name="Rectangle 4"/>
          <p:cNvSpPr>
            <a:spLocks noGrp="1" noRot="1" noChangeAspect="1" noChangeArrowheads="1" noTextEdit="1"/>
          </p:cNvSpPr>
          <p:nvPr>
            <p:ph type="sldImg" idx="2"/>
          </p:nvPr>
        </p:nvSpPr>
        <p:spPr bwMode="auto">
          <a:xfrm>
            <a:off x="1104900" y="914400"/>
            <a:ext cx="4805363" cy="3603625"/>
          </a:xfrm>
          <a:prstGeom prst="rect">
            <a:avLst/>
          </a:prstGeom>
          <a:noFill/>
          <a:ln w="9525">
            <a:solidFill>
              <a:srgbClr val="000000"/>
            </a:solidFill>
            <a:miter lim="800000"/>
            <a:headEnd/>
            <a:tailEnd/>
          </a:ln>
          <a:effectLst/>
        </p:spPr>
      </p:sp>
      <p:sp>
        <p:nvSpPr>
          <p:cNvPr id="59397" name="Rectangle 5"/>
          <p:cNvSpPr>
            <a:spLocks noGrp="1" noChangeArrowheads="1"/>
          </p:cNvSpPr>
          <p:nvPr>
            <p:ph type="body" sz="quarter" idx="3"/>
          </p:nvPr>
        </p:nvSpPr>
        <p:spPr bwMode="auto">
          <a:xfrm>
            <a:off x="1069975" y="4676775"/>
            <a:ext cx="4808538" cy="3960813"/>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398" name="Rectangle 6"/>
          <p:cNvSpPr>
            <a:spLocks noGrp="1" noChangeArrowheads="1"/>
          </p:cNvSpPr>
          <p:nvPr>
            <p:ph type="ftr" sz="quarter" idx="4"/>
          </p:nvPr>
        </p:nvSpPr>
        <p:spPr bwMode="auto">
          <a:xfrm>
            <a:off x="393700" y="9012238"/>
            <a:ext cx="3040063" cy="282575"/>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l" defTabSz="915988">
              <a:defRPr sz="800" b="0"/>
            </a:lvl1pPr>
          </a:lstStyle>
          <a:p>
            <a:r>
              <a:rPr lang="en-US"/>
              <a:t>CONFIDENTAL</a:t>
            </a:r>
          </a:p>
        </p:txBody>
      </p:sp>
      <p:sp>
        <p:nvSpPr>
          <p:cNvPr id="59399" name="Rectangle 7"/>
          <p:cNvSpPr>
            <a:spLocks noGrp="1" noChangeArrowheads="1"/>
          </p:cNvSpPr>
          <p:nvPr>
            <p:ph type="sldNum" sz="quarter" idx="5"/>
          </p:nvPr>
        </p:nvSpPr>
        <p:spPr bwMode="auto">
          <a:xfrm>
            <a:off x="3930650" y="9013825"/>
            <a:ext cx="2690813" cy="280988"/>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defTabSz="915988">
              <a:defRPr sz="800" b="0"/>
            </a:lvl1pPr>
          </a:lstStyle>
          <a:p>
            <a:fld id="{CEA4D510-FA2E-446E-8FBC-CC32918D6D91}" type="slidenum">
              <a:rPr lang="en-US"/>
              <a:pPr/>
              <a:t>‹#›</a:t>
            </a:fld>
            <a:endParaRPr lang="en-US"/>
          </a:p>
        </p:txBody>
      </p:sp>
      <p:sp>
        <p:nvSpPr>
          <p:cNvPr id="59400" name="Text Box 8"/>
          <p:cNvSpPr txBox="1">
            <a:spLocks noChangeArrowheads="1"/>
          </p:cNvSpPr>
          <p:nvPr/>
        </p:nvSpPr>
        <p:spPr bwMode="auto">
          <a:xfrm>
            <a:off x="117475" y="5878513"/>
            <a:ext cx="184150" cy="366712"/>
          </a:xfrm>
          <a:prstGeom prst="rect">
            <a:avLst/>
          </a:prstGeom>
          <a:noFill/>
          <a:ln w="9525">
            <a:noFill/>
            <a:miter lim="800000"/>
            <a:headEnd/>
            <a:tailEnd/>
          </a:ln>
          <a:effectLst/>
        </p:spPr>
        <p:txBody>
          <a:bodyPr wrap="none" lIns="91577" tIns="45789" rIns="91577" bIns="45789">
            <a:spAutoFit/>
          </a:bodyPr>
          <a:lstStyle/>
          <a:p>
            <a:pPr algn="l" defTabSz="915988"/>
            <a:endParaRPr lang="en-CA"/>
          </a:p>
        </p:txBody>
      </p:sp>
      <p:sp>
        <p:nvSpPr>
          <p:cNvPr id="59402" name="Line 10"/>
          <p:cNvSpPr>
            <a:spLocks noChangeShapeType="1"/>
          </p:cNvSpPr>
          <p:nvPr/>
        </p:nvSpPr>
        <p:spPr bwMode="auto">
          <a:xfrm>
            <a:off x="504825" y="742950"/>
            <a:ext cx="6005513" cy="0"/>
          </a:xfrm>
          <a:prstGeom prst="line">
            <a:avLst/>
          </a:prstGeom>
          <a:noFill/>
          <a:ln w="38100">
            <a:solidFill>
              <a:schemeClr val="tx1"/>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hf dt="0"/>
  <p:notesStyle>
    <a:lvl1pPr algn="l" rtl="0" fontAlgn="base">
      <a:lnSpc>
        <a:spcPct val="90000"/>
      </a:lnSpc>
      <a:spcBef>
        <a:spcPct val="50000"/>
      </a:spcBef>
      <a:spcAft>
        <a:spcPct val="0"/>
      </a:spcAft>
      <a:defRPr sz="1000" kern="1200">
        <a:solidFill>
          <a:schemeClr val="tx1"/>
        </a:solidFill>
        <a:latin typeface="Arial" charset="0"/>
        <a:ea typeface="+mn-ea"/>
        <a:cs typeface="Arial" charset="0"/>
      </a:defRPr>
    </a:lvl1pPr>
    <a:lvl2pPr marL="287338" algn="l" rtl="0" fontAlgn="base">
      <a:lnSpc>
        <a:spcPct val="90000"/>
      </a:lnSpc>
      <a:spcBef>
        <a:spcPct val="25000"/>
      </a:spcBef>
      <a:spcAft>
        <a:spcPct val="0"/>
      </a:spcAft>
      <a:defRPr sz="800" kern="1200">
        <a:solidFill>
          <a:schemeClr val="tx1"/>
        </a:solidFill>
        <a:latin typeface="Arial" charset="0"/>
        <a:ea typeface="+mn-ea"/>
        <a:cs typeface="Arial" charset="0"/>
      </a:defRPr>
    </a:lvl2pPr>
    <a:lvl3pPr marL="627063" algn="l" rtl="0" fontAlgn="base">
      <a:lnSpc>
        <a:spcPct val="90000"/>
      </a:lnSpc>
      <a:spcBef>
        <a:spcPct val="25000"/>
      </a:spcBef>
      <a:spcAft>
        <a:spcPct val="0"/>
      </a:spcAft>
      <a:defRPr sz="800" kern="1200">
        <a:solidFill>
          <a:schemeClr val="tx1"/>
        </a:solidFill>
        <a:latin typeface="Arial" charset="0"/>
        <a:ea typeface="+mn-ea"/>
        <a:cs typeface="Arial" charset="0"/>
      </a:defRPr>
    </a:lvl3pPr>
    <a:lvl4pPr marL="914400" algn="l" rtl="0" fontAlgn="base">
      <a:lnSpc>
        <a:spcPct val="90000"/>
      </a:lnSpc>
      <a:spcBef>
        <a:spcPct val="25000"/>
      </a:spcBef>
      <a:spcAft>
        <a:spcPct val="0"/>
      </a:spcAft>
      <a:defRPr sz="800" kern="1200">
        <a:solidFill>
          <a:schemeClr val="tx1"/>
        </a:solidFill>
        <a:latin typeface="Arial" charset="0"/>
        <a:ea typeface="+mn-ea"/>
        <a:cs typeface="Arial" charset="0"/>
      </a:defRPr>
    </a:lvl4pPr>
    <a:lvl5pPr marL="1201738" algn="l" rtl="0" fontAlgn="base">
      <a:lnSpc>
        <a:spcPct val="90000"/>
      </a:lnSpc>
      <a:spcBef>
        <a:spcPct val="25000"/>
      </a:spcBef>
      <a:spcAft>
        <a:spcPct val="0"/>
      </a:spcAft>
      <a:defRPr sz="8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Federal Reserve Bank of Richmond</a:t>
            </a:r>
          </a:p>
        </p:txBody>
      </p:sp>
      <p:sp>
        <p:nvSpPr>
          <p:cNvPr id="5" name="Rectangle 6"/>
          <p:cNvSpPr>
            <a:spLocks noGrp="1" noChangeArrowheads="1"/>
          </p:cNvSpPr>
          <p:nvPr>
            <p:ph type="ftr" sz="quarter" idx="4"/>
          </p:nvPr>
        </p:nvSpPr>
        <p:spPr>
          <a:ln/>
        </p:spPr>
        <p:txBody>
          <a:bodyPr/>
          <a:lstStyle/>
          <a:p>
            <a:r>
              <a:rPr lang="en-US"/>
              <a:t>CONFIDENTAL</a:t>
            </a:r>
          </a:p>
        </p:txBody>
      </p:sp>
      <p:sp>
        <p:nvSpPr>
          <p:cNvPr id="6" name="Rectangle 7"/>
          <p:cNvSpPr>
            <a:spLocks noGrp="1" noChangeArrowheads="1"/>
          </p:cNvSpPr>
          <p:nvPr>
            <p:ph type="sldNum" sz="quarter" idx="5"/>
          </p:nvPr>
        </p:nvSpPr>
        <p:spPr>
          <a:ln/>
        </p:spPr>
        <p:txBody>
          <a:bodyPr/>
          <a:lstStyle/>
          <a:p>
            <a:fld id="{CE4A314D-A519-4B6E-890C-5FAD5EA845E3}" type="slidenum">
              <a:rPr lang="en-US"/>
              <a:pPr/>
              <a:t>1</a:t>
            </a:fld>
            <a:endParaRPr lang="en-US"/>
          </a:p>
        </p:txBody>
      </p:sp>
      <p:sp>
        <p:nvSpPr>
          <p:cNvPr id="417794" name="Rectangle 2"/>
          <p:cNvSpPr>
            <a:spLocks noGrp="1" noRot="1" noChangeAspect="1" noChangeArrowheads="1" noTextEdit="1"/>
          </p:cNvSpPr>
          <p:nvPr>
            <p:ph type="sldImg"/>
          </p:nvPr>
        </p:nvSpPr>
        <p:spPr>
          <a:xfrm>
            <a:off x="1119188" y="962025"/>
            <a:ext cx="4805362" cy="3603625"/>
          </a:xfrm>
          <a:ln/>
        </p:spPr>
      </p:sp>
      <p:sp>
        <p:nvSpPr>
          <p:cNvPr id="417795" name="Rectangle 3"/>
          <p:cNvSpPr>
            <a:spLocks noGrp="1" noChangeArrowheads="1"/>
          </p:cNvSpPr>
          <p:nvPr>
            <p:ph type="body" idx="1"/>
          </p:nvPr>
        </p:nvSpPr>
        <p:spPr/>
        <p:txBody>
          <a:bodyPr/>
          <a:lstStyle/>
          <a:p>
            <a:endParaRPr lang="en-US" baseline="0" dirty="0" smtClean="0"/>
          </a:p>
          <a:p>
            <a:endParaRPr lang="en-US" dirty="0" smtClean="0"/>
          </a:p>
          <a:p>
            <a:endParaRPr lang="en-US" baseline="0" dirty="0" smtClean="0"/>
          </a:p>
          <a:p>
            <a:endParaRPr lang="en-US" dirty="0" smtClean="0"/>
          </a:p>
          <a:p>
            <a:endParaRPr lang="en-US" baseline="0" dirty="0" smtClean="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r>
              <a:rPr lang="en-US" smtClean="0"/>
              <a:t>Federal Reserve Bank of Richmond</a:t>
            </a:r>
            <a:endParaRPr lang="en-US"/>
          </a:p>
        </p:txBody>
      </p:sp>
      <p:sp>
        <p:nvSpPr>
          <p:cNvPr id="5" name="Footer Placeholder 4"/>
          <p:cNvSpPr>
            <a:spLocks noGrp="1"/>
          </p:cNvSpPr>
          <p:nvPr>
            <p:ph type="ftr" sz="quarter" idx="11"/>
          </p:nvPr>
        </p:nvSpPr>
        <p:spPr/>
        <p:txBody>
          <a:bodyPr/>
          <a:lstStyle/>
          <a:p>
            <a:r>
              <a:rPr lang="en-US" smtClean="0"/>
              <a:t>CONFIDENTAL</a:t>
            </a:r>
            <a:endParaRPr lang="en-US"/>
          </a:p>
        </p:txBody>
      </p:sp>
      <p:sp>
        <p:nvSpPr>
          <p:cNvPr id="6" name="Slide Number Placeholder 5"/>
          <p:cNvSpPr>
            <a:spLocks noGrp="1"/>
          </p:cNvSpPr>
          <p:nvPr>
            <p:ph type="sldNum" sz="quarter" idx="12"/>
          </p:nvPr>
        </p:nvSpPr>
        <p:spPr/>
        <p:txBody>
          <a:bodyPr/>
          <a:lstStyle/>
          <a:p>
            <a:fld id="{CEA4D510-FA2E-446E-8FBC-CC32918D6D91}"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9862" name="Text Box 6"/>
          <p:cNvSpPr txBox="1">
            <a:spLocks noChangeArrowheads="1"/>
          </p:cNvSpPr>
          <p:nvPr/>
        </p:nvSpPr>
        <p:spPr bwMode="auto">
          <a:xfrm>
            <a:off x="3802063" y="6515100"/>
            <a:ext cx="1263650" cy="214313"/>
          </a:xfrm>
          <a:prstGeom prst="rect">
            <a:avLst/>
          </a:prstGeom>
          <a:noFill/>
          <a:ln w="9525">
            <a:noFill/>
            <a:miter lim="800000"/>
            <a:headEnd/>
            <a:tailEnd/>
          </a:ln>
          <a:effectLst/>
        </p:spPr>
        <p:txBody>
          <a:bodyPr wrap="none">
            <a:spAutoFit/>
          </a:bodyPr>
          <a:lstStyle/>
          <a:p>
            <a:pPr algn="l"/>
            <a:r>
              <a:rPr lang="en-US" sz="800" b="0">
                <a:solidFill>
                  <a:schemeClr val="bg1"/>
                </a:solidFill>
              </a:rPr>
              <a:t>Confidential Information</a:t>
            </a:r>
          </a:p>
        </p:txBody>
      </p:sp>
      <p:sp>
        <p:nvSpPr>
          <p:cNvPr id="249873" name="Rectangle 17"/>
          <p:cNvSpPr>
            <a:spLocks noGrp="1" noChangeArrowheads="1"/>
          </p:cNvSpPr>
          <p:nvPr>
            <p:ph type="ctrTitle" sz="quarter"/>
          </p:nvPr>
        </p:nvSpPr>
        <p:spPr>
          <a:xfrm>
            <a:off x="476250" y="2686050"/>
            <a:ext cx="7467600" cy="555625"/>
          </a:xfrm>
        </p:spPr>
        <p:txBody>
          <a:bodyPr anchor="t"/>
          <a:lstStyle>
            <a:lvl1pPr>
              <a:lnSpc>
                <a:spcPct val="95000"/>
              </a:lnSpc>
              <a:buFont typeface="Arial" charset="0"/>
              <a:buNone/>
              <a:defRPr sz="3200"/>
            </a:lvl1pPr>
          </a:lstStyle>
          <a:p>
            <a:r>
              <a:rPr lang="en-US"/>
              <a:t>Click to edit Master title style</a:t>
            </a:r>
          </a:p>
        </p:txBody>
      </p:sp>
      <p:sp>
        <p:nvSpPr>
          <p:cNvPr id="249874" name="Rectangle 18"/>
          <p:cNvSpPr>
            <a:spLocks noGrp="1" noChangeArrowheads="1"/>
          </p:cNvSpPr>
          <p:nvPr>
            <p:ph type="subTitle" sz="quarter" idx="1"/>
          </p:nvPr>
        </p:nvSpPr>
        <p:spPr>
          <a:xfrm>
            <a:off x="490538" y="3362325"/>
            <a:ext cx="6400800" cy="1123950"/>
          </a:xfrm>
        </p:spPr>
        <p:txBody>
          <a:bodyPr/>
          <a:lstStyle>
            <a:lvl1pPr marL="0" indent="0">
              <a:lnSpc>
                <a:spcPct val="100000"/>
              </a:lnSpc>
              <a:spcBef>
                <a:spcPct val="0"/>
              </a:spcBef>
              <a:buFontTx/>
              <a:buNone/>
              <a:defRPr sz="2000"/>
            </a:lvl1pPr>
          </a:lstStyle>
          <a:p>
            <a:r>
              <a:rPr lang="en-US"/>
              <a:t>Click to edit Master subtitle style</a:t>
            </a:r>
          </a:p>
        </p:txBody>
      </p:sp>
      <p:sp>
        <p:nvSpPr>
          <p:cNvPr id="249889" name="Rectangle 33"/>
          <p:cNvSpPr>
            <a:spLocks noGrp="1" noChangeArrowheads="1"/>
          </p:cNvSpPr>
          <p:nvPr>
            <p:ph type="sldNum" sz="quarter" idx="4"/>
          </p:nvPr>
        </p:nvSpPr>
        <p:spPr/>
        <p:txBody>
          <a:bodyPr/>
          <a:lstStyle>
            <a:lvl1pPr>
              <a:defRPr/>
            </a:lvl1pPr>
          </a:lstStyle>
          <a:p>
            <a:fld id="{7E0642DA-4AA5-4AE5-917A-8F3F8FEF276C}" type="slidenum">
              <a:rPr lang="en-US"/>
              <a:pPr/>
              <a:t>‹#›</a:t>
            </a:fld>
            <a:endParaRPr lang="en-US"/>
          </a:p>
        </p:txBody>
      </p:sp>
      <p:sp>
        <p:nvSpPr>
          <p:cNvPr id="249890" name="Rectangle 34"/>
          <p:cNvSpPr>
            <a:spLocks noChangeArrowheads="1"/>
          </p:cNvSpPr>
          <p:nvPr userDrawn="1"/>
        </p:nvSpPr>
        <p:spPr bwMode="ltGray">
          <a:xfrm>
            <a:off x="8782050" y="6502400"/>
            <a:ext cx="182563" cy="182563"/>
          </a:xfrm>
          <a:prstGeom prst="rect">
            <a:avLst/>
          </a:prstGeom>
          <a:noFill/>
          <a:ln w="9525" algn="ctr">
            <a:solidFill>
              <a:srgbClr val="B5B8B9"/>
            </a:solidFill>
            <a:miter lim="800000"/>
            <a:headEnd/>
            <a:tailEnd/>
          </a:ln>
          <a:effectLst/>
        </p:spPr>
        <p:txBody>
          <a:bodyPr wrap="none" anchor="ctr"/>
          <a:lstStyle/>
          <a:p>
            <a:endParaRPr lang="en-US"/>
          </a:p>
        </p:txBody>
      </p:sp>
      <p:pic>
        <p:nvPicPr>
          <p:cNvPr id="249895" name="Picture 39" descr="FRB_notag_1c"/>
          <p:cNvPicPr>
            <a:picLocks noChangeAspect="1" noChangeArrowheads="1"/>
          </p:cNvPicPr>
          <p:nvPr userDrawn="1"/>
        </p:nvPicPr>
        <p:blipFill>
          <a:blip r:embed="rId2" cstate="print"/>
          <a:srcRect/>
          <a:stretch>
            <a:fillRect/>
          </a:stretch>
        </p:blipFill>
        <p:spPr bwMode="auto">
          <a:xfrm>
            <a:off x="266700" y="5892800"/>
            <a:ext cx="2895600" cy="736600"/>
          </a:xfrm>
          <a:prstGeom prst="rect">
            <a:avLst/>
          </a:prstGeom>
          <a:noFill/>
        </p:spPr>
      </p:pic>
      <p:grpSp>
        <p:nvGrpSpPr>
          <p:cNvPr id="249898" name="Group 42"/>
          <p:cNvGrpSpPr>
            <a:grpSpLocks/>
          </p:cNvGrpSpPr>
          <p:nvPr userDrawn="1"/>
        </p:nvGrpSpPr>
        <p:grpSpPr bwMode="auto">
          <a:xfrm>
            <a:off x="0" y="0"/>
            <a:ext cx="9144000" cy="457200"/>
            <a:chOff x="0" y="0"/>
            <a:chExt cx="5760" cy="288"/>
          </a:xfrm>
        </p:grpSpPr>
        <p:sp>
          <p:nvSpPr>
            <p:cNvPr id="249899" name="Rectangle 43"/>
            <p:cNvSpPr>
              <a:spLocks noChangeArrowheads="1"/>
            </p:cNvSpPr>
            <p:nvPr userDrawn="1"/>
          </p:nvSpPr>
          <p:spPr bwMode="ltGray">
            <a:xfrm>
              <a:off x="0" y="0"/>
              <a:ext cx="5247" cy="288"/>
            </a:xfrm>
            <a:prstGeom prst="rect">
              <a:avLst/>
            </a:prstGeom>
            <a:solidFill>
              <a:srgbClr val="005B70"/>
            </a:solidFill>
            <a:ln w="9525" algn="ctr">
              <a:noFill/>
              <a:miter lim="800000"/>
              <a:headEnd/>
              <a:tailEnd/>
            </a:ln>
            <a:effectLst/>
          </p:spPr>
          <p:txBody>
            <a:bodyPr wrap="none" anchor="ctr"/>
            <a:lstStyle/>
            <a:p>
              <a:endParaRPr lang="en-US"/>
            </a:p>
          </p:txBody>
        </p:sp>
        <p:sp>
          <p:nvSpPr>
            <p:cNvPr id="249900" name="Rectangle 44"/>
            <p:cNvSpPr>
              <a:spLocks noChangeArrowheads="1"/>
            </p:cNvSpPr>
            <p:nvPr userDrawn="1"/>
          </p:nvSpPr>
          <p:spPr bwMode="ltGray">
            <a:xfrm>
              <a:off x="4992" y="48"/>
              <a:ext cx="192" cy="192"/>
            </a:xfrm>
            <a:prstGeom prst="rect">
              <a:avLst/>
            </a:prstGeom>
            <a:noFill/>
            <a:ln w="9525" algn="ctr">
              <a:solidFill>
                <a:schemeClr val="bg1"/>
              </a:solidFill>
              <a:miter lim="800000"/>
              <a:headEnd/>
              <a:tailEnd/>
            </a:ln>
            <a:effectLst/>
          </p:spPr>
          <p:txBody>
            <a:bodyPr wrap="none" anchor="ctr"/>
            <a:lstStyle/>
            <a:p>
              <a:endParaRPr lang="en-US"/>
            </a:p>
          </p:txBody>
        </p:sp>
        <p:pic>
          <p:nvPicPr>
            <p:cNvPr id="249901" name="Picture 45" descr="chart"/>
            <p:cNvPicPr>
              <a:picLocks noChangeAspect="1" noChangeArrowheads="1"/>
            </p:cNvPicPr>
            <p:nvPr userDrawn="1"/>
          </p:nvPicPr>
          <p:blipFill>
            <a:blip r:embed="rId3" cstate="print"/>
            <a:srcRect/>
            <a:stretch>
              <a:fillRect/>
            </a:stretch>
          </p:blipFill>
          <p:spPr bwMode="auto">
            <a:xfrm>
              <a:off x="5245" y="0"/>
              <a:ext cx="515" cy="288"/>
            </a:xfrm>
            <a:prstGeom prst="rect">
              <a:avLst/>
            </a:prstGeom>
            <a:noFill/>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4288B838-71E1-44A6-91D5-9A8384A2741D}"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AB1F0CE2-002B-4E34-AC64-129B54FAFDFF}"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23875" y="1295400"/>
            <a:ext cx="4102100" cy="4319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8375" y="1295400"/>
            <a:ext cx="4102100" cy="4319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2D90256-0A50-4745-8BDC-BBD1023687A9}"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EB85DE32-787B-4164-B1FE-AF3A2E3D5547}"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F04B9320-5369-4864-AE1C-B74B13E64AA2}"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E5C3E190-CFBF-4772-9BB9-241AC6576F70}"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1C607E2-5267-448A-A1CE-8467E4A17C9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2731F37-9DE9-4979-98A9-E6D70A5207CE}"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0B517E4-E253-4F03-AF9A-FC890BA21357}"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0213" y="304800"/>
            <a:ext cx="2100262" cy="5310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6250" y="304800"/>
            <a:ext cx="6151563" cy="5310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08DC7B5-0AA7-4BDF-8CEC-F858A4B7BC52}"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6250" y="304800"/>
            <a:ext cx="6848475"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23875" y="1295400"/>
            <a:ext cx="4102100" cy="4319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8375" y="1295400"/>
            <a:ext cx="4102100" cy="4319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8686800" y="6477000"/>
            <a:ext cx="381000" cy="247650"/>
          </a:xfrm>
        </p:spPr>
        <p:txBody>
          <a:bodyPr/>
          <a:lstStyle>
            <a:lvl1pPr>
              <a:defRPr/>
            </a:lvl1pPr>
          </a:lstStyle>
          <a:p>
            <a:fld id="{5E8E92A3-8422-48B3-9E90-C03265259E07}"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6250" y="304800"/>
            <a:ext cx="6848475"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23875" y="1295400"/>
            <a:ext cx="4102100" cy="4319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778375" y="1295400"/>
            <a:ext cx="4102100" cy="4319588"/>
          </a:xfrm>
        </p:spPr>
        <p:txBody>
          <a:bodyPr/>
          <a:lstStyle/>
          <a:p>
            <a:endParaRPr lang="en-US"/>
          </a:p>
        </p:txBody>
      </p:sp>
      <p:sp>
        <p:nvSpPr>
          <p:cNvPr id="5" name="Slide Number Placeholder 4"/>
          <p:cNvSpPr>
            <a:spLocks noGrp="1"/>
          </p:cNvSpPr>
          <p:nvPr>
            <p:ph type="sldNum" sz="quarter" idx="10"/>
          </p:nvPr>
        </p:nvSpPr>
        <p:spPr>
          <a:xfrm>
            <a:off x="8686800" y="6477000"/>
            <a:ext cx="381000" cy="247650"/>
          </a:xfrm>
        </p:spPr>
        <p:txBody>
          <a:bodyPr/>
          <a:lstStyle>
            <a:lvl1pPr>
              <a:defRPr/>
            </a:lvl1pPr>
          </a:lstStyle>
          <a:p>
            <a:fld id="{584ED314-21D2-4410-9ADB-DA28230FF08A}"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76250" y="304800"/>
            <a:ext cx="6848475"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23875" y="1295400"/>
            <a:ext cx="4102100" cy="4319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78375" y="1295400"/>
            <a:ext cx="4102100" cy="208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78375" y="3530600"/>
            <a:ext cx="4102100" cy="2084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8686800" y="6477000"/>
            <a:ext cx="381000" cy="247650"/>
          </a:xfrm>
        </p:spPr>
        <p:txBody>
          <a:bodyPr/>
          <a:lstStyle>
            <a:lvl1pPr>
              <a:defRPr/>
            </a:lvl1pPr>
          </a:lstStyle>
          <a:p>
            <a:fld id="{5DCE2A92-993C-46C3-92E7-5BB6B0333E6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4.jpeg"/><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23284" name="Picture 20" descr="ppimage2"/>
          <p:cNvPicPr>
            <a:picLocks noChangeAspect="1" noChangeArrowheads="1"/>
          </p:cNvPicPr>
          <p:nvPr/>
        </p:nvPicPr>
        <p:blipFill>
          <a:blip r:embed="rId13" cstate="print"/>
          <a:srcRect/>
          <a:stretch>
            <a:fillRect/>
          </a:stretch>
        </p:blipFill>
        <p:spPr bwMode="auto">
          <a:xfrm>
            <a:off x="6858000" y="3048000"/>
            <a:ext cx="2286000" cy="1295400"/>
          </a:xfrm>
          <a:prstGeom prst="rect">
            <a:avLst/>
          </a:prstGeom>
          <a:noFill/>
        </p:spPr>
      </p:pic>
      <p:pic>
        <p:nvPicPr>
          <p:cNvPr id="523272" name="Picture 8" descr="FRB_notag_1c"/>
          <p:cNvPicPr>
            <a:picLocks noChangeAspect="1" noChangeArrowheads="1"/>
          </p:cNvPicPr>
          <p:nvPr/>
        </p:nvPicPr>
        <p:blipFill>
          <a:blip r:embed="rId14" cstate="print"/>
          <a:srcRect/>
          <a:stretch>
            <a:fillRect/>
          </a:stretch>
        </p:blipFill>
        <p:spPr bwMode="auto">
          <a:xfrm>
            <a:off x="939800" y="5021263"/>
            <a:ext cx="3784600" cy="960437"/>
          </a:xfrm>
          <a:prstGeom prst="rect">
            <a:avLst/>
          </a:prstGeom>
          <a:noFill/>
        </p:spPr>
      </p:pic>
      <p:sp>
        <p:nvSpPr>
          <p:cNvPr id="523273" name="Rectangle 9"/>
          <p:cNvSpPr>
            <a:spLocks noChangeArrowheads="1"/>
          </p:cNvSpPr>
          <p:nvPr/>
        </p:nvSpPr>
        <p:spPr bwMode="ltGray">
          <a:xfrm>
            <a:off x="0" y="3124200"/>
            <a:ext cx="6858000" cy="1219200"/>
          </a:xfrm>
          <a:prstGeom prst="rect">
            <a:avLst/>
          </a:prstGeom>
          <a:solidFill>
            <a:srgbClr val="005B70"/>
          </a:solidFill>
          <a:ln w="9525" algn="ctr">
            <a:noFill/>
            <a:miter lim="800000"/>
            <a:headEnd/>
            <a:tailEnd/>
          </a:ln>
          <a:effectLst/>
        </p:spPr>
        <p:txBody>
          <a:bodyPr wrap="none" anchor="ctr"/>
          <a:lstStyle/>
          <a:p>
            <a:endParaRPr lang="en-US"/>
          </a:p>
        </p:txBody>
      </p:sp>
      <p:sp>
        <p:nvSpPr>
          <p:cNvPr id="523274" name="Rectangle 10"/>
          <p:cNvSpPr>
            <a:spLocks noChangeArrowheads="1"/>
          </p:cNvSpPr>
          <p:nvPr/>
        </p:nvSpPr>
        <p:spPr bwMode="ltGray">
          <a:xfrm>
            <a:off x="0" y="0"/>
            <a:ext cx="9144000" cy="3124200"/>
          </a:xfrm>
          <a:prstGeom prst="rect">
            <a:avLst/>
          </a:prstGeom>
          <a:solidFill>
            <a:srgbClr val="E9DFBC"/>
          </a:solidFill>
          <a:ln w="9525" algn="ctr">
            <a:noFill/>
            <a:miter lim="800000"/>
            <a:headEnd/>
            <a:tailEnd/>
          </a:ln>
          <a:effectLst/>
        </p:spPr>
        <p:txBody>
          <a:bodyPr wrap="none" anchor="ctr"/>
          <a:lstStyle/>
          <a:p>
            <a:endParaRPr lang="en-US"/>
          </a:p>
        </p:txBody>
      </p:sp>
      <p:sp>
        <p:nvSpPr>
          <p:cNvPr id="523275" name="Line 11"/>
          <p:cNvSpPr>
            <a:spLocks noChangeShapeType="1"/>
          </p:cNvSpPr>
          <p:nvPr/>
        </p:nvSpPr>
        <p:spPr bwMode="ltGray">
          <a:xfrm>
            <a:off x="0" y="3124200"/>
            <a:ext cx="9144000" cy="0"/>
          </a:xfrm>
          <a:prstGeom prst="line">
            <a:avLst/>
          </a:prstGeom>
          <a:noFill/>
          <a:ln w="9525">
            <a:solidFill>
              <a:schemeClr val="bg1"/>
            </a:solidFill>
            <a:round/>
            <a:headEnd/>
            <a:tailEnd/>
          </a:ln>
          <a:effectLst/>
        </p:spPr>
        <p:txBody>
          <a:bodyPr wrap="none" anchor="ctr"/>
          <a:lstStyle/>
          <a:p>
            <a:endParaRPr lang="en-US"/>
          </a:p>
        </p:txBody>
      </p:sp>
      <p:sp>
        <p:nvSpPr>
          <p:cNvPr id="523277" name="Rectangle 13"/>
          <p:cNvSpPr>
            <a:spLocks noChangeArrowheads="1"/>
          </p:cNvSpPr>
          <p:nvPr/>
        </p:nvSpPr>
        <p:spPr bwMode="ltGray">
          <a:xfrm>
            <a:off x="7010400" y="1981200"/>
            <a:ext cx="914400" cy="914400"/>
          </a:xfrm>
          <a:prstGeom prst="rect">
            <a:avLst/>
          </a:prstGeom>
          <a:noFill/>
          <a:ln w="9525" algn="ctr">
            <a:solidFill>
              <a:schemeClr val="bg1"/>
            </a:solidFill>
            <a:miter lim="800000"/>
            <a:headEnd/>
            <a:tailEnd/>
          </a:ln>
          <a:effectLst/>
        </p:spPr>
        <p:txBody>
          <a:bodyPr wrap="none" anchor="ctr"/>
          <a:lstStyle/>
          <a:p>
            <a:endParaRPr lang="en-US"/>
          </a:p>
        </p:txBody>
      </p:sp>
      <p:sp>
        <p:nvSpPr>
          <p:cNvPr id="523278" name="Rectangle 14"/>
          <p:cNvSpPr>
            <a:spLocks noChangeArrowheads="1"/>
          </p:cNvSpPr>
          <p:nvPr/>
        </p:nvSpPr>
        <p:spPr bwMode="ltGray">
          <a:xfrm>
            <a:off x="5715000" y="3276600"/>
            <a:ext cx="914400" cy="914400"/>
          </a:xfrm>
          <a:prstGeom prst="rect">
            <a:avLst/>
          </a:prstGeom>
          <a:noFill/>
          <a:ln w="9525" algn="ctr">
            <a:solidFill>
              <a:schemeClr val="bg1"/>
            </a:solidFill>
            <a:miter lim="800000"/>
            <a:headEnd/>
            <a:tailEnd/>
          </a:ln>
          <a:effectLst/>
        </p:spPr>
        <p:txBody>
          <a:bodyPr wrap="none" anchor="ctr"/>
          <a:lstStyle/>
          <a:p>
            <a:pPr algn="ctr"/>
            <a:endParaRPr lang="en-US"/>
          </a:p>
        </p:txBody>
      </p:sp>
      <p:sp>
        <p:nvSpPr>
          <p:cNvPr id="523279" name="Rectangle 15"/>
          <p:cNvSpPr>
            <a:spLocks noChangeArrowheads="1"/>
          </p:cNvSpPr>
          <p:nvPr/>
        </p:nvSpPr>
        <p:spPr bwMode="ltGray">
          <a:xfrm>
            <a:off x="7010400" y="4572000"/>
            <a:ext cx="914400" cy="914400"/>
          </a:xfrm>
          <a:prstGeom prst="rect">
            <a:avLst/>
          </a:prstGeom>
          <a:noFill/>
          <a:ln w="9525" algn="ctr">
            <a:solidFill>
              <a:srgbClr val="002A59"/>
            </a:solidFill>
            <a:miter lim="800000"/>
            <a:headEnd/>
            <a:tailEnd/>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8834" name="Rectangle 2"/>
          <p:cNvSpPr>
            <a:spLocks noGrp="1" noChangeArrowheads="1"/>
          </p:cNvSpPr>
          <p:nvPr>
            <p:ph type="body" idx="1"/>
          </p:nvPr>
        </p:nvSpPr>
        <p:spPr bwMode="auto">
          <a:xfrm>
            <a:off x="523875" y="1295400"/>
            <a:ext cx="8356600" cy="43195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8835" name="Rectangle 3"/>
          <p:cNvSpPr>
            <a:spLocks noGrp="1" noChangeArrowheads="1"/>
          </p:cNvSpPr>
          <p:nvPr>
            <p:ph type="title"/>
          </p:nvPr>
        </p:nvSpPr>
        <p:spPr bwMode="auto">
          <a:xfrm>
            <a:off x="476250" y="304800"/>
            <a:ext cx="6848475"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48838" name="Text Box 6"/>
          <p:cNvSpPr txBox="1">
            <a:spLocks noChangeArrowheads="1"/>
          </p:cNvSpPr>
          <p:nvPr/>
        </p:nvSpPr>
        <p:spPr bwMode="auto">
          <a:xfrm>
            <a:off x="7391400" y="6515100"/>
            <a:ext cx="1263650" cy="214313"/>
          </a:xfrm>
          <a:prstGeom prst="rect">
            <a:avLst/>
          </a:prstGeom>
          <a:noFill/>
          <a:ln w="9525">
            <a:noFill/>
            <a:miter lim="800000"/>
            <a:headEnd/>
            <a:tailEnd/>
          </a:ln>
          <a:effectLst/>
        </p:spPr>
        <p:txBody>
          <a:bodyPr wrap="none">
            <a:spAutoFit/>
          </a:bodyPr>
          <a:lstStyle/>
          <a:p>
            <a:pPr algn="l"/>
            <a:r>
              <a:rPr lang="en-US" sz="800" b="0" dirty="0">
                <a:solidFill>
                  <a:schemeClr val="bg1"/>
                </a:solidFill>
              </a:rPr>
              <a:t>Confidential Information</a:t>
            </a:r>
          </a:p>
        </p:txBody>
      </p:sp>
      <p:pic>
        <p:nvPicPr>
          <p:cNvPr id="248848" name="Picture 16" descr="FRB_notag_1c"/>
          <p:cNvPicPr>
            <a:picLocks noChangeAspect="1" noChangeArrowheads="1"/>
          </p:cNvPicPr>
          <p:nvPr/>
        </p:nvPicPr>
        <p:blipFill>
          <a:blip r:embed="rId16" cstate="print"/>
          <a:srcRect/>
          <a:stretch>
            <a:fillRect/>
          </a:stretch>
        </p:blipFill>
        <p:spPr bwMode="auto">
          <a:xfrm>
            <a:off x="266700" y="5892800"/>
            <a:ext cx="2895600" cy="736600"/>
          </a:xfrm>
          <a:prstGeom prst="rect">
            <a:avLst/>
          </a:prstGeom>
          <a:noFill/>
        </p:spPr>
      </p:pic>
      <p:sp>
        <p:nvSpPr>
          <p:cNvPr id="248877" name="Rectangle 45"/>
          <p:cNvSpPr>
            <a:spLocks noGrp="1" noChangeArrowheads="1"/>
          </p:cNvSpPr>
          <p:nvPr>
            <p:ph type="sldNum" sz="quarter" idx="4"/>
          </p:nvPr>
        </p:nvSpPr>
        <p:spPr bwMode="auto">
          <a:xfrm>
            <a:off x="8686800" y="6477000"/>
            <a:ext cx="3810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0">
                <a:solidFill>
                  <a:srgbClr val="4D5259"/>
                </a:solidFill>
              </a:defRPr>
            </a:lvl1pPr>
          </a:lstStyle>
          <a:p>
            <a:fld id="{278C6E33-8DA9-4E27-8D60-509FA4FBC35D}" type="slidenum">
              <a:rPr lang="en-US"/>
              <a:pPr/>
              <a:t>‹#›</a:t>
            </a:fld>
            <a:endParaRPr lang="en-US"/>
          </a:p>
        </p:txBody>
      </p:sp>
      <p:sp>
        <p:nvSpPr>
          <p:cNvPr id="248878" name="Rectangle 46"/>
          <p:cNvSpPr>
            <a:spLocks noChangeArrowheads="1"/>
          </p:cNvSpPr>
          <p:nvPr/>
        </p:nvSpPr>
        <p:spPr bwMode="ltGray">
          <a:xfrm>
            <a:off x="8782050" y="6502400"/>
            <a:ext cx="182563" cy="182563"/>
          </a:xfrm>
          <a:prstGeom prst="rect">
            <a:avLst/>
          </a:prstGeom>
          <a:noFill/>
          <a:ln w="9525" algn="ctr">
            <a:solidFill>
              <a:srgbClr val="B5B8B9"/>
            </a:solidFill>
            <a:miter lim="800000"/>
            <a:headEnd/>
            <a:tailEnd/>
          </a:ln>
          <a:effectLst/>
        </p:spPr>
        <p:txBody>
          <a:bodyPr wrap="none" anchor="ctr"/>
          <a:lstStyle/>
          <a:p>
            <a:endParaRPr lang="en-US"/>
          </a:p>
        </p:txBody>
      </p:sp>
      <p:grpSp>
        <p:nvGrpSpPr>
          <p:cNvPr id="248881" name="Group 49"/>
          <p:cNvGrpSpPr>
            <a:grpSpLocks/>
          </p:cNvGrpSpPr>
          <p:nvPr/>
        </p:nvGrpSpPr>
        <p:grpSpPr bwMode="auto">
          <a:xfrm>
            <a:off x="0" y="0"/>
            <a:ext cx="9144000" cy="457200"/>
            <a:chOff x="0" y="0"/>
            <a:chExt cx="5760" cy="288"/>
          </a:xfrm>
        </p:grpSpPr>
        <p:sp>
          <p:nvSpPr>
            <p:cNvPr id="248869" name="Rectangle 37"/>
            <p:cNvSpPr>
              <a:spLocks noChangeArrowheads="1"/>
            </p:cNvSpPr>
            <p:nvPr userDrawn="1"/>
          </p:nvSpPr>
          <p:spPr bwMode="ltGray">
            <a:xfrm>
              <a:off x="0" y="0"/>
              <a:ext cx="5247" cy="288"/>
            </a:xfrm>
            <a:prstGeom prst="rect">
              <a:avLst/>
            </a:prstGeom>
            <a:solidFill>
              <a:srgbClr val="005B70"/>
            </a:solidFill>
            <a:ln w="9525" algn="ctr">
              <a:noFill/>
              <a:miter lim="800000"/>
              <a:headEnd/>
              <a:tailEnd/>
            </a:ln>
            <a:effectLst/>
          </p:spPr>
          <p:txBody>
            <a:bodyPr wrap="none" anchor="ctr"/>
            <a:lstStyle/>
            <a:p>
              <a:endParaRPr lang="en-US"/>
            </a:p>
          </p:txBody>
        </p:sp>
        <p:sp>
          <p:nvSpPr>
            <p:cNvPr id="248870" name="Rectangle 38"/>
            <p:cNvSpPr>
              <a:spLocks noChangeArrowheads="1"/>
            </p:cNvSpPr>
            <p:nvPr userDrawn="1"/>
          </p:nvSpPr>
          <p:spPr bwMode="ltGray">
            <a:xfrm>
              <a:off x="4992" y="48"/>
              <a:ext cx="192" cy="192"/>
            </a:xfrm>
            <a:prstGeom prst="rect">
              <a:avLst/>
            </a:prstGeom>
            <a:noFill/>
            <a:ln w="9525" algn="ctr">
              <a:solidFill>
                <a:schemeClr val="bg1"/>
              </a:solidFill>
              <a:miter lim="800000"/>
              <a:headEnd/>
              <a:tailEnd/>
            </a:ln>
            <a:effectLst/>
          </p:spPr>
          <p:txBody>
            <a:bodyPr wrap="none" anchor="ctr"/>
            <a:lstStyle/>
            <a:p>
              <a:endParaRPr lang="en-US"/>
            </a:p>
          </p:txBody>
        </p:sp>
        <p:pic>
          <p:nvPicPr>
            <p:cNvPr id="248880" name="Picture 48" descr="chart"/>
            <p:cNvPicPr>
              <a:picLocks noChangeAspect="1" noChangeArrowheads="1"/>
            </p:cNvPicPr>
            <p:nvPr userDrawn="1"/>
          </p:nvPicPr>
          <p:blipFill>
            <a:blip r:embed="rId17" cstate="print"/>
            <a:srcRect/>
            <a:stretch>
              <a:fillRect/>
            </a:stretch>
          </p:blipFill>
          <p:spPr bwMode="auto">
            <a:xfrm>
              <a:off x="5245" y="0"/>
              <a:ext cx="515" cy="288"/>
            </a:xfrm>
            <a:prstGeom prst="rect">
              <a:avLst/>
            </a:prstGeom>
            <a:noFill/>
          </p:spPr>
        </p:pic>
      </p:grpSp>
    </p:spTree>
  </p:cSld>
  <p:clrMap bg1="lt1" tx1="dk1" bg2="lt2" tx2="dk2" accent1="accent1" accent2="accent2" accent3="accent3" accent4="accent4" accent5="accent5" accent6="accent6" hlink="hlink" folHlink="folHlink"/>
  <p:sldLayoutIdLst>
    <p:sldLayoutId id="2147483651"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l" rtl="0" fontAlgn="base">
        <a:spcBef>
          <a:spcPct val="0"/>
        </a:spcBef>
        <a:spcAft>
          <a:spcPct val="0"/>
        </a:spcAft>
        <a:defRPr sz="2800" b="1">
          <a:solidFill>
            <a:srgbClr val="002A59"/>
          </a:solidFill>
          <a:latin typeface="+mj-lt"/>
          <a:ea typeface="+mj-ea"/>
          <a:cs typeface="+mj-cs"/>
        </a:defRPr>
      </a:lvl1pPr>
      <a:lvl2pPr algn="l" rtl="0" fontAlgn="base">
        <a:spcBef>
          <a:spcPct val="0"/>
        </a:spcBef>
        <a:spcAft>
          <a:spcPct val="0"/>
        </a:spcAft>
        <a:defRPr sz="2800" b="1">
          <a:solidFill>
            <a:srgbClr val="002A59"/>
          </a:solidFill>
          <a:latin typeface="Arial" charset="0"/>
          <a:cs typeface="Arial" charset="0"/>
        </a:defRPr>
      </a:lvl2pPr>
      <a:lvl3pPr algn="l" rtl="0" fontAlgn="base">
        <a:spcBef>
          <a:spcPct val="0"/>
        </a:spcBef>
        <a:spcAft>
          <a:spcPct val="0"/>
        </a:spcAft>
        <a:defRPr sz="2800" b="1">
          <a:solidFill>
            <a:srgbClr val="002A59"/>
          </a:solidFill>
          <a:latin typeface="Arial" charset="0"/>
          <a:cs typeface="Arial" charset="0"/>
        </a:defRPr>
      </a:lvl3pPr>
      <a:lvl4pPr algn="l" rtl="0" fontAlgn="base">
        <a:spcBef>
          <a:spcPct val="0"/>
        </a:spcBef>
        <a:spcAft>
          <a:spcPct val="0"/>
        </a:spcAft>
        <a:defRPr sz="2800" b="1">
          <a:solidFill>
            <a:srgbClr val="002A59"/>
          </a:solidFill>
          <a:latin typeface="Arial" charset="0"/>
          <a:cs typeface="Arial" charset="0"/>
        </a:defRPr>
      </a:lvl4pPr>
      <a:lvl5pPr algn="l" rtl="0" fontAlgn="base">
        <a:spcBef>
          <a:spcPct val="0"/>
        </a:spcBef>
        <a:spcAft>
          <a:spcPct val="0"/>
        </a:spcAft>
        <a:defRPr sz="2800" b="1">
          <a:solidFill>
            <a:srgbClr val="002A59"/>
          </a:solidFill>
          <a:latin typeface="Arial" charset="0"/>
          <a:cs typeface="Arial" charset="0"/>
        </a:defRPr>
      </a:lvl5pPr>
      <a:lvl6pPr marL="457200" algn="l" rtl="0" fontAlgn="base">
        <a:spcBef>
          <a:spcPct val="0"/>
        </a:spcBef>
        <a:spcAft>
          <a:spcPct val="0"/>
        </a:spcAft>
        <a:defRPr sz="2800" b="1">
          <a:solidFill>
            <a:srgbClr val="002A59"/>
          </a:solidFill>
          <a:latin typeface="Arial" charset="0"/>
          <a:cs typeface="Arial" charset="0"/>
        </a:defRPr>
      </a:lvl6pPr>
      <a:lvl7pPr marL="914400" algn="l" rtl="0" fontAlgn="base">
        <a:spcBef>
          <a:spcPct val="0"/>
        </a:spcBef>
        <a:spcAft>
          <a:spcPct val="0"/>
        </a:spcAft>
        <a:defRPr sz="2800" b="1">
          <a:solidFill>
            <a:srgbClr val="002A59"/>
          </a:solidFill>
          <a:latin typeface="Arial" charset="0"/>
          <a:cs typeface="Arial" charset="0"/>
        </a:defRPr>
      </a:lvl7pPr>
      <a:lvl8pPr marL="1371600" algn="l" rtl="0" fontAlgn="base">
        <a:spcBef>
          <a:spcPct val="0"/>
        </a:spcBef>
        <a:spcAft>
          <a:spcPct val="0"/>
        </a:spcAft>
        <a:defRPr sz="2800" b="1">
          <a:solidFill>
            <a:srgbClr val="002A59"/>
          </a:solidFill>
          <a:latin typeface="Arial" charset="0"/>
          <a:cs typeface="Arial" charset="0"/>
        </a:defRPr>
      </a:lvl8pPr>
      <a:lvl9pPr marL="1828800" algn="l" rtl="0" fontAlgn="base">
        <a:spcBef>
          <a:spcPct val="0"/>
        </a:spcBef>
        <a:spcAft>
          <a:spcPct val="0"/>
        </a:spcAft>
        <a:defRPr sz="2800" b="1">
          <a:solidFill>
            <a:srgbClr val="002A59"/>
          </a:solidFill>
          <a:latin typeface="Arial" charset="0"/>
          <a:cs typeface="Arial" charset="0"/>
        </a:defRPr>
      </a:lvl9pPr>
    </p:titleStyle>
    <p:bodyStyle>
      <a:lvl1pPr marL="231775" indent="-231775" algn="l" rtl="0" fontAlgn="base">
        <a:lnSpc>
          <a:spcPct val="90000"/>
        </a:lnSpc>
        <a:spcBef>
          <a:spcPct val="50000"/>
        </a:spcBef>
        <a:spcAft>
          <a:spcPct val="0"/>
        </a:spcAft>
        <a:buClr>
          <a:srgbClr val="005B70"/>
        </a:buClr>
        <a:buChar char="•"/>
        <a:defRPr sz="2400">
          <a:solidFill>
            <a:srgbClr val="000000"/>
          </a:solidFill>
          <a:latin typeface="+mn-lt"/>
          <a:ea typeface="+mn-ea"/>
          <a:cs typeface="+mn-cs"/>
        </a:defRPr>
      </a:lvl1pPr>
      <a:lvl2pPr marL="520700" indent="-174625" algn="l" rtl="0" fontAlgn="base">
        <a:lnSpc>
          <a:spcPct val="90000"/>
        </a:lnSpc>
        <a:spcBef>
          <a:spcPct val="25000"/>
        </a:spcBef>
        <a:spcAft>
          <a:spcPct val="0"/>
        </a:spcAft>
        <a:buClr>
          <a:srgbClr val="005B70"/>
        </a:buClr>
        <a:buChar char="•"/>
        <a:defRPr sz="2200">
          <a:solidFill>
            <a:srgbClr val="000000"/>
          </a:solidFill>
          <a:latin typeface="+mn-lt"/>
          <a:cs typeface="+mn-cs"/>
        </a:defRPr>
      </a:lvl2pPr>
      <a:lvl3pPr marL="800100" indent="-165100" algn="l" rtl="0" fontAlgn="base">
        <a:lnSpc>
          <a:spcPct val="90000"/>
        </a:lnSpc>
        <a:spcBef>
          <a:spcPct val="25000"/>
        </a:spcBef>
        <a:spcAft>
          <a:spcPct val="0"/>
        </a:spcAft>
        <a:buClr>
          <a:srgbClr val="005B70"/>
        </a:buClr>
        <a:buChar char="•"/>
        <a:defRPr sz="2000">
          <a:solidFill>
            <a:srgbClr val="000000"/>
          </a:solidFill>
          <a:latin typeface="+mn-lt"/>
          <a:cs typeface="+mn-cs"/>
        </a:defRPr>
      </a:lvl3pPr>
      <a:lvl4pPr marL="1092200" indent="-177800" algn="l" rtl="0" fontAlgn="base">
        <a:lnSpc>
          <a:spcPct val="90000"/>
        </a:lnSpc>
        <a:spcBef>
          <a:spcPct val="25000"/>
        </a:spcBef>
        <a:spcAft>
          <a:spcPct val="0"/>
        </a:spcAft>
        <a:buClr>
          <a:srgbClr val="005B70"/>
        </a:buClr>
        <a:buChar char="•"/>
        <a:defRPr>
          <a:solidFill>
            <a:srgbClr val="000000"/>
          </a:solidFill>
          <a:latin typeface="+mn-lt"/>
          <a:cs typeface="+mn-cs"/>
        </a:defRPr>
      </a:lvl4pPr>
      <a:lvl5pPr marL="1371600" indent="-165100" algn="l" rtl="0" fontAlgn="base">
        <a:lnSpc>
          <a:spcPct val="90000"/>
        </a:lnSpc>
        <a:spcBef>
          <a:spcPct val="25000"/>
        </a:spcBef>
        <a:spcAft>
          <a:spcPct val="0"/>
        </a:spcAft>
        <a:buClr>
          <a:srgbClr val="005B70"/>
        </a:buClr>
        <a:buChar char="•"/>
        <a:defRPr>
          <a:solidFill>
            <a:srgbClr val="000000"/>
          </a:solidFill>
          <a:latin typeface="+mn-lt"/>
          <a:cs typeface="+mn-cs"/>
        </a:defRPr>
      </a:lvl5pPr>
      <a:lvl6pPr marL="1828800" indent="-165100" algn="l" rtl="0" fontAlgn="base">
        <a:lnSpc>
          <a:spcPct val="90000"/>
        </a:lnSpc>
        <a:spcBef>
          <a:spcPct val="25000"/>
        </a:spcBef>
        <a:spcAft>
          <a:spcPct val="0"/>
        </a:spcAft>
        <a:buClr>
          <a:srgbClr val="005B70"/>
        </a:buClr>
        <a:buChar char="•"/>
        <a:defRPr>
          <a:solidFill>
            <a:srgbClr val="000000"/>
          </a:solidFill>
          <a:latin typeface="+mn-lt"/>
          <a:cs typeface="+mn-cs"/>
        </a:defRPr>
      </a:lvl6pPr>
      <a:lvl7pPr marL="2286000" indent="-165100" algn="l" rtl="0" fontAlgn="base">
        <a:lnSpc>
          <a:spcPct val="90000"/>
        </a:lnSpc>
        <a:spcBef>
          <a:spcPct val="25000"/>
        </a:spcBef>
        <a:spcAft>
          <a:spcPct val="0"/>
        </a:spcAft>
        <a:buClr>
          <a:srgbClr val="005B70"/>
        </a:buClr>
        <a:buChar char="•"/>
        <a:defRPr>
          <a:solidFill>
            <a:srgbClr val="000000"/>
          </a:solidFill>
          <a:latin typeface="+mn-lt"/>
          <a:cs typeface="+mn-cs"/>
        </a:defRPr>
      </a:lvl7pPr>
      <a:lvl8pPr marL="2743200" indent="-165100" algn="l" rtl="0" fontAlgn="base">
        <a:lnSpc>
          <a:spcPct val="90000"/>
        </a:lnSpc>
        <a:spcBef>
          <a:spcPct val="25000"/>
        </a:spcBef>
        <a:spcAft>
          <a:spcPct val="0"/>
        </a:spcAft>
        <a:buClr>
          <a:srgbClr val="005B70"/>
        </a:buClr>
        <a:buChar char="•"/>
        <a:defRPr>
          <a:solidFill>
            <a:srgbClr val="000000"/>
          </a:solidFill>
          <a:latin typeface="+mn-lt"/>
          <a:cs typeface="+mn-cs"/>
        </a:defRPr>
      </a:lvl8pPr>
      <a:lvl9pPr marL="3200400" indent="-165100" algn="l" rtl="0" fontAlgn="base">
        <a:lnSpc>
          <a:spcPct val="90000"/>
        </a:lnSpc>
        <a:spcBef>
          <a:spcPct val="25000"/>
        </a:spcBef>
        <a:spcAft>
          <a:spcPct val="0"/>
        </a:spcAft>
        <a:buClr>
          <a:srgbClr val="005B70"/>
        </a:buClr>
        <a:buChar char="•"/>
        <a:defRPr>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oleObject" Target="file:///C:\Documents%20and%20Settings\e1nxl01\Desktop\Weinberg%20H.4.%20graphs.xlsx!Sheet4!%5bWeinberg%20H.4.%20graphs.xlsx%5dSheet4%20Chart%202114" TargetMode="External"/><Relationship Id="rId2" Type="http://schemas.openxmlformats.org/officeDocument/2006/relationships/slideLayout" Target="../slideLayouts/slideLayout18.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file:///C:\Documents%20and%20Settings\e1nxl01\Desktop\Weinberg%20H.4.%20graphs.xlsx!Sheet2!%5bWeinberg%20H.4.%20graphs.xlsx%5dSheet2%20Chart%202114" TargetMode="External"/><Relationship Id="rId2" Type="http://schemas.openxmlformats.org/officeDocument/2006/relationships/slideLayout" Target="../slideLayouts/slideLayout18.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file:///C:\Documents%20and%20Settings\e1nxl01\Desktop\Weinberg%20H.4.%20graphs.xlsx!Sheet3!%5bWeinberg%20H.4.%20graphs.xlsx%5dSheet3%20Chart%202114-1" TargetMode="External"/><Relationship Id="rId2" Type="http://schemas.openxmlformats.org/officeDocument/2006/relationships/slideLayout" Target="../slideLayouts/slideLayout18.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4" name="Text Box 6"/>
          <p:cNvSpPr txBox="1">
            <a:spLocks noChangeArrowheads="1"/>
          </p:cNvSpPr>
          <p:nvPr/>
        </p:nvSpPr>
        <p:spPr bwMode="ltGray">
          <a:xfrm>
            <a:off x="801128" y="3028367"/>
            <a:ext cx="4419600" cy="1354217"/>
          </a:xfrm>
          <a:prstGeom prst="rect">
            <a:avLst/>
          </a:prstGeom>
          <a:noFill/>
          <a:ln w="9525" algn="ctr">
            <a:noFill/>
            <a:miter lim="800000"/>
            <a:headEnd/>
            <a:tailEnd/>
          </a:ln>
          <a:effectLst/>
        </p:spPr>
        <p:txBody>
          <a:bodyPr wrap="square">
            <a:spAutoFit/>
          </a:bodyPr>
          <a:lstStyle/>
          <a:p>
            <a:pPr algn="l">
              <a:spcBef>
                <a:spcPct val="50000"/>
              </a:spcBef>
            </a:pPr>
            <a:r>
              <a:rPr lang="en-US" sz="2000" dirty="0" smtClean="0">
                <a:solidFill>
                  <a:schemeClr val="bg1"/>
                </a:solidFill>
              </a:rPr>
              <a:t>Lender of Last Resort: Some Questions</a:t>
            </a:r>
            <a:endParaRPr lang="en-US" sz="2000" dirty="0">
              <a:solidFill>
                <a:schemeClr val="bg1"/>
              </a:solidFill>
            </a:endParaRPr>
          </a:p>
          <a:p>
            <a:pPr algn="l">
              <a:spcBef>
                <a:spcPct val="50000"/>
              </a:spcBef>
            </a:pPr>
            <a:r>
              <a:rPr lang="en-US" sz="1400" b="0" dirty="0" smtClean="0">
                <a:solidFill>
                  <a:schemeClr val="bg1"/>
                </a:solidFill>
              </a:rPr>
              <a:t>John Weinberg</a:t>
            </a:r>
          </a:p>
          <a:p>
            <a:pPr algn="l">
              <a:spcBef>
                <a:spcPct val="50000"/>
              </a:spcBef>
            </a:pPr>
            <a:r>
              <a:rPr lang="en-US" sz="1400" b="0" dirty="0" smtClean="0">
                <a:solidFill>
                  <a:schemeClr val="bg1"/>
                </a:solidFill>
              </a:rPr>
              <a:t>March 28, 2012</a:t>
            </a:r>
            <a:endParaRPr lang="en-US" sz="1400" b="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If market mechanisms can circulate liquidity effectively, and the central bank just needs to ensure the right amount of liquidity is provided, then is LLR necessary?</a:t>
            </a:r>
          </a:p>
          <a:p>
            <a:r>
              <a:rPr lang="en-US" dirty="0" smtClean="0"/>
              <a:t>What are the frictions that inhibit the market’s ability to circulate liquidity, and what advantage does the central bank have in overcoming those frictions?</a:t>
            </a:r>
          </a:p>
          <a:p>
            <a:r>
              <a:rPr lang="en-US" dirty="0" smtClean="0"/>
              <a:t>Example from the literature – Xavier </a:t>
            </a:r>
            <a:r>
              <a:rPr lang="en-US" dirty="0" err="1" smtClean="0"/>
              <a:t>Freixas</a:t>
            </a:r>
            <a:r>
              <a:rPr lang="en-US" dirty="0" smtClean="0"/>
              <a:t>, Bruno </a:t>
            </a:r>
            <a:r>
              <a:rPr lang="en-US" dirty="0" err="1" smtClean="0"/>
              <a:t>Parigi</a:t>
            </a:r>
            <a:r>
              <a:rPr lang="en-US" dirty="0" smtClean="0"/>
              <a:t>, and Jean-Charles , 2004Rochet. Information frictions limit the interbank market, and the central bank has a legal advantage.</a:t>
            </a:r>
          </a:p>
          <a:p>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additional questions</a:t>
            </a:r>
            <a:endParaRPr lang="en-US" dirty="0"/>
          </a:p>
        </p:txBody>
      </p:sp>
      <p:sp>
        <p:nvSpPr>
          <p:cNvPr id="3" name="Content Placeholder 2"/>
          <p:cNvSpPr>
            <a:spLocks noGrp="1"/>
          </p:cNvSpPr>
          <p:nvPr>
            <p:ph idx="1"/>
          </p:nvPr>
        </p:nvSpPr>
        <p:spPr/>
        <p:txBody>
          <a:bodyPr/>
          <a:lstStyle/>
          <a:p>
            <a:r>
              <a:rPr lang="en-US" dirty="0" smtClean="0"/>
              <a:t>What is the narrative from the crisis about limits to market circulation of liquidity? Questionable assets and uncertainty about how much of them were on a counterparty’s balance sheet?</a:t>
            </a:r>
          </a:p>
          <a:p>
            <a:r>
              <a:rPr lang="en-US" dirty="0" smtClean="0"/>
              <a:t>What is the appropriate LLR role for foreign institutions’ holdings of a central bank’s money?</a:t>
            </a:r>
          </a:p>
          <a:p>
            <a:r>
              <a:rPr lang="en-US" dirty="0" smtClean="0"/>
              <a:t>What are the elements of a theory that can help make progress on </a:t>
            </a:r>
            <a:r>
              <a:rPr lang="en-US" smtClean="0"/>
              <a:t>these questions?</a:t>
            </a:r>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11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871" y="604434"/>
            <a:ext cx="6848475" cy="524728"/>
          </a:xfrm>
        </p:spPr>
        <p:txBody>
          <a:bodyPr/>
          <a:lstStyle/>
          <a:p>
            <a:r>
              <a:rPr lang="en-US" sz="2400" dirty="0" smtClean="0"/>
              <a:t>Disclaimer</a:t>
            </a:r>
            <a:endParaRPr lang="en-US" sz="2400" dirty="0"/>
          </a:p>
        </p:txBody>
      </p:sp>
      <p:sp>
        <p:nvSpPr>
          <p:cNvPr id="12" name="TextBox 11"/>
          <p:cNvSpPr txBox="1"/>
          <p:nvPr/>
        </p:nvSpPr>
        <p:spPr>
          <a:xfrm>
            <a:off x="518615" y="1259359"/>
            <a:ext cx="8011236" cy="646331"/>
          </a:xfrm>
          <a:prstGeom prst="rect">
            <a:avLst/>
          </a:prstGeom>
          <a:noFill/>
        </p:spPr>
        <p:txBody>
          <a:bodyPr wrap="square" rtlCol="0">
            <a:spAutoFit/>
          </a:bodyPr>
          <a:lstStyle/>
          <a:p>
            <a:pPr algn="l"/>
            <a:r>
              <a:rPr lang="en-US" dirty="0" smtClean="0"/>
              <a:t>Views expressed are my own and do not represent the views of the Federal Reserve Bank of Richmond or the Federal Reserve System</a:t>
            </a:r>
            <a:endParaRPr lang="en-US"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r>
              <a:rPr lang="en-US" dirty="0" smtClean="0"/>
              <a:t>Central banks may engage in some amount of routine lending as part of their role in the payments system.</a:t>
            </a:r>
          </a:p>
          <a:p>
            <a:endParaRPr lang="en-US" dirty="0" smtClean="0"/>
          </a:p>
          <a:p>
            <a:r>
              <a:rPr lang="en-US" dirty="0" smtClean="0"/>
              <a:t>Lender of last resort (LLR) credit extensions by a central bank are typically thought of as part of their role in a financial crisis.</a:t>
            </a:r>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0"/>
          </p:nvPr>
        </p:nvSpPr>
        <p:spPr/>
        <p:txBody>
          <a:bodyPr/>
          <a:lstStyle/>
          <a:p>
            <a:pPr defTabSz="913805">
              <a:defRPr/>
            </a:pPr>
            <a:fld id="{8BFD68D9-11E7-4598-ADB2-52A13DE70E44}" type="slidenum">
              <a:rPr lang="en-US">
                <a:latin typeface="+mn-lt"/>
              </a:rPr>
              <a:pPr defTabSz="913805">
                <a:defRPr/>
              </a:pPr>
              <a:t>4</a:t>
            </a:fld>
            <a:endParaRPr lang="en-US" dirty="0">
              <a:latin typeface="+mn-lt"/>
            </a:endParaRPr>
          </a:p>
        </p:txBody>
      </p:sp>
      <p:sp>
        <p:nvSpPr>
          <p:cNvPr id="2052" name="Rectangle 6"/>
          <p:cNvSpPr>
            <a:spLocks noChangeArrowheads="1"/>
          </p:cNvSpPr>
          <p:nvPr/>
        </p:nvSpPr>
        <p:spPr bwMode="auto">
          <a:xfrm>
            <a:off x="441614" y="285750"/>
            <a:ext cx="6225886" cy="857250"/>
          </a:xfrm>
          <a:prstGeom prst="rect">
            <a:avLst/>
          </a:prstGeom>
          <a:noFill/>
          <a:ln w="9525">
            <a:noFill/>
            <a:miter lim="800000"/>
            <a:headEnd/>
            <a:tailEnd/>
          </a:ln>
        </p:spPr>
        <p:txBody>
          <a:bodyPr lIns="84198" tIns="42099" rIns="84198" bIns="42099" anchor="b"/>
          <a:lstStyle/>
          <a:p>
            <a:pPr algn="l" defTabSz="840701"/>
            <a:r>
              <a:rPr lang="en-US" sz="2400" dirty="0">
                <a:solidFill>
                  <a:srgbClr val="002A59"/>
                </a:solidFill>
              </a:rPr>
              <a:t>Fed Lending</a:t>
            </a:r>
          </a:p>
        </p:txBody>
      </p:sp>
      <p:sp>
        <p:nvSpPr>
          <p:cNvPr id="2053" name="Text Box 7"/>
          <p:cNvSpPr txBox="1">
            <a:spLocks noChangeArrowheads="1"/>
          </p:cNvSpPr>
          <p:nvPr/>
        </p:nvSpPr>
        <p:spPr bwMode="auto">
          <a:xfrm>
            <a:off x="5773884" y="6460630"/>
            <a:ext cx="2882321" cy="238909"/>
          </a:xfrm>
          <a:prstGeom prst="rect">
            <a:avLst/>
          </a:prstGeom>
          <a:noFill/>
          <a:ln w="9525">
            <a:noFill/>
            <a:miter lim="800000"/>
            <a:headEnd/>
            <a:tailEnd/>
          </a:ln>
        </p:spPr>
        <p:txBody>
          <a:bodyPr wrap="none" lIns="84198" tIns="42099" rIns="84198" bIns="42099">
            <a:spAutoFit/>
          </a:bodyPr>
          <a:lstStyle/>
          <a:p>
            <a:pPr defTabSz="840701"/>
            <a:r>
              <a:rPr lang="en-US" sz="1000" dirty="0"/>
              <a:t>Source: Board of Governors/</a:t>
            </a:r>
            <a:r>
              <a:rPr lang="en-US" sz="1000" dirty="0" err="1"/>
              <a:t>Haver</a:t>
            </a:r>
            <a:r>
              <a:rPr lang="en-US" sz="1000" dirty="0"/>
              <a:t> Analytics</a:t>
            </a:r>
          </a:p>
        </p:txBody>
      </p:sp>
      <p:sp>
        <p:nvSpPr>
          <p:cNvPr id="2054" name="TextBox 9"/>
          <p:cNvSpPr txBox="1">
            <a:spLocks noChangeArrowheads="1"/>
          </p:cNvSpPr>
          <p:nvPr/>
        </p:nvSpPr>
        <p:spPr bwMode="auto">
          <a:xfrm>
            <a:off x="1239180" y="1160859"/>
            <a:ext cx="993937" cy="238884"/>
          </a:xfrm>
          <a:prstGeom prst="rect">
            <a:avLst/>
          </a:prstGeom>
          <a:noFill/>
          <a:ln w="9525">
            <a:noFill/>
            <a:miter lim="800000"/>
            <a:headEnd/>
            <a:tailEnd/>
          </a:ln>
        </p:spPr>
        <p:txBody>
          <a:bodyPr wrap="none" lIns="84174" tIns="42087" rIns="84174" bIns="42087">
            <a:spAutoFit/>
          </a:bodyPr>
          <a:lstStyle/>
          <a:p>
            <a:pPr algn="ctr" defTabSz="840701"/>
            <a:r>
              <a:rPr lang="en-US" sz="1000" dirty="0"/>
              <a:t>Avg., Millions</a:t>
            </a:r>
          </a:p>
        </p:txBody>
      </p:sp>
      <p:graphicFrame>
        <p:nvGraphicFramePr>
          <p:cNvPr id="2050" name="Object 3"/>
          <p:cNvGraphicFramePr>
            <a:graphicFrameLocks noChangeAspect="1"/>
          </p:cNvGraphicFramePr>
          <p:nvPr/>
        </p:nvGraphicFramePr>
        <p:xfrm>
          <a:off x="558512" y="583407"/>
          <a:ext cx="7888432" cy="5194102"/>
        </p:xfrm>
        <a:graphic>
          <a:graphicData uri="http://schemas.openxmlformats.org/presentationml/2006/ole">
            <p:oleObj spid="_x0000_s52226" name="Worksheet" r:id="rId3" imgW="6305550" imgH="4581525" progId="Excel.Sheet.8">
              <p:link/>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0"/>
          </p:nvPr>
        </p:nvSpPr>
        <p:spPr/>
        <p:txBody>
          <a:bodyPr/>
          <a:lstStyle/>
          <a:p>
            <a:pPr defTabSz="913805">
              <a:defRPr/>
            </a:pPr>
            <a:fld id="{4A1A962F-69CC-4292-9388-DD623EDCC215}" type="slidenum">
              <a:rPr lang="en-US">
                <a:latin typeface="+mn-lt"/>
              </a:rPr>
              <a:pPr defTabSz="913805">
                <a:defRPr/>
              </a:pPr>
              <a:t>5</a:t>
            </a:fld>
            <a:endParaRPr lang="en-US" dirty="0">
              <a:latin typeface="+mn-lt"/>
            </a:endParaRPr>
          </a:p>
        </p:txBody>
      </p:sp>
      <p:sp>
        <p:nvSpPr>
          <p:cNvPr id="1028" name="Rectangle 6"/>
          <p:cNvSpPr>
            <a:spLocks noChangeArrowheads="1"/>
          </p:cNvSpPr>
          <p:nvPr/>
        </p:nvSpPr>
        <p:spPr bwMode="auto">
          <a:xfrm>
            <a:off x="441614" y="285750"/>
            <a:ext cx="6225886" cy="857250"/>
          </a:xfrm>
          <a:prstGeom prst="rect">
            <a:avLst/>
          </a:prstGeom>
          <a:noFill/>
          <a:ln w="9525">
            <a:noFill/>
            <a:miter lim="800000"/>
            <a:headEnd/>
            <a:tailEnd/>
          </a:ln>
        </p:spPr>
        <p:txBody>
          <a:bodyPr lIns="84198" tIns="42099" rIns="84198" bIns="42099" anchor="b"/>
          <a:lstStyle/>
          <a:p>
            <a:pPr algn="l" defTabSz="840701"/>
            <a:r>
              <a:rPr lang="en-US" sz="2400" dirty="0">
                <a:solidFill>
                  <a:srgbClr val="002A59"/>
                </a:solidFill>
              </a:rPr>
              <a:t>Fed Lending</a:t>
            </a:r>
          </a:p>
        </p:txBody>
      </p:sp>
      <p:sp>
        <p:nvSpPr>
          <p:cNvPr id="1029" name="Text Box 7"/>
          <p:cNvSpPr txBox="1">
            <a:spLocks noChangeArrowheads="1"/>
          </p:cNvSpPr>
          <p:nvPr/>
        </p:nvSpPr>
        <p:spPr bwMode="auto">
          <a:xfrm>
            <a:off x="5773884" y="6460630"/>
            <a:ext cx="2882321" cy="238909"/>
          </a:xfrm>
          <a:prstGeom prst="rect">
            <a:avLst/>
          </a:prstGeom>
          <a:noFill/>
          <a:ln w="9525">
            <a:noFill/>
            <a:miter lim="800000"/>
            <a:headEnd/>
            <a:tailEnd/>
          </a:ln>
        </p:spPr>
        <p:txBody>
          <a:bodyPr wrap="none" lIns="84198" tIns="42099" rIns="84198" bIns="42099">
            <a:spAutoFit/>
          </a:bodyPr>
          <a:lstStyle/>
          <a:p>
            <a:pPr defTabSz="840701"/>
            <a:r>
              <a:rPr lang="en-US" sz="1000" dirty="0"/>
              <a:t>Source: Board of Governors/</a:t>
            </a:r>
            <a:r>
              <a:rPr lang="en-US" sz="1000" dirty="0" err="1"/>
              <a:t>Haver</a:t>
            </a:r>
            <a:r>
              <a:rPr lang="en-US" sz="1000" dirty="0"/>
              <a:t> Analytics</a:t>
            </a:r>
          </a:p>
        </p:txBody>
      </p:sp>
      <p:graphicFrame>
        <p:nvGraphicFramePr>
          <p:cNvPr id="1026" name="Object 9"/>
          <p:cNvGraphicFramePr>
            <a:graphicFrameLocks noChangeAspect="1"/>
          </p:cNvGraphicFramePr>
          <p:nvPr/>
        </p:nvGraphicFramePr>
        <p:xfrm>
          <a:off x="523876" y="583407"/>
          <a:ext cx="7888432" cy="5194102"/>
        </p:xfrm>
        <a:graphic>
          <a:graphicData uri="http://schemas.openxmlformats.org/presentationml/2006/ole">
            <p:oleObj spid="_x0000_s53250" name="Worksheet" r:id="rId3" imgW="6305550" imgH="4581525" progId="Excel.Sheet.8">
              <p:link/>
            </p:oleObj>
          </a:graphicData>
        </a:graphic>
      </p:graphicFrame>
      <p:sp>
        <p:nvSpPr>
          <p:cNvPr id="1030" name="TextBox 9"/>
          <p:cNvSpPr txBox="1">
            <a:spLocks noChangeArrowheads="1"/>
          </p:cNvSpPr>
          <p:nvPr/>
        </p:nvSpPr>
        <p:spPr bwMode="auto">
          <a:xfrm>
            <a:off x="1239180" y="1160859"/>
            <a:ext cx="993937" cy="238884"/>
          </a:xfrm>
          <a:prstGeom prst="rect">
            <a:avLst/>
          </a:prstGeom>
          <a:noFill/>
          <a:ln w="9525">
            <a:noFill/>
            <a:miter lim="800000"/>
            <a:headEnd/>
            <a:tailEnd/>
          </a:ln>
        </p:spPr>
        <p:txBody>
          <a:bodyPr wrap="none" lIns="84174" tIns="42087" rIns="84174" bIns="42087">
            <a:spAutoFit/>
          </a:bodyPr>
          <a:lstStyle/>
          <a:p>
            <a:pPr algn="ctr" defTabSz="840701"/>
            <a:r>
              <a:rPr lang="en-US" sz="1000" dirty="0"/>
              <a:t>Avg., Millions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Classical LLR doctrine emphasizes the role of central bank lending in a panic to prevent a collapse of the money supply</a:t>
            </a:r>
          </a:p>
          <a:p>
            <a:endParaRPr lang="en-US" dirty="0" smtClean="0"/>
          </a:p>
          <a:p>
            <a:r>
              <a:rPr lang="en-US" dirty="0" smtClean="0"/>
              <a:t>“Now as paper money can be supplied in unlimited quantities, however sudden the demand may be, it does not appear to us that there is any objection in principle of sudden issues of paper money to meet sudden and large extensions of demand.” (Bagehot)</a:t>
            </a:r>
          </a:p>
          <a:p>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classical view</a:t>
            </a:r>
            <a:endParaRPr lang="en-US" dirty="0"/>
          </a:p>
        </p:txBody>
      </p:sp>
      <p:sp>
        <p:nvSpPr>
          <p:cNvPr id="3" name="Content Placeholder 2"/>
          <p:cNvSpPr>
            <a:spLocks noGrp="1"/>
          </p:cNvSpPr>
          <p:nvPr>
            <p:ph idx="1"/>
          </p:nvPr>
        </p:nvSpPr>
        <p:spPr/>
        <p:txBody>
          <a:bodyPr/>
          <a:lstStyle/>
          <a:p>
            <a:r>
              <a:rPr lang="en-US" dirty="0" smtClean="0"/>
              <a:t>A panic was seen as a widespread desire by holders of country bank notes to shift their holdings into gold or central bank money.</a:t>
            </a:r>
          </a:p>
          <a:p>
            <a:r>
              <a:rPr lang="en-US" dirty="0" smtClean="0"/>
              <a:t>Contagion was seen as a possible consequence of a bank’s inability to meet such a demand</a:t>
            </a:r>
          </a:p>
          <a:p>
            <a:r>
              <a:rPr lang="en-US" dirty="0" smtClean="0"/>
              <a:t>There was a recognition of the difficulty of distinguishing between an insolvent and illiquid bank.</a:t>
            </a:r>
          </a:p>
          <a:p>
            <a:r>
              <a:rPr lang="en-US" dirty="0" smtClean="0"/>
              <a:t>Basic principle – lend freely at a penalty rate on good collateral</a:t>
            </a:r>
          </a:p>
          <a:p>
            <a:r>
              <a:rPr lang="en-US" dirty="0" smtClean="0"/>
              <a:t>Thomas Humphrey, Cato Journal, Spring/Summer 2010</a:t>
            </a:r>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 modern central bank can also expand the supply of money through the purchase of securities on the open market.</a:t>
            </a:r>
          </a:p>
          <a:p>
            <a:endParaRPr lang="en-US" dirty="0" smtClean="0"/>
          </a:p>
          <a:p>
            <a:r>
              <a:rPr lang="en-US" dirty="0" smtClean="0"/>
              <a:t>Marvin </a:t>
            </a:r>
            <a:r>
              <a:rPr lang="en-US" dirty="0" err="1" smtClean="0"/>
              <a:t>Goodfriend</a:t>
            </a:r>
            <a:r>
              <a:rPr lang="en-US" dirty="0" smtClean="0"/>
              <a:t> and Robert King, Federal Reserve Bank of Richmond Economic Review, May/June 1988.</a:t>
            </a:r>
            <a:endParaRPr lang="en-US" dirty="0"/>
          </a:p>
        </p:txBody>
      </p:sp>
      <p:sp>
        <p:nvSpPr>
          <p:cNvPr id="4" name="Slide Number Placeholder 3"/>
          <p:cNvSpPr>
            <a:spLocks noGrp="1"/>
          </p:cNvSpPr>
          <p:nvPr>
            <p:ph type="sldNum" sz="quarter" idx="10"/>
          </p:nvPr>
        </p:nvSpPr>
        <p:spPr/>
        <p:txBody>
          <a:bodyPr/>
          <a:lstStyle/>
          <a:p>
            <a:fld id="{4288B838-71E1-44A6-91D5-9A8384A2741D}"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0"/>
          </p:nvPr>
        </p:nvSpPr>
        <p:spPr/>
        <p:txBody>
          <a:bodyPr/>
          <a:lstStyle/>
          <a:p>
            <a:pPr defTabSz="913805">
              <a:defRPr/>
            </a:pPr>
            <a:fld id="{B8C75783-9DF2-4454-8F3A-4450F2C33E66}" type="slidenum">
              <a:rPr lang="en-US">
                <a:latin typeface="+mn-lt"/>
              </a:rPr>
              <a:pPr defTabSz="913805">
                <a:defRPr/>
              </a:pPr>
              <a:t>9</a:t>
            </a:fld>
            <a:endParaRPr lang="en-US" dirty="0">
              <a:latin typeface="+mn-lt"/>
            </a:endParaRPr>
          </a:p>
        </p:txBody>
      </p:sp>
      <p:sp>
        <p:nvSpPr>
          <p:cNvPr id="4100" name="Rectangle 6"/>
          <p:cNvSpPr>
            <a:spLocks noChangeArrowheads="1"/>
          </p:cNvSpPr>
          <p:nvPr/>
        </p:nvSpPr>
        <p:spPr bwMode="auto">
          <a:xfrm>
            <a:off x="441614" y="285750"/>
            <a:ext cx="6225886" cy="857250"/>
          </a:xfrm>
          <a:prstGeom prst="rect">
            <a:avLst/>
          </a:prstGeom>
          <a:noFill/>
          <a:ln w="9525">
            <a:noFill/>
            <a:miter lim="800000"/>
            <a:headEnd/>
            <a:tailEnd/>
          </a:ln>
        </p:spPr>
        <p:txBody>
          <a:bodyPr lIns="84198" tIns="42099" rIns="84198" bIns="42099" anchor="b"/>
          <a:lstStyle/>
          <a:p>
            <a:pPr algn="l" defTabSz="840701"/>
            <a:r>
              <a:rPr lang="en-US" sz="2400" dirty="0">
                <a:solidFill>
                  <a:srgbClr val="002A59"/>
                </a:solidFill>
              </a:rPr>
              <a:t>Fed Securities Held Outright</a:t>
            </a:r>
          </a:p>
        </p:txBody>
      </p:sp>
      <p:sp>
        <p:nvSpPr>
          <p:cNvPr id="4101" name="Text Box 7"/>
          <p:cNvSpPr txBox="1">
            <a:spLocks noChangeArrowheads="1"/>
          </p:cNvSpPr>
          <p:nvPr/>
        </p:nvSpPr>
        <p:spPr bwMode="auto">
          <a:xfrm>
            <a:off x="5773884" y="6460630"/>
            <a:ext cx="2882321" cy="238909"/>
          </a:xfrm>
          <a:prstGeom prst="rect">
            <a:avLst/>
          </a:prstGeom>
          <a:noFill/>
          <a:ln w="9525">
            <a:noFill/>
            <a:miter lim="800000"/>
            <a:headEnd/>
            <a:tailEnd/>
          </a:ln>
        </p:spPr>
        <p:txBody>
          <a:bodyPr wrap="none" lIns="84198" tIns="42099" rIns="84198" bIns="42099">
            <a:spAutoFit/>
          </a:bodyPr>
          <a:lstStyle/>
          <a:p>
            <a:pPr defTabSz="840701"/>
            <a:r>
              <a:rPr lang="en-US" sz="1000" dirty="0"/>
              <a:t>Source: Board of Governors/</a:t>
            </a:r>
            <a:r>
              <a:rPr lang="en-US" sz="1000" dirty="0" err="1"/>
              <a:t>Haver</a:t>
            </a:r>
            <a:r>
              <a:rPr lang="en-US" sz="1000" dirty="0"/>
              <a:t> Analytics</a:t>
            </a:r>
          </a:p>
        </p:txBody>
      </p:sp>
      <p:sp>
        <p:nvSpPr>
          <p:cNvPr id="4102" name="TextBox 9"/>
          <p:cNvSpPr txBox="1">
            <a:spLocks noChangeArrowheads="1"/>
          </p:cNvSpPr>
          <p:nvPr/>
        </p:nvSpPr>
        <p:spPr bwMode="auto">
          <a:xfrm>
            <a:off x="1239180" y="1160859"/>
            <a:ext cx="993937" cy="238884"/>
          </a:xfrm>
          <a:prstGeom prst="rect">
            <a:avLst/>
          </a:prstGeom>
          <a:noFill/>
          <a:ln w="9525">
            <a:noFill/>
            <a:miter lim="800000"/>
            <a:headEnd/>
            <a:tailEnd/>
          </a:ln>
        </p:spPr>
        <p:txBody>
          <a:bodyPr wrap="none" lIns="84174" tIns="42087" rIns="84174" bIns="42087">
            <a:spAutoFit/>
          </a:bodyPr>
          <a:lstStyle/>
          <a:p>
            <a:pPr algn="ctr" defTabSz="840701"/>
            <a:r>
              <a:rPr lang="en-US" sz="1000" dirty="0"/>
              <a:t>Avg., Millions</a:t>
            </a:r>
          </a:p>
        </p:txBody>
      </p:sp>
      <p:graphicFrame>
        <p:nvGraphicFramePr>
          <p:cNvPr id="4098" name="Object 3"/>
          <p:cNvGraphicFramePr>
            <a:graphicFrameLocks noChangeAspect="1"/>
          </p:cNvGraphicFramePr>
          <p:nvPr/>
        </p:nvGraphicFramePr>
        <p:xfrm>
          <a:off x="382444" y="583407"/>
          <a:ext cx="7888432" cy="5194102"/>
        </p:xfrm>
        <a:graphic>
          <a:graphicData uri="http://schemas.openxmlformats.org/presentationml/2006/ole">
            <p:oleObj spid="_x0000_s54274" name="Worksheet" r:id="rId3" imgW="6305550" imgH="4581525" progId="Excel.Sheet.8">
              <p:link/>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frb_ppt_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2A59"/>
        </a:dk2>
        <a:lt2>
          <a:srgbClr val="767A7D"/>
        </a:lt2>
        <a:accent1>
          <a:srgbClr val="7FB9D0"/>
        </a:accent1>
        <a:accent2>
          <a:srgbClr val="E9DFBC"/>
        </a:accent2>
        <a:accent3>
          <a:srgbClr val="FFFFFF"/>
        </a:accent3>
        <a:accent4>
          <a:srgbClr val="000000"/>
        </a:accent4>
        <a:accent5>
          <a:srgbClr val="C0D9E4"/>
        </a:accent5>
        <a:accent6>
          <a:srgbClr val="D3CAAA"/>
        </a:accent6>
        <a:hlink>
          <a:srgbClr val="005B70"/>
        </a:hlink>
        <a:folHlink>
          <a:srgbClr val="7399B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RB_Richmond_presentation">
  <a:themeElements>
    <a:clrScheme name="FRB_Richmond_presentation 1">
      <a:dk1>
        <a:srgbClr val="000000"/>
      </a:dk1>
      <a:lt1>
        <a:srgbClr val="FFFFFF"/>
      </a:lt1>
      <a:dk2>
        <a:srgbClr val="002A59"/>
      </a:dk2>
      <a:lt2>
        <a:srgbClr val="767A7D"/>
      </a:lt2>
      <a:accent1>
        <a:srgbClr val="7FB9D0"/>
      </a:accent1>
      <a:accent2>
        <a:srgbClr val="E9DFBC"/>
      </a:accent2>
      <a:accent3>
        <a:srgbClr val="FFFFFF"/>
      </a:accent3>
      <a:accent4>
        <a:srgbClr val="000000"/>
      </a:accent4>
      <a:accent5>
        <a:srgbClr val="C0D9E4"/>
      </a:accent5>
      <a:accent6>
        <a:srgbClr val="D3CAAA"/>
      </a:accent6>
      <a:hlink>
        <a:srgbClr val="005B70"/>
      </a:hlink>
      <a:folHlink>
        <a:srgbClr val="7399B1"/>
      </a:folHlink>
    </a:clrScheme>
    <a:fontScheme name="FRB_Richmond_presentatio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FRB_Richmond_presentation 1">
        <a:dk1>
          <a:srgbClr val="000000"/>
        </a:dk1>
        <a:lt1>
          <a:srgbClr val="FFFFFF"/>
        </a:lt1>
        <a:dk2>
          <a:srgbClr val="002A59"/>
        </a:dk2>
        <a:lt2>
          <a:srgbClr val="767A7D"/>
        </a:lt2>
        <a:accent1>
          <a:srgbClr val="7FB9D0"/>
        </a:accent1>
        <a:accent2>
          <a:srgbClr val="E9DFBC"/>
        </a:accent2>
        <a:accent3>
          <a:srgbClr val="FFFFFF"/>
        </a:accent3>
        <a:accent4>
          <a:srgbClr val="000000"/>
        </a:accent4>
        <a:accent5>
          <a:srgbClr val="C0D9E4"/>
        </a:accent5>
        <a:accent6>
          <a:srgbClr val="D3CAAA"/>
        </a:accent6>
        <a:hlink>
          <a:srgbClr val="005B70"/>
        </a:hlink>
        <a:folHlink>
          <a:srgbClr val="7399B1"/>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frb_ppt_template</Template>
  <TotalTime>2044</TotalTime>
  <Words>485</Words>
  <Application>Microsoft Office PowerPoint</Application>
  <PresentationFormat>On-screen Show (4:3)</PresentationFormat>
  <Paragraphs>56</Paragraphs>
  <Slides>11</Slides>
  <Notes>2</Notes>
  <HiddenSlides>0</HiddenSlides>
  <MMClips>0</MMClips>
  <ScaleCrop>false</ScaleCrop>
  <HeadingPairs>
    <vt:vector size="6" baseType="variant">
      <vt:variant>
        <vt:lpstr>Theme</vt:lpstr>
      </vt:variant>
      <vt:variant>
        <vt:i4>2</vt:i4>
      </vt:variant>
      <vt:variant>
        <vt:lpstr>Links</vt:lpstr>
      </vt:variant>
      <vt:variant>
        <vt:i4>3</vt:i4>
      </vt:variant>
      <vt:variant>
        <vt:lpstr>Slide Titles</vt:lpstr>
      </vt:variant>
      <vt:variant>
        <vt:i4>11</vt:i4>
      </vt:variant>
    </vt:vector>
  </HeadingPairs>
  <TitlesOfParts>
    <vt:vector size="16" baseType="lpstr">
      <vt:lpstr>frb_ppt_template</vt:lpstr>
      <vt:lpstr>FRB_Richmond_presentation</vt:lpstr>
      <vt:lpstr>C:\Documents and Settings\e1nxl01\Desktop\Weinberg H.4. graphs.xlsx!Sheet4![Weinberg H.4. graphs.xlsx]Sheet4 Chart 2114</vt:lpstr>
      <vt:lpstr>C:\Documents and Settings\e1nxl01\Desktop\Weinberg H.4. graphs.xlsx!Sheet2![Weinberg H.4. graphs.xlsx]Sheet2 Chart 2114</vt:lpstr>
      <vt:lpstr>C:\Documents and Settings\e1nxl01\Desktop\Weinberg H.4. graphs.xlsx!Sheet3![Weinberg H.4. graphs.xlsx]Sheet3 Chart 2114-1</vt:lpstr>
      <vt:lpstr>Slide 1</vt:lpstr>
      <vt:lpstr>Disclaimer</vt:lpstr>
      <vt:lpstr>Slide 3</vt:lpstr>
      <vt:lpstr>Slide 4</vt:lpstr>
      <vt:lpstr>Slide 5</vt:lpstr>
      <vt:lpstr>Slide 6</vt:lpstr>
      <vt:lpstr>The classical view</vt:lpstr>
      <vt:lpstr>Slide 8</vt:lpstr>
      <vt:lpstr>Slide 9</vt:lpstr>
      <vt:lpstr>Slide 10</vt:lpstr>
      <vt:lpstr>Some additional questions</vt:lpstr>
    </vt:vector>
  </TitlesOfParts>
  <Company>Federal Reserve System</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John Walter</dc:creator>
  <cp:keywords/>
  <dc:description>_x000d_
</dc:description>
  <cp:lastModifiedBy>Weinberg</cp:lastModifiedBy>
  <cp:revision>198</cp:revision>
  <dcterms:created xsi:type="dcterms:W3CDTF">2009-03-03T14:02:27Z</dcterms:created>
  <dcterms:modified xsi:type="dcterms:W3CDTF">2012-03-21T02:33:26Z</dcterms:modified>
</cp:coreProperties>
</file>